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4" r:id="rId3"/>
    <p:sldId id="257" r:id="rId4"/>
    <p:sldId id="258" r:id="rId5"/>
    <p:sldId id="265" r:id="rId6"/>
    <p:sldId id="259" r:id="rId7"/>
    <p:sldId id="260" r:id="rId8"/>
    <p:sldId id="266" r:id="rId9"/>
    <p:sldId id="261" r:id="rId10"/>
    <p:sldId id="262" r:id="rId11"/>
    <p:sldId id="263"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276" y="-4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CF1B7E-5867-4BDE-A9F3-64AD7CFBBB68}" type="datetimeFigureOut">
              <a:rPr lang="en-US" smtClean="0"/>
              <a:pPr/>
              <a:t>5/1/2020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8CC008-0A58-44C2-AD8C-BFAB7E82D1F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5257799"/>
          </a:xfrm>
        </p:spPr>
        <p:txBody>
          <a:bodyPr>
            <a:normAutofit/>
          </a:bodyPr>
          <a:lstStyle/>
          <a:p>
            <a:r>
              <a:rPr lang="en-US" b="1" dirty="0" smtClean="0"/>
              <a:t>Organizational Behavior </a:t>
            </a:r>
            <a:br>
              <a:rPr lang="en-US" b="1" dirty="0" smtClean="0"/>
            </a:br>
            <a:r>
              <a:rPr lang="en-US" dirty="0" smtClean="0"/>
              <a:t>Course code </a:t>
            </a:r>
            <a:r>
              <a:rPr lang="en-US" sz="4000" dirty="0" smtClean="0"/>
              <a:t>EDUC 6326</a:t>
            </a:r>
            <a:r>
              <a:rPr lang="en-US" b="1" dirty="0" smtClean="0"/>
              <a:t/>
            </a:r>
            <a:br>
              <a:rPr lang="en-US" b="1" dirty="0" smtClean="0"/>
            </a:br>
            <a:r>
              <a:rPr lang="en-US" dirty="0" smtClean="0"/>
              <a:t/>
            </a:r>
            <a:br>
              <a:rPr lang="en-US" dirty="0" smtClean="0"/>
            </a:br>
            <a:r>
              <a:rPr lang="en-US" dirty="0" smtClean="0"/>
              <a:t>Sofia Khakwani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pPr lvl="0" algn="just"/>
            <a:r>
              <a:rPr lang="en-US" b="1" dirty="0" smtClean="0"/>
              <a:t>Group</a:t>
            </a:r>
            <a:r>
              <a:rPr lang="en-US" dirty="0" smtClean="0"/>
              <a:t>: group is defined as a collection of two or more people who interact together to achieve their goals. A team is a group in which members work together intensively to achieve a common goal. Work groups are the basic building blocks of an organization. Work groups use roles, rules, and norms to control their members’ behavior, and they use several socialization tactics to turn new comers into effective group members. Groups contribute to organizational effectiveness when group goals are aligned with organizational goals. </a:t>
            </a:r>
          </a:p>
          <a:p>
            <a:pPr algn="just"/>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 </a:t>
            </a:r>
            <a:r>
              <a:rPr lang="en-US" b="1" dirty="0" smtClean="0"/>
              <a:t>Organization: </a:t>
            </a:r>
            <a:r>
              <a:rPr lang="en-US" dirty="0" smtClean="0"/>
              <a:t>Organizational structure and culture affect performance and how the changing global environment, technology, and ethics impact work attitudes and behavior.  Organizational structure and culture affect how people and groups behave in an organization. Together they provide a framework that shapes attitudes, behaviors, and performance. Organizations need to create a structure and culture that allow them to manage individuals and inter-group relations effectively</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t>
            </a:r>
            <a:endParaRPr lang="en-US" dirty="0"/>
          </a:p>
        </p:txBody>
      </p:sp>
      <p:sp>
        <p:nvSpPr>
          <p:cNvPr id="3" name="Content Placeholder 2"/>
          <p:cNvSpPr>
            <a:spLocks noGrp="1"/>
          </p:cNvSpPr>
          <p:nvPr>
            <p:ph idx="1"/>
          </p:nvPr>
        </p:nvSpPr>
        <p:spPr/>
        <p:txBody>
          <a:bodyPr/>
          <a:lstStyle/>
          <a:p>
            <a:r>
              <a:rPr lang="en-US" dirty="0" err="1" smtClean="0"/>
              <a:t>Luthans</a:t>
            </a:r>
            <a:r>
              <a:rPr lang="en-US" dirty="0" smtClean="0"/>
              <a:t>, </a:t>
            </a:r>
            <a:r>
              <a:rPr lang="en-US" dirty="0" smtClean="0"/>
              <a:t>Fred (2011). </a:t>
            </a:r>
            <a:r>
              <a:rPr lang="en-US" dirty="0" smtClean="0"/>
              <a:t>Organizational behavior : an evidence-based approach -</a:t>
            </a:r>
            <a:r>
              <a:rPr lang="en-US" dirty="0" smtClean="0"/>
              <a:t>12th ed. Mc GRAW HILL.</a:t>
            </a:r>
          </a:p>
          <a:p>
            <a:r>
              <a:rPr lang="en-US" dirty="0" smtClean="0"/>
              <a:t>Bauer, T. &amp; </a:t>
            </a:r>
            <a:r>
              <a:rPr lang="en-US" dirty="0" err="1" smtClean="0"/>
              <a:t>Erdogan</a:t>
            </a:r>
            <a:r>
              <a:rPr lang="en-US" dirty="0" smtClean="0"/>
              <a:t>, B. (2012) An Introduction to Organizational Behavior(v. 1.1).</a:t>
            </a:r>
          </a:p>
          <a:p>
            <a:r>
              <a:rPr lang="en-US" dirty="0" smtClean="0"/>
              <a:t>EDU 703 Organizational Behavior - MGT502© Copyright Virtual University of Pakistan</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evolution of organizational behavior </a:t>
            </a:r>
            <a:endParaRPr lang="en-US" dirty="0"/>
          </a:p>
        </p:txBody>
      </p:sp>
      <p:pic>
        <p:nvPicPr>
          <p:cNvPr id="1026" name="Picture 2"/>
          <p:cNvPicPr>
            <a:picLocks noGrp="1" noChangeAspect="1" noChangeArrowheads="1"/>
          </p:cNvPicPr>
          <p:nvPr>
            <p:ph idx="1"/>
          </p:nvPr>
        </p:nvPicPr>
        <p:blipFill>
          <a:blip r:embed="rId2"/>
          <a:srcRect/>
          <a:stretch>
            <a:fillRect/>
          </a:stretch>
        </p:blipFill>
        <p:spPr bwMode="auto">
          <a:xfrm>
            <a:off x="609600" y="1828800"/>
            <a:ext cx="7924800" cy="4495800"/>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0"/>
            <a:ext cx="8839200" cy="609600"/>
          </a:xfrm>
        </p:spPr>
        <p:txBody>
          <a:bodyPr>
            <a:normAutofit fontScale="90000"/>
          </a:bodyPr>
          <a:lstStyle/>
          <a:p>
            <a:pPr algn="l"/>
            <a:r>
              <a:rPr lang="en-US" sz="4000" b="1" dirty="0" smtClean="0"/>
              <a:t>1.3. The Evolution of organizational behavior </a:t>
            </a:r>
            <a:r>
              <a:rPr lang="en-US" dirty="0" smtClean="0"/>
              <a:t/>
            </a:r>
            <a:br>
              <a:rPr lang="en-US" dirty="0" smtClean="0"/>
            </a:br>
            <a:endParaRPr lang="en-US" dirty="0"/>
          </a:p>
        </p:txBody>
      </p:sp>
      <p:sp>
        <p:nvSpPr>
          <p:cNvPr id="3" name="Content Placeholder 2"/>
          <p:cNvSpPr>
            <a:spLocks noGrp="1"/>
          </p:cNvSpPr>
          <p:nvPr>
            <p:ph idx="1"/>
          </p:nvPr>
        </p:nvSpPr>
        <p:spPr>
          <a:xfrm>
            <a:off x="228600" y="1295400"/>
            <a:ext cx="8839200" cy="5257800"/>
          </a:xfrm>
        </p:spPr>
        <p:txBody>
          <a:bodyPr>
            <a:normAutofit fontScale="85000" lnSpcReduction="10000"/>
          </a:bodyPr>
          <a:lstStyle/>
          <a:p>
            <a:r>
              <a:rPr lang="en-US" dirty="0" smtClean="0"/>
              <a:t>History always has important lessons to teach, and as was recently brought out again.</a:t>
            </a:r>
          </a:p>
          <a:p>
            <a:r>
              <a:rPr lang="en-US" dirty="0" smtClean="0"/>
              <a:t>New management practice’ is essentially the readapting of existing ‘old management truths.</a:t>
            </a:r>
          </a:p>
          <a:p>
            <a:r>
              <a:rPr lang="en-US" dirty="0" smtClean="0"/>
              <a:t>There is no question that the early practicing management pioneers, such as Henri </a:t>
            </a:r>
            <a:r>
              <a:rPr lang="en-US" dirty="0" err="1" smtClean="0"/>
              <a:t>Fayol</a:t>
            </a:r>
            <a:r>
              <a:rPr lang="en-US" dirty="0" smtClean="0"/>
              <a:t>, Henry Ford, Alfred P. Sloan, and even the </a:t>
            </a:r>
            <a:r>
              <a:rPr lang="en-US" dirty="0" err="1" smtClean="0"/>
              <a:t>scientiﬁc</a:t>
            </a:r>
            <a:r>
              <a:rPr lang="en-US" dirty="0" smtClean="0"/>
              <a:t> managers at the end of the nineteenth century such as Frederick W. Taylor, recognized the behavioral side of management. However, they did not emphasize the human dimension; they let it play only a minor role in comparison with the roles of hierarchical structure, specialization, and the management functions of planning and controlling.</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304800" y="1066800"/>
            <a:ext cx="8610600" cy="5059363"/>
          </a:xfrm>
        </p:spPr>
        <p:txBody>
          <a:bodyPr>
            <a:normAutofit fontScale="85000" lnSpcReduction="20000"/>
          </a:bodyPr>
          <a:lstStyle/>
          <a:p>
            <a:pPr algn="just"/>
            <a:r>
              <a:rPr lang="en-US" dirty="0" smtClean="0"/>
              <a:t>About the time of World War I </a:t>
            </a:r>
            <a:r>
              <a:rPr lang="en-US" dirty="0" err="1" smtClean="0"/>
              <a:t>Fayol</a:t>
            </a:r>
            <a:r>
              <a:rPr lang="en-US" dirty="0" smtClean="0"/>
              <a:t> headed up what was at that time the largest coalmining </a:t>
            </a:r>
            <a:r>
              <a:rPr lang="en-US" dirty="0" err="1" smtClean="0"/>
              <a:t>ﬁrm</a:t>
            </a:r>
            <a:r>
              <a:rPr lang="en-US" dirty="0" smtClean="0"/>
              <a:t> in Europe. Writing the generally considered </a:t>
            </a:r>
            <a:r>
              <a:rPr lang="en-US" dirty="0" err="1" smtClean="0"/>
              <a:t>ﬁrst</a:t>
            </a:r>
            <a:r>
              <a:rPr lang="en-US" dirty="0" smtClean="0"/>
              <a:t> book about management, he emphasized that the purpose of the organization was to get the work done in specialized, machine like functions. He did not emphasize that the organization is made up of people; it is not a machine. Yet, perhaps the most widely recognized management expert in modern times, Peter </a:t>
            </a:r>
            <a:r>
              <a:rPr lang="en-US" dirty="0" err="1" smtClean="0"/>
              <a:t>Drucker</a:t>
            </a:r>
            <a:r>
              <a:rPr lang="en-US" dirty="0" smtClean="0"/>
              <a:t>, stated, “The organization is, above all, social. It is people.”</a:t>
            </a:r>
          </a:p>
          <a:p>
            <a:pPr algn="just"/>
            <a:r>
              <a:rPr lang="en-US" dirty="0" smtClean="0"/>
              <a:t>Hawthorne studies that provide historical roots for the notion of a social organization made up of people and mark the generally recognized starting point for the academic </a:t>
            </a:r>
            <a:r>
              <a:rPr lang="en-US" dirty="0" err="1" smtClean="0"/>
              <a:t>ﬁeld</a:t>
            </a:r>
            <a:r>
              <a:rPr lang="en-US" dirty="0" smtClean="0"/>
              <a:t> of organizational behavior.</a:t>
            </a:r>
          </a:p>
          <a:p>
            <a:pPr algn="just"/>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Contributing disciplines to the OB field</a:t>
            </a:r>
            <a:endParaRPr lang="en-US" dirty="0"/>
          </a:p>
        </p:txBody>
      </p:sp>
      <p:pic>
        <p:nvPicPr>
          <p:cNvPr id="2050" name="Picture 2"/>
          <p:cNvPicPr>
            <a:picLocks noGrp="1" noChangeAspect="1" noChangeArrowheads="1"/>
          </p:cNvPicPr>
          <p:nvPr>
            <p:ph idx="1"/>
          </p:nvPr>
        </p:nvPicPr>
        <p:blipFill>
          <a:blip r:embed="rId2"/>
          <a:srcRect/>
          <a:stretch>
            <a:fillRect/>
          </a:stretch>
        </p:blipFill>
        <p:spPr bwMode="auto">
          <a:xfrm>
            <a:off x="1554691" y="1600200"/>
            <a:ext cx="6034617" cy="4525963"/>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normAutofit fontScale="90000"/>
          </a:bodyPr>
          <a:lstStyle/>
          <a:p>
            <a:r>
              <a:rPr lang="en-US" sz="3300" dirty="0" smtClean="0"/>
              <a:t>1.4. Contributing Disciplines to the OB Field  </a:t>
            </a:r>
            <a:r>
              <a:rPr lang="en-US" dirty="0" smtClean="0"/>
              <a:t/>
            </a:r>
            <a:br>
              <a:rPr lang="en-US" dirty="0" smtClean="0"/>
            </a:br>
            <a:endParaRPr lang="en-US" dirty="0"/>
          </a:p>
        </p:txBody>
      </p:sp>
      <p:sp>
        <p:nvSpPr>
          <p:cNvPr id="3" name="Content Placeholder 2"/>
          <p:cNvSpPr>
            <a:spLocks noGrp="1"/>
          </p:cNvSpPr>
          <p:nvPr>
            <p:ph idx="1"/>
          </p:nvPr>
        </p:nvSpPr>
        <p:spPr>
          <a:xfrm>
            <a:off x="228600" y="1371600"/>
            <a:ext cx="8763000" cy="4953000"/>
          </a:xfrm>
        </p:spPr>
        <p:txBody>
          <a:bodyPr>
            <a:normAutofit fontScale="62500" lnSpcReduction="20000"/>
          </a:bodyPr>
          <a:lstStyle/>
          <a:p>
            <a:pPr algn="just">
              <a:buNone/>
            </a:pPr>
            <a:r>
              <a:rPr lang="en-US" dirty="0" smtClean="0"/>
              <a:t>Organizational behavior is an applied behavioral science that is built upon contributions from a number of behavioral disciplines. The predominant areas are psychology, sociology, social psychology, anthropology, and political science. </a:t>
            </a:r>
          </a:p>
          <a:p>
            <a:pPr algn="just">
              <a:buNone/>
            </a:pPr>
            <a:r>
              <a:rPr lang="en-US" dirty="0" smtClean="0"/>
              <a:t> </a:t>
            </a:r>
          </a:p>
          <a:p>
            <a:pPr algn="just"/>
            <a:r>
              <a:rPr lang="en-US" b="1" dirty="0" smtClean="0"/>
              <a:t>Psychology</a:t>
            </a:r>
            <a:r>
              <a:rPr lang="en-US" dirty="0" smtClean="0"/>
              <a:t>: Psychology is the science that seeks to measure, explain, and sometimes change the behavior of humans and other animals.  </a:t>
            </a:r>
          </a:p>
          <a:p>
            <a:pPr algn="just">
              <a:buNone/>
            </a:pPr>
            <a:r>
              <a:rPr lang="en-US" dirty="0" smtClean="0"/>
              <a:t> </a:t>
            </a:r>
          </a:p>
          <a:p>
            <a:pPr algn="just"/>
            <a:r>
              <a:rPr lang="en-US" b="1" dirty="0" smtClean="0"/>
              <a:t>Sociology </a:t>
            </a:r>
            <a:r>
              <a:rPr lang="en-US" dirty="0" smtClean="0"/>
              <a:t>Sociologists study the social system in which individuals fill their roles; that is, sociology studies people in relation to their fellow human beings.  </a:t>
            </a:r>
          </a:p>
          <a:p>
            <a:pPr algn="just">
              <a:buNone/>
            </a:pPr>
            <a:endParaRPr lang="en-US" dirty="0" smtClean="0"/>
          </a:p>
          <a:p>
            <a:pPr algn="just"/>
            <a:r>
              <a:rPr lang="en-US" b="1" dirty="0" smtClean="0"/>
              <a:t>Social Psychology </a:t>
            </a:r>
            <a:r>
              <a:rPr lang="en-US" dirty="0" smtClean="0"/>
              <a:t>An area within psychology that blends concepts from psychology and sociology and that focuses on the influence of people on one another. </a:t>
            </a:r>
          </a:p>
          <a:p>
            <a:pPr algn="just">
              <a:buNone/>
            </a:pPr>
            <a:endParaRPr lang="en-US" dirty="0" smtClean="0"/>
          </a:p>
          <a:p>
            <a:pPr algn="just"/>
            <a:r>
              <a:rPr lang="en-US" b="1" dirty="0" smtClean="0"/>
              <a:t>Anthropology </a:t>
            </a:r>
            <a:r>
              <a:rPr lang="en-US" dirty="0" smtClean="0"/>
              <a:t>The study of societies to learn about human beings and their activities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1219200"/>
            <a:ext cx="8686800" cy="5105400"/>
          </a:xfrm>
        </p:spPr>
        <p:txBody>
          <a:bodyPr>
            <a:normAutofit fontScale="47500" lnSpcReduction="20000"/>
          </a:bodyPr>
          <a:lstStyle/>
          <a:p>
            <a:r>
              <a:rPr lang="en-US" b="1" dirty="0" smtClean="0"/>
              <a:t>Group Anthropology</a:t>
            </a:r>
          </a:p>
          <a:p>
            <a:pPr>
              <a:buNone/>
            </a:pPr>
            <a:r>
              <a:rPr lang="en-US" dirty="0" smtClean="0"/>
              <a:t>Organization system</a:t>
            </a:r>
          </a:p>
          <a:p>
            <a:pPr>
              <a:buNone/>
            </a:pPr>
            <a:r>
              <a:rPr lang="en-US" dirty="0" smtClean="0"/>
              <a:t>Comparative values Comparative attitudes Cross-cultural analysis</a:t>
            </a:r>
          </a:p>
          <a:p>
            <a:pPr>
              <a:buNone/>
            </a:pPr>
            <a:r>
              <a:rPr lang="en-US" dirty="0" smtClean="0"/>
              <a:t>Organizational culture Organizational environment</a:t>
            </a:r>
          </a:p>
          <a:p>
            <a:pPr>
              <a:buNone/>
            </a:pPr>
            <a:r>
              <a:rPr lang="en-US" dirty="0" smtClean="0"/>
              <a:t> </a:t>
            </a:r>
          </a:p>
          <a:p>
            <a:r>
              <a:rPr lang="en-US" b="1" dirty="0" smtClean="0"/>
              <a:t>Group Social psychology</a:t>
            </a:r>
          </a:p>
          <a:p>
            <a:pPr>
              <a:buNone/>
            </a:pPr>
            <a:r>
              <a:rPr lang="en-US" dirty="0" smtClean="0"/>
              <a:t>Behavioral change Attitude change Communication Group processes Group decision making </a:t>
            </a:r>
          </a:p>
          <a:p>
            <a:pPr>
              <a:buNone/>
            </a:pPr>
            <a:r>
              <a:rPr lang="en-US" dirty="0" smtClean="0"/>
              <a:t> </a:t>
            </a:r>
          </a:p>
          <a:p>
            <a:r>
              <a:rPr lang="en-US" b="1" dirty="0" smtClean="0"/>
              <a:t>Sociology Group</a:t>
            </a:r>
          </a:p>
          <a:p>
            <a:pPr>
              <a:buNone/>
            </a:pPr>
            <a:r>
              <a:rPr lang="en-US" dirty="0" smtClean="0"/>
              <a:t>Organization system</a:t>
            </a:r>
          </a:p>
          <a:p>
            <a:pPr>
              <a:buNone/>
            </a:pPr>
            <a:r>
              <a:rPr lang="en-US" dirty="0" smtClean="0"/>
              <a:t>Group dynamics Work teams Communication Power Conflict Inter-group </a:t>
            </a:r>
            <a:r>
              <a:rPr lang="en-US" dirty="0" err="1" smtClean="0"/>
              <a:t>behavior,Organization</a:t>
            </a:r>
            <a:r>
              <a:rPr lang="en-US" dirty="0" smtClean="0"/>
              <a:t> change Organizational culture</a:t>
            </a:r>
          </a:p>
          <a:p>
            <a:pPr>
              <a:buNone/>
            </a:pPr>
            <a:r>
              <a:rPr lang="en-US" dirty="0" smtClean="0"/>
              <a:t> </a:t>
            </a:r>
          </a:p>
          <a:p>
            <a:r>
              <a:rPr lang="en-US" b="1" dirty="0" smtClean="0"/>
              <a:t>Psychology </a:t>
            </a:r>
          </a:p>
          <a:p>
            <a:pPr>
              <a:buNone/>
            </a:pPr>
            <a:r>
              <a:rPr lang="en-US" dirty="0" smtClean="0"/>
              <a:t>Learning Motivation Personality Emotions Perception Training Leadership effectiveness Job satisfaction Individual decision making Performance appraisal Attitude measurement Employee selection Work design Work stress </a:t>
            </a:r>
          </a:p>
          <a:p>
            <a:pPr>
              <a:buNone/>
            </a:pPr>
            <a:r>
              <a:rPr lang="en-US" dirty="0" smtClean="0"/>
              <a:t>Individuals</a:t>
            </a:r>
          </a:p>
          <a:p>
            <a:pPr>
              <a:buNone/>
            </a:pPr>
            <a:r>
              <a:rPr lang="en-US" dirty="0" smtClean="0"/>
              <a:t> </a:t>
            </a:r>
          </a:p>
          <a:p>
            <a:r>
              <a:rPr lang="en-US" b="1" dirty="0" smtClean="0"/>
              <a:t>Political Science </a:t>
            </a:r>
            <a:r>
              <a:rPr lang="en-US" dirty="0" smtClean="0"/>
              <a:t>The study of the behavior of individuals and groups within a political environment </a:t>
            </a:r>
          </a:p>
          <a:p>
            <a:pPr>
              <a:buNone/>
            </a:pPr>
            <a:r>
              <a:rPr lang="en-US" dirty="0" smtClean="0"/>
              <a:t>Political Science .Organization system , Conflict Intra-organizational politics Power</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Basic organizational behavior model </a:t>
            </a:r>
            <a:endParaRPr lang="en-US" dirty="0"/>
          </a:p>
        </p:txBody>
      </p:sp>
      <p:pic>
        <p:nvPicPr>
          <p:cNvPr id="3074" name="Picture 2"/>
          <p:cNvPicPr>
            <a:picLocks noGrp="1" noChangeAspect="1" noChangeArrowheads="1"/>
          </p:cNvPicPr>
          <p:nvPr>
            <p:ph idx="1"/>
          </p:nvPr>
        </p:nvPicPr>
        <p:blipFill>
          <a:blip r:embed="rId2"/>
          <a:srcRect/>
          <a:stretch>
            <a:fillRect/>
          </a:stretch>
        </p:blipFill>
        <p:spPr bwMode="auto">
          <a:xfrm>
            <a:off x="990600" y="1752600"/>
            <a:ext cx="7162799" cy="44196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normAutofit fontScale="90000"/>
          </a:bodyPr>
          <a:lstStyle/>
          <a:p>
            <a:r>
              <a:rPr lang="en-US" dirty="0" smtClean="0"/>
              <a:t>1.5. Basic Model of OB </a:t>
            </a:r>
            <a:br>
              <a:rPr lang="en-US" dirty="0" smtClean="0"/>
            </a:br>
            <a:endParaRPr lang="en-US" dirty="0"/>
          </a:p>
        </p:txBody>
      </p:sp>
      <p:sp>
        <p:nvSpPr>
          <p:cNvPr id="3" name="Content Placeholder 2"/>
          <p:cNvSpPr>
            <a:spLocks noGrp="1"/>
          </p:cNvSpPr>
          <p:nvPr>
            <p:ph idx="1"/>
          </p:nvPr>
        </p:nvSpPr>
        <p:spPr>
          <a:xfrm>
            <a:off x="457200" y="1676400"/>
            <a:ext cx="8229600" cy="4449763"/>
          </a:xfrm>
        </p:spPr>
        <p:txBody>
          <a:bodyPr>
            <a:normAutofit fontScale="92500" lnSpcReduction="20000"/>
          </a:bodyPr>
          <a:lstStyle/>
          <a:p>
            <a:pPr algn="just"/>
            <a:r>
              <a:rPr lang="en-US" dirty="0" smtClean="0"/>
              <a:t>Organizational behavior tools to understand and alter behavior can be examined at three levels of analysis—individual, group, and organizational.</a:t>
            </a:r>
          </a:p>
          <a:p>
            <a:pPr lvl="0" algn="just"/>
            <a:r>
              <a:rPr lang="en-US" b="1" dirty="0" smtClean="0"/>
              <a:t>Individual</a:t>
            </a:r>
            <a:r>
              <a:rPr lang="en-US" dirty="0" smtClean="0"/>
              <a:t> differences can be divided into personality and ability differences. Understanding the nature, determinants, and consequences of individual differences is essential for managing organizational behavior. An appreciation of the nature of individual differences is necessary to understand why people behave in certain ways in an organization. </a:t>
            </a:r>
          </a:p>
          <a:p>
            <a:pPr algn="just"/>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TotalTime>
  <Words>667</Words>
  <Application>Microsoft Office PowerPoint</Application>
  <PresentationFormat>On-screen Show (4:3)</PresentationFormat>
  <Paragraphs>51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Organizational Behavior  Course code EDUC 6326  Sofia Khakwani </vt:lpstr>
      <vt:lpstr>The evolution of organizational behavior </vt:lpstr>
      <vt:lpstr>1.3. The Evolution of organizational behavior  </vt:lpstr>
      <vt:lpstr>Cont…</vt:lpstr>
      <vt:lpstr>Contributing disciplines to the OB field</vt:lpstr>
      <vt:lpstr>1.4. Contributing Disciplines to the OB Field   </vt:lpstr>
      <vt:lpstr>Cont…</vt:lpstr>
      <vt:lpstr>Basic organizational behavior model </vt:lpstr>
      <vt:lpstr>1.5. Basic Model of OB  </vt:lpstr>
      <vt:lpstr>Cont…</vt:lpstr>
      <vt:lpstr>Cont…</vt:lpstr>
      <vt:lpstr>References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manager can do ?</dc:title>
  <dc:creator>Ahmad laptops</dc:creator>
  <cp:lastModifiedBy>Ahmad laptops</cp:lastModifiedBy>
  <cp:revision>115</cp:revision>
  <dcterms:created xsi:type="dcterms:W3CDTF">2006-08-16T00:00:00Z</dcterms:created>
  <dcterms:modified xsi:type="dcterms:W3CDTF">2020-05-01T10:49:27Z</dcterms:modified>
</cp:coreProperties>
</file>