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264" r:id="rId10"/>
    <p:sldId id="332" r:id="rId11"/>
    <p:sldId id="333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265" r:id="rId24"/>
    <p:sldId id="266" r:id="rId25"/>
    <p:sldId id="274" r:id="rId26"/>
    <p:sldId id="281" r:id="rId27"/>
    <p:sldId id="261" r:id="rId28"/>
    <p:sldId id="288" r:id="rId29"/>
    <p:sldId id="290" r:id="rId30"/>
    <p:sldId id="292" r:id="rId31"/>
    <p:sldId id="31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1220" autoAdjust="0"/>
    <p:restoredTop sz="90929"/>
  </p:normalViewPr>
  <p:slideViewPr>
    <p:cSldViewPr>
      <p:cViewPr varScale="1">
        <p:scale>
          <a:sx n="66" d="100"/>
          <a:sy n="66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328154-E56D-4C5C-AA32-8AB5AEB6658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B5F4E-8AAF-4D99-B476-3D4C01BC431B}" type="datetimeFigureOut">
              <a:rPr lang="en-US" smtClean="0"/>
              <a:pPr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3E675-86FA-4E81-936D-B80035461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9D24F-E11A-4BED-8D23-8F9563CDF1F0}" type="slidenum">
              <a:rPr lang="en-US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7E5B6-242B-4DA4-ACA5-266AF34DA3E2}" type="slidenum">
              <a:rPr lang="en-US"/>
              <a:pPr/>
              <a:t>21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BBD6B-014D-443F-966A-EC60B3CE9708}" type="slidenum">
              <a:rPr lang="en-US"/>
              <a:pPr/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3BDB1-E1BE-4E52-86B3-DEABAA88F18E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8CD8C-6FD6-4D46-A96C-E68FA6AC0900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9E6F3-4EA5-4DFF-A0B4-6DBD7DA248A6}" type="slidenum">
              <a:rPr lang="en-US"/>
              <a:pPr/>
              <a:t>15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7EC79-F46D-45BF-AA0C-FAF7285B9F20}" type="slidenum">
              <a:rPr lang="en-US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16FD5-350A-410E-AACD-2341A97231DD}" type="slidenum">
              <a:rPr lang="en-US"/>
              <a:pPr/>
              <a:t>17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2475DE-F698-46CD-9A37-AA7035FF1A70}" type="slidenum">
              <a:rPr lang="en-US"/>
              <a:pPr/>
              <a:t>18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53863-D5C6-4CD0-958D-61F186DD81A3}" type="slidenum">
              <a:rPr lang="en-US"/>
              <a:pPr/>
              <a:t>19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BCD89-81C0-4E0E-8E82-2019A4EFA0DD}" type="slidenum">
              <a:rPr lang="en-US"/>
              <a:pPr/>
              <a:t>20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72379B6-B669-4E97-A251-7BC688279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DAF89-501A-4CCE-A94D-935AD96D2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1747-AAC1-49A3-BBBB-D92F24ABF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45850A-075B-47DB-B1F0-3987DBD78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7F422D-0751-441D-9801-13EB66DF1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3BF53D-D422-4220-91F0-6663087C6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E66B-D225-4CBC-BB7D-21387643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C445B-8658-4CD8-A43B-C28FDB322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20F2C-B194-4B25-BD47-588AECB34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5BFF2-28FB-41B9-B981-AB8B4BD55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A1165-45FD-4E21-8B4F-BD87C4489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690C4-BC53-46A4-BE54-E12FE67F2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DC39B-0E9F-436B-9BA1-AC97A88A5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6A1C0-5665-4293-92E0-C7F47CB69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4E3D7559-0069-4B84-9147-42EE24BC04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anthro.palomar.edu/abnormal/images/karyotype_process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Karyotype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terms, namely, </a:t>
            </a:r>
            <a:r>
              <a:rPr lang="en-US" dirty="0" err="1" smtClean="0"/>
              <a:t>karyotype</a:t>
            </a:r>
            <a:r>
              <a:rPr lang="en-US" dirty="0" smtClean="0"/>
              <a:t>, </a:t>
            </a:r>
            <a:r>
              <a:rPr lang="en-US" dirty="0" err="1" smtClean="0"/>
              <a:t>karyogram</a:t>
            </a:r>
            <a:r>
              <a:rPr lang="en-US" dirty="0" smtClean="0"/>
              <a:t>, and</a:t>
            </a:r>
          </a:p>
          <a:p>
            <a:r>
              <a:rPr lang="en-US" dirty="0" err="1" smtClean="0"/>
              <a:t>idiogram</a:t>
            </a:r>
            <a:r>
              <a:rPr lang="en-US" dirty="0" smtClean="0"/>
              <a:t>, are often referred to in the identification of chromosomes. </a:t>
            </a:r>
            <a:r>
              <a:rPr lang="en-US" dirty="0" err="1" smtClean="0"/>
              <a:t>Karyotype</a:t>
            </a:r>
            <a:r>
              <a:rPr lang="en-US" dirty="0" smtClean="0"/>
              <a:t> is the number, size,</a:t>
            </a:r>
          </a:p>
          <a:p>
            <a:r>
              <a:rPr lang="en-US" dirty="0" smtClean="0"/>
              <a:t>and morphology of a chromosome set of a cell in an individual or species (</a:t>
            </a:r>
            <a:r>
              <a:rPr lang="en-US" dirty="0" err="1" smtClean="0"/>
              <a:t>Battaglia</a:t>
            </a:r>
            <a:r>
              <a:rPr lang="en-US" dirty="0" smtClean="0"/>
              <a:t>, 1994).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1447800"/>
            <a:ext cx="7534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924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0099"/>
                </a:solidFill>
                <a:latin typeface="Tekton" pitchFamily="34" charset="0"/>
              </a:rPr>
              <a:t>PREPARATION OF CHROMOSOMES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85975" y="23145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4" name="Picture 4" descr="illustration of the process of culturing cells to produce a karyotype of chromosomes--a chemical is added to a tissue sample to stimulate mitosis; after 2-3 days of incubation, a chemical is added to stop mitosis in metaphase; the sample is transferred to a tube and centrifuged to separate into layers; it is transferred to a tube containing a fixative; a small amount of the sample is put onto a microscopic slide and stain is added to enhance the chromosome visibility; chromosomes are located with a microscope and photographed"/>
          <p:cNvPicPr>
            <a:picLocks noChangeAspect="1" noChangeArrowheads="1"/>
          </p:cNvPicPr>
          <p:nvPr/>
        </p:nvPicPr>
        <p:blipFill>
          <a:blip r:embed="rId3" r:link="rId4">
            <a:lum bright="-30000" contrast="12000"/>
          </a:blip>
          <a:srcRect/>
          <a:stretch>
            <a:fillRect/>
          </a:stretch>
        </p:blipFill>
        <p:spPr bwMode="auto">
          <a:xfrm>
            <a:off x="1371600" y="1447800"/>
            <a:ext cx="77724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FFFF00"/>
                </a:solidFill>
                <a:latin typeface="Arial Black" pitchFamily="34" charset="0"/>
              </a:rPr>
              <a:t>MITOTIC CHROMOSOMAL SPREAD OF CATTLE</a:t>
            </a:r>
            <a:endParaRPr lang="en-AU" sz="280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9219" name="Picture 3" descr="CHROM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69342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rawings a normal human male karyotype with the homologous chromosome pairs numbered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2514600" y="152400"/>
            <a:ext cx="56769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-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3657600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NORMAL KARYOTYPE OF CATTLE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463" y="381000"/>
            <a:ext cx="7269162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BANDING OF CHROMOSOMES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5867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G - Banding</a:t>
            </a:r>
          </a:p>
          <a:p>
            <a:pPr eaLnBrk="1" hangingPunct="1">
              <a:defRPr/>
            </a:pPr>
            <a:r>
              <a:rPr lang="en-US" sz="2800" smtClean="0"/>
              <a:t>Q - Banding</a:t>
            </a:r>
          </a:p>
          <a:p>
            <a:pPr eaLnBrk="1" hangingPunct="1">
              <a:defRPr/>
            </a:pPr>
            <a:r>
              <a:rPr lang="en-US" sz="2800" smtClean="0"/>
              <a:t>C - Banding</a:t>
            </a:r>
          </a:p>
          <a:p>
            <a:pPr eaLnBrk="1" hangingPunct="1">
              <a:defRPr/>
            </a:pPr>
            <a:r>
              <a:rPr lang="en-US" sz="2800" smtClean="0"/>
              <a:t>R - Banding</a:t>
            </a:r>
          </a:p>
          <a:p>
            <a:pPr eaLnBrk="1" hangingPunct="1">
              <a:defRPr/>
            </a:pPr>
            <a:r>
              <a:rPr lang="en-US" sz="2800" smtClean="0"/>
              <a:t>T -  Banding</a:t>
            </a:r>
          </a:p>
          <a:p>
            <a:pPr eaLnBrk="1" hangingPunct="1">
              <a:defRPr/>
            </a:pPr>
            <a:r>
              <a:rPr lang="en-US" sz="2800" smtClean="0"/>
              <a:t>NOR - Banding</a:t>
            </a:r>
          </a:p>
          <a:p>
            <a:pPr eaLnBrk="1" hangingPunct="1">
              <a:defRPr/>
            </a:pPr>
            <a:r>
              <a:rPr lang="en-US" sz="2800" smtClean="0"/>
              <a:t>High Resolution Banding</a:t>
            </a:r>
          </a:p>
          <a:p>
            <a:pPr eaLnBrk="1" hangingPunct="1">
              <a:defRPr/>
            </a:pPr>
            <a:r>
              <a:rPr lang="en-US" sz="2800" smtClean="0">
                <a:cs typeface="Times New Roman" charset="0"/>
              </a:rPr>
              <a:t>Restriction Endonuclease Banding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Times New Roman" charset="0"/>
              </a:rPr>
              <a:t>Q-banding</a:t>
            </a:r>
            <a:endParaRPr lang="en-US" smtClean="0">
              <a:cs typeface="Times New Roman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620000" cy="495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 1. Dehydrate the slides by dipping in alcohol with decreasing concentration 90%, 70% and 50% one min each.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2. Rinse in distilled water. 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3. Wash the slide in phosphate buffer at pH 6.8.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4. Stain the slide in quinacrine mustard (5 mg in 100 mI) or in quinacrine dihydrochloride 5% for 20 min.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5. Rinse in phosphate buffer and mount in the same buffer.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6. Examine under fluorescent microscope.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Times New Roman" charset="0"/>
              </a:rPr>
              <a:t>C-banding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62000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1. Treat the slides in 0.2 N HCI for one hr at room temperature.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2. Rinse in de-ionized water.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3. Immerse in 1% barium hydroxide at 50°C for 5-15 min.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4. Rinse in deionized water.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5. Incubate at 60°C in 2XSSC buffer for one hr.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6. Rinse in de-ionized water and stain in 4% Giemsa stain for 90 min.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7. Rinse in de-ionized water, dry and examine under oil immersion.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390525"/>
            <a:ext cx="7967662" cy="1076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Times New Roman" charset="0"/>
              </a:rPr>
              <a:t>R-banding</a:t>
            </a:r>
            <a:endParaRPr lang="en-US" smtClean="0">
              <a:cs typeface="Times New Roman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3152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1.  Age the slides for 7 -10 days 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2. Place the slides in a Coplinjar containing phosphate buffer ofpH 6.5 at 85°C and incubate for 20-25 min.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3. Stain the slides in 0.01% acridine orange in the phosphate buffer pH 6.5 for 4-6 min. Rinse in phosphate buffer and mount in the same buffer.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cs typeface="Times New Roman" charset="0"/>
              </a:rPr>
              <a:t>4. Examine under fluorescent microscope.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Karyogram</a:t>
            </a:r>
            <a:r>
              <a:rPr lang="en-US" dirty="0" smtClean="0"/>
              <a:t> is the physical measurement of the chromosomes from a photomicrograph, where</a:t>
            </a:r>
          </a:p>
          <a:p>
            <a:r>
              <a:rPr lang="en-US" dirty="0" smtClean="0"/>
              <a:t>chromosomes are arranged in descending order (longest to shortest). An </a:t>
            </a:r>
            <a:r>
              <a:rPr lang="en-US" dirty="0" err="1" smtClean="0"/>
              <a:t>idiogram</a:t>
            </a:r>
            <a:r>
              <a:rPr lang="en-US" dirty="0" smtClean="0"/>
              <a:t> represents a</a:t>
            </a:r>
          </a:p>
          <a:p>
            <a:r>
              <a:rPr lang="en-US" dirty="0" smtClean="0"/>
              <a:t>diagrammatic sketch (interpretive drawing) of the </a:t>
            </a:r>
            <a:r>
              <a:rPr lang="en-US" dirty="0" err="1" smtClean="0"/>
              <a:t>karyogram</a:t>
            </a:r>
            <a:r>
              <a:rPr lang="en-US" dirty="0" smtClean="0"/>
              <a:t> (Figure 6.1).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cs typeface="Times New Roman" charset="0"/>
              </a:rPr>
              <a:t>T -banding</a:t>
            </a:r>
            <a:endParaRPr lang="en-US" sz="3600" smtClean="0">
              <a:cs typeface="Times New Roman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4676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1. Age the slide for 7 days.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2. Place.the slides in PBS pH 5.0 for 20-60 min at 87°C.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3. Rinse in PBS.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4. Stain in 3% Giemsa in phosphate buffer pH 6.8 at 87°C, leave for 5-30 min and rinse.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5. Slides are stained in Hoechst 33258 stain for 10 min (Hoechst stain 0.5 pg/m1 of phosphate buffer).Rinse in phosphate buffer and examine in fluorescent microscope.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6. Alternatively, the stained slides are covered with a cover slip and placed in a wet chamber under UV lamp for 2 to 3 hrs or under direct sunlight for 2 hrs.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7. Remove the cover slip and stain in Giemsa stain for 10 min.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smtClean="0">
                <a:cs typeface="Times New Roman" charset="0"/>
              </a:rPr>
              <a:t>8. Rinse in buffer, dry and mount in DPX.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9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2400" cy="9112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99"/>
                </a:solidFill>
              </a:rPr>
              <a:t>METHODOLOGY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6962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00FFCC"/>
                </a:solidFill>
                <a:latin typeface="Arial Black" pitchFamily="34" charset="0"/>
              </a:rPr>
              <a:t>G- Banding technique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Ageing of good slides for 10 days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Normal saline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Treated with trypsin 0.25% solution 10-15 sec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Immersed in 70% ethanol for few minutes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Stained with 10% Giemsa for 6-10min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Microphotograph good spreads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Construction of G-banded karyotype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13" y="515938"/>
            <a:ext cx="6805612" cy="10874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  <a:latin typeface="Arial Black" pitchFamily="34" charset="0"/>
              </a:rPr>
              <a:t>G-BANDED MITOTIC CHROMOSOMAL SPREAD OF CATTLE</a:t>
            </a:r>
            <a:endParaRPr lang="en-AU" sz="2800" smtClean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19459" name="Picture 3" descr="G-BAND-BW7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1676400" y="1981200"/>
            <a:ext cx="70866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Chromosome banding</a:t>
            </a: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00200"/>
            <a:ext cx="3992563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Q banding: chromosomes stained with a fluorescent dye such as quinacrine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G banding: produced by staining with Giemsa after digesting the chromosomes with trypsin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C banding: chromosomes are treated with acid and base, then stained with Giesma stain</a:t>
            </a:r>
            <a:endParaRPr lang="en-US" sz="1300">
              <a:solidFill>
                <a:srgbClr val="000000"/>
              </a:solidFill>
            </a:endParaRPr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2936875"/>
            <a:ext cx="3810000" cy="2201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Making a karyotype</a:t>
            </a: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810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Karyotypes</a:t>
            </a:r>
            <a:r>
              <a:rPr lang="en-US" sz="2400" dirty="0">
                <a:solidFill>
                  <a:srgbClr val="000000"/>
                </a:solidFill>
              </a:rPr>
              <a:t> are presented in a standard form.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First, the total number of </a:t>
            </a:r>
            <a:r>
              <a:rPr lang="en-US" sz="2400" dirty="0" err="1">
                <a:solidFill>
                  <a:srgbClr val="000000"/>
                </a:solidFill>
              </a:rPr>
              <a:t>chromsomes</a:t>
            </a:r>
            <a:r>
              <a:rPr lang="en-US" sz="2400" dirty="0">
                <a:solidFill>
                  <a:srgbClr val="000000"/>
                </a:solidFill>
              </a:rPr>
              <a:t> is given, followed by a comma and the sex chromosome constitution. </a:t>
            </a: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2209800"/>
            <a:ext cx="3810000" cy="2517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GB">
                <a:latin typeface="Arial" pitchFamily="34" charset="0"/>
              </a:rPr>
              <a:t>Karyotype protocol</a:t>
            </a: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8153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blood + heparin to prevent coagulation</a:t>
            </a:r>
          </a:p>
          <a:p>
            <a:pPr>
              <a:lnSpc>
                <a:spcPct val="90000"/>
              </a:lnSpc>
            </a:pPr>
            <a:r>
              <a:rPr lang="en-GB" sz="2800"/>
              <a:t>centrifugation through dense medium: red cells and granulocytes pellet, no mononuclear cells (lymphocytes and monocytes).</a:t>
            </a:r>
          </a:p>
          <a:p>
            <a:pPr>
              <a:lnSpc>
                <a:spcPct val="90000"/>
              </a:lnSpc>
            </a:pPr>
            <a:r>
              <a:rPr lang="en-GB" sz="2800"/>
              <a:t>cultured for 3-4 days in (mitogen) phytohemagglutinin, which stimulates proliferation.</a:t>
            </a:r>
          </a:p>
          <a:p>
            <a:pPr>
              <a:lnSpc>
                <a:spcPct val="90000"/>
              </a:lnSpc>
            </a:pPr>
            <a:r>
              <a:rPr lang="en-GB" sz="2800"/>
              <a:t>add colcemid- disrupts mitotic spindles and prevents completion of mitosis. </a:t>
            </a:r>
          </a:p>
          <a:p>
            <a:pPr>
              <a:lnSpc>
                <a:spcPct val="90000"/>
              </a:lnSpc>
            </a:pPr>
            <a:r>
              <a:rPr lang="en-GB" sz="2800"/>
              <a:t>harvested and treated with hypotonic solution: nuclei swell osmotically, aids good spreads </a:t>
            </a:r>
          </a:p>
          <a:p>
            <a:pPr>
              <a:lnSpc>
                <a:spcPct val="90000"/>
              </a:lnSpc>
            </a:pPr>
            <a:r>
              <a:rPr lang="en-GB" sz="2800"/>
              <a:t>cells are fixed, put onto a slide and dried.</a:t>
            </a:r>
          </a:p>
          <a:p>
            <a:pPr>
              <a:lnSpc>
                <a:spcPct val="90000"/>
              </a:lnSpc>
            </a:pPr>
            <a:r>
              <a:rPr lang="en-GB" sz="2800"/>
              <a:t>stained to induce a banding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itchFamily="34" charset="0"/>
              </a:rPr>
              <a:t>FISH technique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524000"/>
            <a:ext cx="4144963" cy="4953000"/>
          </a:xfrm>
        </p:spPr>
        <p:txBody>
          <a:bodyPr/>
          <a:lstStyle/>
          <a:p>
            <a:r>
              <a:rPr lang="en-GB" sz="2400"/>
              <a:t>DNA probes are specific to regions of individual chrs. </a:t>
            </a:r>
          </a:p>
          <a:p>
            <a:r>
              <a:rPr lang="en-GB" sz="2400"/>
              <a:t>Probe attaches to the spread of chrs </a:t>
            </a:r>
          </a:p>
          <a:p>
            <a:r>
              <a:rPr lang="en-GB" sz="2400"/>
              <a:t>a fluorescein stain is applied. </a:t>
            </a:r>
          </a:p>
          <a:p>
            <a:r>
              <a:rPr lang="en-GB" sz="2400"/>
              <a:t>visible with the aid of a fluorescent microscope.</a:t>
            </a:r>
          </a:p>
          <a:p>
            <a:r>
              <a:rPr lang="en-GB" sz="2400"/>
              <a:t>The chr 21 pair have been painted.</a:t>
            </a:r>
          </a:p>
        </p:txBody>
      </p:sp>
      <p:pic>
        <p:nvPicPr>
          <p:cNvPr id="37895" name="Picture 7" descr="http://www-medlib.med.utah.edu/WebPath/CYTGHTML/CHROM029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057400"/>
            <a:ext cx="381000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Fluorescent </a:t>
            </a:r>
            <a:r>
              <a:rPr lang="en-US" i="1">
                <a:latin typeface="Arial" pitchFamily="34" charset="0"/>
              </a:rPr>
              <a:t>in situ</a:t>
            </a:r>
            <a:r>
              <a:rPr lang="en-US">
                <a:latin typeface="Arial" pitchFamily="34" charset="0"/>
              </a:rPr>
              <a:t> hybridisation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4068763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The tyramide signal amplification technology uses a fluorescent tyramide and HRP 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Probe is labeled with biotin  and detected by streptavidin-HRP or an antibody.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HRP reacts with a fluorescent tyramide in the presence of hydrogen peroxide to produce a reactive tyramide that attaches to proteins in the area.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The turnover of multiple dye-labeled tyramide substrates per peroxidase label results in strong signal amplification.</a:t>
            </a:r>
            <a:endParaRPr lang="en-US" sz="1100">
              <a:solidFill>
                <a:srgbClr val="000000"/>
              </a:solidFill>
              <a:latin typeface="Lucida Grande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Lucida Grande" charset="0"/>
            </a:endParaRP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743200"/>
            <a:ext cx="3810000" cy="2568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533400"/>
          </a:xfrm>
        </p:spPr>
        <p:txBody>
          <a:bodyPr/>
          <a:lstStyle/>
          <a:p>
            <a:r>
              <a:rPr lang="en-GB" sz="4000" b="1">
                <a:latin typeface="Arial" pitchFamily="34" charset="0"/>
              </a:rPr>
              <a:t>Metaphase FISH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56388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800"/>
              <a:t>Detect microdeletions beyond resolution of routine cytogenetics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800"/>
              <a:t>Identify extra material of unknown origin.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800"/>
              <a:t>Determine a simple deletion or a subtle or complex rearrangement.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800"/>
              <a:t>Detect specific rearrangements in certain cancers.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800"/>
              <a:t>Number of microdeletion syndromes diagnosed by FISH is expanding rapidly.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§"/>
            </a:pPr>
            <a:r>
              <a:rPr lang="en-US" sz="2800"/>
              <a:t>Probe may be specific for the gene as in Williams Syndrome 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/>
              <a:t>a deletion has been shown in the elastin gene in 96% of individuals with a firm diagnosis. </a:t>
            </a:r>
            <a:endParaRPr lang="en-GB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795588" y="2638425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rial" pitchFamily="34" charset="0"/>
              </a:rPr>
              <a:t>Interphase FISH</a:t>
            </a:r>
            <a:endParaRPr lang="en-GB" sz="4000" b="1"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589837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Determine the chr number </a:t>
            </a:r>
          </a:p>
          <a:p>
            <a:pPr>
              <a:lnSpc>
                <a:spcPct val="90000"/>
              </a:lnSpc>
            </a:pPr>
            <a:r>
              <a:rPr lang="en-GB" sz="2800"/>
              <a:t>Specific rearrangements in certain cancers.</a:t>
            </a:r>
          </a:p>
          <a:p>
            <a:pPr>
              <a:lnSpc>
                <a:spcPct val="90000"/>
              </a:lnSpc>
            </a:pPr>
            <a:r>
              <a:rPr lang="en-GB" sz="2800"/>
              <a:t>Advantage is that it is rapid</a:t>
            </a:r>
          </a:p>
          <a:p>
            <a:pPr>
              <a:lnSpc>
                <a:spcPct val="90000"/>
              </a:lnSpc>
            </a:pPr>
            <a:r>
              <a:rPr lang="en-GB" sz="2800"/>
              <a:t>Aneuploid Screen on amniotic fluid cells</a:t>
            </a:r>
          </a:p>
          <a:p>
            <a:pPr>
              <a:lnSpc>
                <a:spcPct val="90000"/>
              </a:lnSpc>
            </a:pPr>
            <a:r>
              <a:rPr lang="en-GB" sz="2800"/>
              <a:t>Nuclei denatured and hybridized with probes for chromosomes 13, 18, 21, X, and Y and results usually obtained within 24 hours.</a:t>
            </a:r>
          </a:p>
          <a:p>
            <a:pPr>
              <a:lnSpc>
                <a:spcPct val="90000"/>
              </a:lnSpc>
            </a:pPr>
            <a:r>
              <a:rPr lang="en-GB" sz="2800"/>
              <a:t>Routine cytogenetics is included to confirm the results or detect any abnormalities not detected by interphase FISH.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classification of chromosomes is based on physical characteristics, such as size of chromosomes, features of</a:t>
            </a:r>
          </a:p>
          <a:p>
            <a:r>
              <a:rPr lang="en-US" dirty="0" smtClean="0"/>
              <a:t>telomere, position of </a:t>
            </a:r>
            <a:r>
              <a:rPr lang="en-US" dirty="0" err="1" smtClean="0"/>
              <a:t>kinetochore</a:t>
            </a:r>
            <a:r>
              <a:rPr lang="en-US" dirty="0" smtClean="0"/>
              <a:t>, secondary constriction, size and position of heterochromatic</a:t>
            </a:r>
          </a:p>
          <a:p>
            <a:r>
              <a:rPr lang="en-US" dirty="0" smtClean="0"/>
              <a:t>knobs, and relative length of chromosomes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itchFamily="34" charset="0"/>
              </a:rPr>
              <a:t>Metaphase cell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24000"/>
            <a:ext cx="4114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probed for </a:t>
            </a:r>
            <a:r>
              <a:rPr lang="en-GB" sz="2400" b="1" i="1"/>
              <a:t>DiGeorge/Velo-Cardio-Facial/CATCH 22/Shprintzen Syndrome</a:t>
            </a:r>
            <a:r>
              <a:rPr lang="en-GB" sz="2400"/>
              <a:t> </a:t>
            </a:r>
          </a:p>
          <a:p>
            <a:pPr>
              <a:lnSpc>
                <a:spcPct val="90000"/>
              </a:lnSpc>
            </a:pPr>
            <a:r>
              <a:rPr lang="en-GB" sz="2400"/>
              <a:t>caused bymicrodeletion on chr 22. </a:t>
            </a:r>
          </a:p>
          <a:p>
            <a:pPr>
              <a:lnSpc>
                <a:spcPct val="90000"/>
              </a:lnSpc>
            </a:pPr>
            <a:r>
              <a:rPr lang="en-GB" sz="2400"/>
              <a:t>dual-color mixture of two probes </a:t>
            </a:r>
          </a:p>
          <a:p>
            <a:pPr>
              <a:lnSpc>
                <a:spcPct val="90000"/>
              </a:lnSpc>
            </a:pPr>
            <a:r>
              <a:rPr lang="en-GB" sz="2400"/>
              <a:t>Green- an internal control at 22q13. </a:t>
            </a:r>
          </a:p>
          <a:p>
            <a:pPr>
              <a:lnSpc>
                <a:spcPct val="90000"/>
              </a:lnSpc>
            </a:pPr>
            <a:r>
              <a:rPr lang="en-GB" sz="2400"/>
              <a:t>red -at the DiGeorge region 22q11.2. </a:t>
            </a:r>
          </a:p>
          <a:p>
            <a:pPr>
              <a:lnSpc>
                <a:spcPct val="90000"/>
              </a:lnSpc>
            </a:pPr>
            <a:r>
              <a:rPr lang="en-GB" sz="2400"/>
              <a:t>this individual would not have DiGeorge Syndrome. </a:t>
            </a:r>
            <a:br>
              <a:rPr lang="en-GB" sz="2400"/>
            </a:br>
            <a:endParaRPr lang="en-GB" sz="24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4925" y="391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08" name="Picture 8" descr="DiGeorge Prob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2133600"/>
            <a:ext cx="38100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Multicolour FISH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Can use probes of different colours to identify different all chromosomes at once</a:t>
            </a:r>
          </a:p>
          <a:p>
            <a:r>
              <a:rPr lang="en-US" sz="2400">
                <a:solidFill>
                  <a:srgbClr val="000000"/>
                </a:solidFill>
              </a:rPr>
              <a:t>Chromosome rearrangement in an oral cancer cell shown with multi-colored painting probes.</a:t>
            </a:r>
            <a:endParaRPr lang="en-US" sz="1100">
              <a:solidFill>
                <a:srgbClr val="000000"/>
              </a:solidFill>
              <a:latin typeface="Lucida Grande" charset="0"/>
            </a:endParaRPr>
          </a:p>
        </p:txBody>
      </p:sp>
      <p:pic>
        <p:nvPicPr>
          <p:cNvPr id="747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76400"/>
            <a:ext cx="3810000" cy="2362200"/>
          </a:xfrm>
          <a:noFill/>
          <a:ln/>
        </p:spPr>
      </p:pic>
      <p:pic>
        <p:nvPicPr>
          <p:cNvPr id="74760" name="Picture 8" descr="http://www.genomenewsnetwork.org/gnn_images/news_content/08_02/unstable_11/unstabl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3810000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NOMENCLATURE OF CHROMOSOMES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kinetochore</a:t>
            </a:r>
            <a:r>
              <a:rPr lang="en-US" dirty="0" smtClean="0"/>
              <a:t> (</a:t>
            </a:r>
            <a:r>
              <a:rPr lang="en-US" dirty="0" err="1" smtClean="0"/>
              <a:t>centromere</a:t>
            </a:r>
            <a:r>
              <a:rPr lang="en-US" dirty="0" smtClean="0"/>
              <a:t>) position is a useful landmark for the morphological identification and nomenclature of chromosomes disagreed with using</a:t>
            </a:r>
          </a:p>
          <a:p>
            <a:r>
              <a:rPr lang="en-US" dirty="0" smtClean="0"/>
              <a:t>the term </a:t>
            </a:r>
            <a:r>
              <a:rPr lang="en-US" dirty="0" err="1" smtClean="0"/>
              <a:t>kinetochore</a:t>
            </a:r>
            <a:r>
              <a:rPr lang="en-US" dirty="0" smtClean="0"/>
              <a:t> for the </a:t>
            </a:r>
            <a:r>
              <a:rPr lang="en-US" dirty="0" err="1" smtClean="0"/>
              <a:t>centromeric</a:t>
            </a:r>
            <a:r>
              <a:rPr lang="en-US" dirty="0" smtClean="0"/>
              <a:t> region of the chromosome body. A </a:t>
            </a:r>
            <a:r>
              <a:rPr lang="en-US" dirty="0" err="1" smtClean="0"/>
              <a:t>monocentric</a:t>
            </a:r>
            <a:r>
              <a:rPr lang="en-US" dirty="0" smtClean="0"/>
              <a:t> 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one </a:t>
            </a:r>
            <a:r>
              <a:rPr lang="en-US" dirty="0" err="1" smtClean="0"/>
              <a:t>centromere</a:t>
            </a:r>
            <a:r>
              <a:rPr lang="en-US" dirty="0" smtClean="0"/>
              <a:t> and </a:t>
            </a:r>
            <a:r>
              <a:rPr lang="en-US" dirty="0" err="1" smtClean="0"/>
              <a:t>nomenclatured</a:t>
            </a:r>
            <a:r>
              <a:rPr lang="en-US" dirty="0" smtClean="0"/>
              <a:t> chromosomes based on the position of the </a:t>
            </a:r>
            <a:r>
              <a:rPr lang="en-US" dirty="0" err="1" smtClean="0"/>
              <a:t>centromere</a:t>
            </a:r>
            <a:r>
              <a:rPr lang="en-US" dirty="0" smtClean="0"/>
              <a:t> in the chromosomes: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333375"/>
            <a:ext cx="31623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1. </a:t>
            </a:r>
            <a:r>
              <a:rPr lang="en-US" sz="1800" i="1" dirty="0" smtClean="0"/>
              <a:t>Median </a:t>
            </a:r>
            <a:r>
              <a:rPr lang="en-US" sz="1800" i="1" dirty="0" err="1" smtClean="0"/>
              <a:t>centromere</a:t>
            </a:r>
            <a:r>
              <a:rPr lang="en-US" sz="1800" i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isobrachial</a:t>
            </a:r>
            <a:r>
              <a:rPr lang="en-US" sz="1800" dirty="0" smtClean="0"/>
              <a:t> chromosomes): </a:t>
            </a:r>
            <a:r>
              <a:rPr lang="en-US" sz="1800" dirty="0" err="1" smtClean="0"/>
              <a:t>Centromere</a:t>
            </a:r>
            <a:r>
              <a:rPr lang="en-US" sz="1800" dirty="0" smtClean="0"/>
              <a:t> is situated in the middle of the chromosome, resulting in an arm ratio of 1:1.</a:t>
            </a:r>
          </a:p>
          <a:p>
            <a:r>
              <a:rPr lang="en-US" sz="1800" dirty="0" smtClean="0"/>
              <a:t>2.</a:t>
            </a:r>
            <a:r>
              <a:rPr lang="en-US" sz="1800" i="1" dirty="0" smtClean="0"/>
              <a:t>Submedian </a:t>
            </a:r>
            <a:r>
              <a:rPr lang="en-US" sz="1800" i="1" dirty="0" err="1" smtClean="0"/>
              <a:t>centromere</a:t>
            </a:r>
            <a:endParaRPr lang="en-US" sz="1800" i="1" dirty="0" smtClean="0"/>
          </a:p>
          <a:p>
            <a:r>
              <a:rPr lang="en-US" sz="1800" dirty="0" smtClean="0"/>
              <a:t>(</a:t>
            </a:r>
            <a:r>
              <a:rPr lang="en-US" sz="1800" dirty="0" err="1" smtClean="0"/>
              <a:t>heterobrachial</a:t>
            </a:r>
            <a:r>
              <a:rPr lang="en-US" sz="1800" dirty="0" smtClean="0"/>
              <a:t> chromosome): </a:t>
            </a:r>
            <a:r>
              <a:rPr lang="en-US" sz="1800" dirty="0" err="1" smtClean="0"/>
              <a:t>Centromere</a:t>
            </a:r>
            <a:r>
              <a:rPr lang="en-US" sz="1800" dirty="0" smtClean="0"/>
              <a:t> is located near the middle of the chromosome, resulting in an arm ratio of more than 1:1 but less than 1:3 (from 1:1 to 1:2.9).</a:t>
            </a:r>
          </a:p>
          <a:p>
            <a:r>
              <a:rPr lang="en-US" sz="1800" dirty="0" smtClean="0"/>
              <a:t>3. </a:t>
            </a:r>
            <a:r>
              <a:rPr lang="en-US" sz="1800" i="1" dirty="0" err="1" smtClean="0"/>
              <a:t>Subterminal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centromere</a:t>
            </a: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      (</a:t>
            </a:r>
            <a:r>
              <a:rPr lang="en-US" sz="1800" dirty="0" err="1" smtClean="0"/>
              <a:t>hyperbrachial</a:t>
            </a:r>
            <a:r>
              <a:rPr lang="en-US" sz="1800" dirty="0" smtClean="0"/>
              <a:t> chromosome): </a:t>
            </a:r>
            <a:r>
              <a:rPr lang="en-US" sz="1800" dirty="0" err="1" smtClean="0"/>
              <a:t>Centromere</a:t>
            </a:r>
            <a:r>
              <a:rPr lang="en-US" sz="1800" dirty="0" smtClean="0"/>
              <a:t> is near one extremity of the</a:t>
            </a:r>
          </a:p>
          <a:p>
            <a:pPr>
              <a:buNone/>
            </a:pPr>
            <a:r>
              <a:rPr lang="en-US" sz="1800" dirty="0" smtClean="0"/>
              <a:t>       chromosome, resulting in a ratio of 1:3 or more.</a:t>
            </a:r>
          </a:p>
          <a:p>
            <a:pPr>
              <a:buNone/>
            </a:pPr>
            <a:r>
              <a:rPr lang="en-US" sz="1800" dirty="0" smtClean="0"/>
              <a:t>4. </a:t>
            </a:r>
            <a:r>
              <a:rPr lang="en-US" sz="1800" i="1" dirty="0" smtClean="0"/>
              <a:t>Terminal </a:t>
            </a:r>
            <a:r>
              <a:rPr lang="en-US" sz="1800" i="1" dirty="0" err="1" smtClean="0"/>
              <a:t>centromere</a:t>
            </a: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monobrachial</a:t>
            </a:r>
            <a:r>
              <a:rPr lang="en-US" sz="1800" dirty="0" smtClean="0"/>
              <a:t> chromosome): </a:t>
            </a:r>
            <a:r>
              <a:rPr lang="en-US" sz="1800" dirty="0" err="1" smtClean="0"/>
              <a:t>Centromere</a:t>
            </a:r>
            <a:r>
              <a:rPr lang="en-US" sz="1800" dirty="0" smtClean="0"/>
              <a:t> is situated at one extremity of the chromosome, resulting in an arm ratio of 0:1.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2466975"/>
            <a:ext cx="63436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031163" cy="1143000"/>
          </a:xfrm>
        </p:spPr>
        <p:txBody>
          <a:bodyPr/>
          <a:lstStyle/>
          <a:p>
            <a:r>
              <a:rPr lang="en-US">
                <a:latin typeface="Arial" pitchFamily="34" charset="0"/>
              </a:rPr>
              <a:t>Identifying specific chromosomes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95400"/>
            <a:ext cx="4144963" cy="55626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Centromere position and arm ratios assist in identifying specific chromosomes </a:t>
            </a:r>
          </a:p>
          <a:p>
            <a:r>
              <a:rPr lang="en-US" sz="2800">
                <a:solidFill>
                  <a:srgbClr val="000000"/>
                </a:solidFill>
              </a:rPr>
              <a:t>Many chromosomes appear identical by these criteria. </a:t>
            </a:r>
          </a:p>
          <a:p>
            <a:r>
              <a:rPr lang="en-US" sz="2800">
                <a:solidFill>
                  <a:srgbClr val="000000"/>
                </a:solidFill>
              </a:rPr>
              <a:t>Identifcation revolutionised by dyes producing reproducible patterns of bands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038600"/>
            <a:ext cx="381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2133600"/>
            <a:ext cx="3810000" cy="172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X:Templates:Presentations:Designs:Dad's Tie</Template>
  <TotalTime>726</TotalTime>
  <Words>1219</Words>
  <Application>Microsoft PowerPoint</Application>
  <PresentationFormat>On-screen Show (4:3)</PresentationFormat>
  <Paragraphs>140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Dad's Tie</vt:lpstr>
      <vt:lpstr>Karyotype</vt:lpstr>
      <vt:lpstr>Slide 2</vt:lpstr>
      <vt:lpstr>Slide 3</vt:lpstr>
      <vt:lpstr>NOMENCLATURE OF CHROMOSOMES </vt:lpstr>
      <vt:lpstr>Slide 5</vt:lpstr>
      <vt:lpstr>Slide 6</vt:lpstr>
      <vt:lpstr>Chromosome types</vt:lpstr>
      <vt:lpstr>Slide 8</vt:lpstr>
      <vt:lpstr>Identifying specific chromosomes</vt:lpstr>
      <vt:lpstr>Slide 10</vt:lpstr>
      <vt:lpstr>Slide 11</vt:lpstr>
      <vt:lpstr>PREPARATION OF CHROMOSOMES</vt:lpstr>
      <vt:lpstr>MITOTIC CHROMOSOMAL SPREAD OF CATTLE</vt:lpstr>
      <vt:lpstr>Slide 14</vt:lpstr>
      <vt:lpstr>Slide 15</vt:lpstr>
      <vt:lpstr>BANDING OF CHROMOSOMES</vt:lpstr>
      <vt:lpstr>Q-banding</vt:lpstr>
      <vt:lpstr>C-banding</vt:lpstr>
      <vt:lpstr>R-banding</vt:lpstr>
      <vt:lpstr>T -banding</vt:lpstr>
      <vt:lpstr>METHODOLOGY</vt:lpstr>
      <vt:lpstr>G-BANDED MITOTIC CHROMOSOMAL SPREAD OF CATTLE</vt:lpstr>
      <vt:lpstr>Chromosome banding</vt:lpstr>
      <vt:lpstr>Making a karyotype</vt:lpstr>
      <vt:lpstr>Karyotype protocol</vt:lpstr>
      <vt:lpstr>FISH technique</vt:lpstr>
      <vt:lpstr>Fluorescent in situ hybridisation</vt:lpstr>
      <vt:lpstr>Metaphase FISH</vt:lpstr>
      <vt:lpstr>Interphase FISH</vt:lpstr>
      <vt:lpstr>Metaphase cell</vt:lpstr>
      <vt:lpstr>Multicolour FISH</vt:lpstr>
    </vt:vector>
  </TitlesOfParts>
  <Company>Imperial College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 Fairbrother</dc:creator>
  <cp:lastModifiedBy>Acer</cp:lastModifiedBy>
  <cp:revision>25</cp:revision>
  <dcterms:created xsi:type="dcterms:W3CDTF">2006-11-21T06:34:33Z</dcterms:created>
  <dcterms:modified xsi:type="dcterms:W3CDTF">2017-03-10T06:20:59Z</dcterms:modified>
</cp:coreProperties>
</file>