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75" r:id="rId6"/>
    <p:sldId id="276" r:id="rId7"/>
    <p:sldId id="277" r:id="rId8"/>
    <p:sldId id="260" r:id="rId9"/>
    <p:sldId id="278" r:id="rId10"/>
    <p:sldId id="279" r:id="rId11"/>
    <p:sldId id="280" r:id="rId12"/>
    <p:sldId id="281" r:id="rId13"/>
    <p:sldId id="261" r:id="rId14"/>
    <p:sldId id="267" r:id="rId15"/>
    <p:sldId id="268" r:id="rId16"/>
    <p:sldId id="269" r:id="rId17"/>
    <p:sldId id="270" r:id="rId18"/>
    <p:sldId id="271" r:id="rId19"/>
    <p:sldId id="272" r:id="rId20"/>
    <p:sldId id="282" r:id="rId21"/>
    <p:sldId id="283" r:id="rId22"/>
    <p:sldId id="285" r:id="rId23"/>
    <p:sldId id="287" r:id="rId24"/>
    <p:sldId id="288" r:id="rId25"/>
    <p:sldId id="289" r:id="rId26"/>
    <p:sldId id="290" r:id="rId27"/>
    <p:sldId id="291" r:id="rId28"/>
    <p:sldId id="292" r:id="rId29"/>
    <p:sldId id="293" r:id="rId30"/>
    <p:sldId id="294" r:id="rId31"/>
    <p:sldId id="274" r:id="rId3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314C9A1-92D5-459D-B0F6-66C78C430073}" type="datetimeFigureOut">
              <a:rPr lang="en-US" smtClean="0"/>
              <a:t>3/20/2019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FB7EF3E-BA85-401F-A877-FEC135990B64}" type="slidenum">
              <a:rPr lang="en-US" smtClean="0"/>
              <a:t>‹#›</a:t>
            </a:fld>
            <a:endParaRPr lang="en-US"/>
          </a:p>
        </p:txBody>
      </p:sp>
    </p:spTree>
    <p:extLst>
      <p:ext uri="{BB962C8B-B14F-4D97-AF65-F5344CB8AC3E}">
        <p14:creationId xmlns:p14="http://schemas.microsoft.com/office/powerpoint/2010/main" val="155737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Catalyst" TargetMode="External"/><Relationship Id="rId13" Type="http://schemas.openxmlformats.org/officeDocument/2006/relationships/hyperlink" Target="http://en.wikipedia.org/wiki/Biomass" TargetMode="External"/><Relationship Id="rId3" Type="http://schemas.openxmlformats.org/officeDocument/2006/relationships/hyperlink" Target="http://en.wikipedia.org/wiki/Image:Transesterification.png" TargetMode="External"/><Relationship Id="rId7" Type="http://schemas.openxmlformats.org/officeDocument/2006/relationships/hyperlink" Target="http://en.wikipedia.org/wiki/Alcohol" TargetMode="External"/><Relationship Id="rId12" Type="http://schemas.openxmlformats.org/officeDocument/2006/relationships/hyperlink" Target="http://en.wikipedia.org/wiki/Petroleum" TargetMode="External"/><Relationship Id="rId2" Type="http://schemas.openxmlformats.org/officeDocument/2006/relationships/slide" Target="../slides/slide11.xml"/><Relationship Id="rId16" Type="http://schemas.openxmlformats.org/officeDocument/2006/relationships/hyperlink" Target="http://en.wikipedia.org/wiki/Oxygen" TargetMode="External"/><Relationship Id="rId1" Type="http://schemas.openxmlformats.org/officeDocument/2006/relationships/notesMaster" Target="../notesMasters/notesMaster1.xml"/><Relationship Id="rId6" Type="http://schemas.openxmlformats.org/officeDocument/2006/relationships/hyperlink" Target="http://en.wikipedia.org/wiki/Ester_compound" TargetMode="External"/><Relationship Id="rId11" Type="http://schemas.openxmlformats.org/officeDocument/2006/relationships/hyperlink" Target="http://en.wikipedia.org/wiki/Coal" TargetMode="External"/><Relationship Id="rId5" Type="http://schemas.openxmlformats.org/officeDocument/2006/relationships/hyperlink" Target="http://en.wikipedia.org/wiki/Alkoxy_group" TargetMode="External"/><Relationship Id="rId15" Type="http://schemas.openxmlformats.org/officeDocument/2006/relationships/hyperlink" Target="http://en.wikipedia.org/wiki/Hydrogen" TargetMode="External"/><Relationship Id="rId10" Type="http://schemas.openxmlformats.org/officeDocument/2006/relationships/hyperlink" Target="http://en.wikipedia.org/wiki/Base_%28chemistry%29" TargetMode="External"/><Relationship Id="rId4" Type="http://schemas.openxmlformats.org/officeDocument/2006/relationships/hyperlink" Target="http://en.wikipedia.org/wiki/Ethanol_fermentation" TargetMode="External"/><Relationship Id="rId9" Type="http://schemas.openxmlformats.org/officeDocument/2006/relationships/hyperlink" Target="http://en.wikipedia.org/wiki/Acid" TargetMode="External"/><Relationship Id="rId14" Type="http://schemas.openxmlformats.org/officeDocument/2006/relationships/hyperlink" Target="http://en.wikipedia.org/wiki/Carbon_monoxid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Process%20of%20converting%20light%20energy%20to%20suga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336A3B-5087-4AC6-A4D0-887F0B1541E3}" type="slidenum">
              <a:rPr lang="en-US" sz="1200"/>
              <a:pPr/>
              <a:t>5</a:t>
            </a:fld>
            <a:endParaRPr lang="en-US"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5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5CB0EF-186A-4084-A3E4-3D35114E9500}" type="slidenum">
              <a:rPr lang="en-US" sz="1200"/>
              <a:pPr/>
              <a:t>22</a:t>
            </a:fld>
            <a:endParaRPr lang="en-US"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28080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0EB682-9E41-4F1A-9F15-CD69B4429CD3}" type="slidenum">
              <a:rPr lang="en-US" sz="1200"/>
              <a:pPr/>
              <a:t>23</a:t>
            </a:fld>
            <a:endParaRPr lang="en-US"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97966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64296D-F8B4-45D8-A74D-E26A789DFA0F}" type="slidenum">
              <a:rPr lang="en-US" sz="1200"/>
              <a:pPr/>
              <a:t>24</a:t>
            </a:fld>
            <a:endParaRPr lang="en-US" sz="1200"/>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lIns="86621" tIns="43311" rIns="86621" bIns="43311"/>
          <a:lstStyle/>
          <a:p>
            <a:pPr eaLnBrk="1" hangingPunct="1"/>
            <a:r>
              <a:rPr lang="en-US" smtClean="0">
                <a:latin typeface="Arial" panose="020B0604020202020204" pitchFamily="34" charset="0"/>
                <a:ea typeface="ＭＳ Ｐゴシック" panose="020B0600070205080204" pitchFamily="34" charset="-128"/>
              </a:rPr>
              <a:t>Biodiesel Use in blends below 5% does not require any modification of the engine. Some minor modifications might be necessary when using biodiesel at 100%. </a:t>
            </a:r>
          </a:p>
          <a:p>
            <a:pPr eaLnBrk="1" hangingPunct="1"/>
            <a:r>
              <a:rPr lang="en-US" smtClean="0">
                <a:latin typeface="Arial" panose="020B0604020202020204" pitchFamily="34" charset="0"/>
                <a:ea typeface="ＭＳ Ｐゴシック" panose="020B0600070205080204" pitchFamily="34" charset="-128"/>
              </a:rPr>
              <a:t>Biogas from anaerobic digestion is mainly used on site for cogeneration applications. The solid and liquid residues from the process are often used as fertilisers on farm land.  </a:t>
            </a:r>
          </a:p>
        </p:txBody>
      </p:sp>
    </p:spTree>
    <p:extLst>
      <p:ext uri="{BB962C8B-B14F-4D97-AF65-F5344CB8AC3E}">
        <p14:creationId xmlns:p14="http://schemas.microsoft.com/office/powerpoint/2010/main" val="136135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C0219E-0643-4AC2-BA67-25E6B0965F6F}" type="slidenum">
              <a:rPr lang="en-US" sz="1200"/>
              <a:pPr/>
              <a:t>25</a:t>
            </a:fld>
            <a:endParaRPr lang="en-US" sz="1200"/>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lIns="86621" tIns="43311" rIns="86621" bIns="43311"/>
          <a:lstStyle/>
          <a:p>
            <a:pPr lvl="1" eaLnBrk="1" hangingPunct="1"/>
            <a:r>
              <a:rPr lang="en-US" dirty="0" smtClean="0">
                <a:latin typeface="Arial" panose="020B0604020202020204" pitchFamily="34" charset="0"/>
                <a:ea typeface="ＭＳ Ｐゴシック" panose="020B0600070205080204" pitchFamily="34" charset="-128"/>
              </a:rPr>
              <a:t>Heat can also be produced on a medium or large scale through cogeneration which provides heat for industrial processes in the form of steam and can supply district heat networks. </a:t>
            </a:r>
          </a:p>
        </p:txBody>
      </p:sp>
    </p:spTree>
    <p:extLst>
      <p:ext uri="{BB962C8B-B14F-4D97-AF65-F5344CB8AC3E}">
        <p14:creationId xmlns:p14="http://schemas.microsoft.com/office/powerpoint/2010/main" val="277500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9C4600-16A2-4795-B325-A55ED894CB1A}" type="slidenum">
              <a:rPr lang="en-US" sz="1200"/>
              <a:pPr/>
              <a:t>26</a:t>
            </a:fld>
            <a:endParaRPr lang="en-US" sz="1200"/>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lIns="86621" tIns="43311" rIns="86621" bIns="43311"/>
          <a:lstStyle/>
          <a:p>
            <a:pPr lvl="1" eaLnBrk="1" hangingPunct="1"/>
            <a:r>
              <a:rPr lang="en-US" smtClean="0">
                <a:latin typeface="Arial" panose="020B0604020202020204" pitchFamily="34" charset="0"/>
                <a:ea typeface="ＭＳ Ｐゴシック" panose="020B0600070205080204" pitchFamily="34" charset="-128"/>
              </a:rPr>
              <a:t>Heat can also be produced on a medium or large scale through cogeneration which provides heat for industrial processes in the form of steam and can supply district heat networks. </a:t>
            </a:r>
          </a:p>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3201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1C087A-C93D-4C8F-811E-EB77A84910E8}" type="slidenum">
              <a:rPr lang="en-US" sz="1200"/>
              <a:pPr/>
              <a:t>27</a:t>
            </a:fld>
            <a:endParaRPr lang="en-US" sz="1200"/>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anose="020B0604020202020204" pitchFamily="34" charset="0"/>
                <a:ea typeface="ＭＳ Ｐゴシック" panose="020B0600070205080204" pitchFamily="34" charset="-128"/>
              </a:rPr>
              <a:t>In this regard, microbial fuel cells, in which biomass fuels are directly converted to electrical energy by undergoing oxidation-reduction (redox) reactions at an anode and a cathode is a promising technology.</a:t>
            </a:r>
          </a:p>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180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A5373A-7CB9-453A-9E70-330A3F69883C}" type="slidenum">
              <a:rPr lang="en-US" sz="1200"/>
              <a:pPr/>
              <a:t>28</a:t>
            </a:fld>
            <a:endParaRPr lang="en-US" sz="1200"/>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27744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A31760-989C-4545-8DF1-8CD9D9BE0EF8}" type="slidenum">
              <a:rPr lang="en-US" sz="1200"/>
              <a:pPr/>
              <a:t>29</a:t>
            </a:fld>
            <a:endParaRPr lang="en-US" sz="1200"/>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latin typeface="Arial" panose="020B0604020202020204" pitchFamily="34" charset="0"/>
                <a:ea typeface="ＭＳ Ｐゴシック" panose="020B0600070205080204" pitchFamily="34" charset="-128"/>
              </a:rPr>
              <a:t>Voltage was measured across a 1000 ohm resistor and data was logged into a computer using a data acquisition unit. Power density was calculated as :current times voltage divided by area of the electrode. Current was voltage times resistant </a:t>
            </a:r>
          </a:p>
        </p:txBody>
      </p:sp>
    </p:spTree>
    <p:extLst>
      <p:ext uri="{BB962C8B-B14F-4D97-AF65-F5344CB8AC3E}">
        <p14:creationId xmlns:p14="http://schemas.microsoft.com/office/powerpoint/2010/main" val="3430257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A5C8CA-EC52-448C-A676-6D2D906E30C8}" type="slidenum">
              <a:rPr lang="en-US" sz="1200"/>
              <a:pPr/>
              <a:t>30</a:t>
            </a:fld>
            <a:endParaRPr lang="en-US" sz="1200"/>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latin typeface="Arial" panose="020B0604020202020204" pitchFamily="34" charset="0"/>
                <a:ea typeface="ＭＳ Ｐゴシック" panose="020B0600070205080204" pitchFamily="34" charset="-128"/>
              </a:rPr>
              <a:t>Here is a short cartoon that shows how the substrate enters the bacteria cell, and you can see the biochemical reactions that lead to the production of electrons and hydrogen ions inside and then the transfer of these ions across the cell wall to the anode electrode and through the PEM which leas to the electricity production</a:t>
            </a:r>
          </a:p>
          <a:p>
            <a:pPr eaLnBrk="1" hangingPunct="1"/>
            <a:endParaRPr 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08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25C6D8-CCAB-455A-9D32-88DC242D274C}" type="slidenum">
              <a:rPr lang="en-US" sz="1200"/>
              <a:pPr/>
              <a:t>6</a:t>
            </a:fld>
            <a:endParaRPr lang="en-US" sz="120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643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4788B2-7254-4C46-8BC1-857E10F3112B}" type="slidenum">
              <a:rPr lang="en-US" sz="1200"/>
              <a:pPr/>
              <a:t>7</a:t>
            </a:fld>
            <a:endParaRPr lang="en-US" sz="120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3911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98F984-00FE-4579-8504-6C71A1A50800}" type="slidenum">
              <a:rPr lang="en-US" sz="1200"/>
              <a:pPr/>
              <a:t>9</a:t>
            </a:fld>
            <a:endParaRPr lang="en-US" sz="1200"/>
          </a:p>
        </p:txBody>
      </p:sp>
      <p:sp>
        <p:nvSpPr>
          <p:cNvPr id="51203" name="Rectangle 2"/>
          <p:cNvSpPr>
            <a:spLocks noChangeArrowheads="1" noTextEdit="1"/>
          </p:cNvSpPr>
          <p:nvPr>
            <p:ph type="sldImg"/>
          </p:nvPr>
        </p:nvSpPr>
        <p:spPr>
          <a:solidFill>
            <a:srgbClr val="FFFFFF"/>
          </a:solidFill>
          <a:ln/>
        </p:spPr>
      </p:sp>
      <p:sp>
        <p:nvSpPr>
          <p:cNvPr id="512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lIns="86621" tIns="43311" rIns="86621" bIns="43311"/>
          <a:lstStyle/>
          <a:p>
            <a:pPr eaLnBrk="1" hangingPunct="1"/>
            <a:r>
              <a:rPr lang="en-US" smtClean="0">
                <a:latin typeface="Arial" panose="020B0604020202020204" pitchFamily="34" charset="0"/>
                <a:ea typeface="ＭＳ Ｐゴシック" panose="020B0600070205080204" pitchFamily="34" charset="-128"/>
              </a:rPr>
              <a:t>Does Oil consider Biomass? No, cause it is not reneable.</a:t>
            </a:r>
          </a:p>
        </p:txBody>
      </p:sp>
    </p:spTree>
    <p:extLst>
      <p:ext uri="{BB962C8B-B14F-4D97-AF65-F5344CB8AC3E}">
        <p14:creationId xmlns:p14="http://schemas.microsoft.com/office/powerpoint/2010/main" val="31003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20D57B-ED30-4ACB-BD9D-735A4D078C98}" type="slidenum">
              <a:rPr lang="en-US" sz="1200"/>
              <a:pPr/>
              <a:t>10</a:t>
            </a:fld>
            <a:endParaRPr lang="en-US" sz="1200"/>
          </a:p>
        </p:txBody>
      </p:sp>
      <p:sp>
        <p:nvSpPr>
          <p:cNvPr id="52227" name="Rectangle 1026"/>
          <p:cNvSpPr>
            <a:spLocks noChangeArrowheads="1" noTextEdit="1"/>
          </p:cNvSpPr>
          <p:nvPr>
            <p:ph type="sldImg"/>
          </p:nvPr>
        </p:nvSpPr>
        <p:spPr>
          <a:ln/>
        </p:spPr>
      </p:sp>
      <p:sp>
        <p:nvSpPr>
          <p:cNvPr id="522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2359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4666A8-51E7-4788-B648-5F62ED26BC31}" type="slidenum">
              <a:rPr lang="en-US" sz="1200"/>
              <a:pPr/>
              <a:t>11</a:t>
            </a:fld>
            <a:endParaRPr lang="en-US" sz="1200"/>
          </a:p>
        </p:txBody>
      </p:sp>
      <p:sp>
        <p:nvSpPr>
          <p:cNvPr id="53251" name="Rectangle 2"/>
          <p:cNvSpPr>
            <a:spLocks noChangeArrowheads="1" noTextEdit="1"/>
          </p:cNvSpPr>
          <p:nvPr>
            <p:ph type="sldImg"/>
          </p:nvPr>
        </p:nvSpPr>
        <p:spPr>
          <a:solidFill>
            <a:srgbClr val="FFFFFF"/>
          </a:solidFill>
          <a:ln/>
        </p:spPr>
      </p:sp>
      <p:sp>
        <p:nvSpPr>
          <p:cNvPr id="532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lIns="86621" tIns="43311" rIns="86621" bIns="43311"/>
          <a:lstStyle/>
          <a:p>
            <a:pPr eaLnBrk="1" hangingPunct="1"/>
            <a:r>
              <a:rPr lang="en-US" smtClean="0">
                <a:latin typeface="Arial" panose="020B0604020202020204" pitchFamily="34" charset="0"/>
                <a:ea typeface="ＭＳ Ｐゴシック" panose="020B0600070205080204" pitchFamily="34" charset="-128"/>
                <a:hlinkClick r:id="rId3" tooltip="Enlarge"/>
              </a:rPr>
              <a:t> </a:t>
            </a:r>
            <a:r>
              <a:rPr lang="en-US" smtClean="0">
                <a:latin typeface="Arial" panose="020B0604020202020204" pitchFamily="34" charset="0"/>
                <a:ea typeface="ＭＳ Ｐゴシック" panose="020B0600070205080204" pitchFamily="34" charset="-128"/>
                <a:hlinkClick r:id="rId4" tooltip="Ethanol fermentation"/>
              </a:rPr>
              <a:t>Ethanol fermentation</a:t>
            </a:r>
            <a:r>
              <a:rPr lang="en-US" smtClean="0">
                <a:latin typeface="Arial" panose="020B0604020202020204" pitchFamily="34" charset="0"/>
                <a:ea typeface="ＭＳ Ｐゴシック" panose="020B0600070205080204" pitchFamily="34" charset="-128"/>
              </a:rPr>
              <a:t>, a form of anaerobic respiration used primarily by yeasts when oxygen is not present in sufficient quantity for normal cellular respiration </a:t>
            </a:r>
            <a:endParaRPr lang="en-US" b="1" smtClean="0">
              <a:latin typeface="Arial" panose="020B0604020202020204" pitchFamily="34" charset="0"/>
              <a:ea typeface="ＭＳ Ｐゴシック" panose="020B0600070205080204" pitchFamily="34" charset="-128"/>
            </a:endParaRPr>
          </a:p>
          <a:p>
            <a:pPr eaLnBrk="1" hangingPunct="1"/>
            <a:r>
              <a:rPr lang="en-US" b="1" smtClean="0">
                <a:latin typeface="Arial" panose="020B0604020202020204" pitchFamily="34" charset="0"/>
                <a:ea typeface="ＭＳ Ｐゴシック" panose="020B0600070205080204" pitchFamily="34" charset="-128"/>
              </a:rPr>
              <a:t>transesterification is the process of exchanging the </a:t>
            </a:r>
            <a:r>
              <a:rPr lang="en-US" b="1" smtClean="0">
                <a:latin typeface="Arial" panose="020B0604020202020204" pitchFamily="34" charset="0"/>
                <a:ea typeface="ＭＳ Ｐゴシック" panose="020B0600070205080204" pitchFamily="34" charset="-128"/>
                <a:hlinkClick r:id="rId5" tooltip="Alkoxy group"/>
              </a:rPr>
              <a:t>alkoxy group</a:t>
            </a:r>
            <a:r>
              <a:rPr lang="en-US" b="1" smtClean="0">
                <a:latin typeface="Arial" panose="020B0604020202020204" pitchFamily="34" charset="0"/>
                <a:ea typeface="ＭＳ Ｐゴシック" panose="020B0600070205080204" pitchFamily="34" charset="-128"/>
              </a:rPr>
              <a:t> of an </a:t>
            </a:r>
            <a:r>
              <a:rPr lang="en-US" b="1" smtClean="0">
                <a:latin typeface="Arial" panose="020B0604020202020204" pitchFamily="34" charset="0"/>
                <a:ea typeface="ＭＳ Ｐゴシック" panose="020B0600070205080204" pitchFamily="34" charset="-128"/>
                <a:hlinkClick r:id="rId6" tooltip="Ester compound"/>
              </a:rPr>
              <a:t>ester compound</a:t>
            </a:r>
            <a:r>
              <a:rPr lang="en-US" b="1" smtClean="0">
                <a:latin typeface="Arial" panose="020B0604020202020204" pitchFamily="34" charset="0"/>
                <a:ea typeface="ＭＳ Ｐゴシック" panose="020B0600070205080204" pitchFamily="34" charset="-128"/>
              </a:rPr>
              <a:t> by another </a:t>
            </a:r>
            <a:r>
              <a:rPr lang="en-US" b="1" smtClean="0">
                <a:latin typeface="Arial" panose="020B0604020202020204" pitchFamily="34" charset="0"/>
                <a:ea typeface="ＭＳ Ｐゴシック" panose="020B0600070205080204" pitchFamily="34" charset="-128"/>
                <a:hlinkClick r:id="rId7" tooltip="Alcohol"/>
              </a:rPr>
              <a:t>alcohol</a:t>
            </a:r>
            <a:r>
              <a:rPr lang="en-US" b="1" smtClean="0">
                <a:latin typeface="Arial" panose="020B0604020202020204" pitchFamily="34" charset="0"/>
                <a:ea typeface="ＭＳ Ｐゴシック" panose="020B0600070205080204" pitchFamily="34" charset="-128"/>
              </a:rPr>
              <a:t>. These reactions are often </a:t>
            </a:r>
            <a:r>
              <a:rPr lang="en-US" b="1" smtClean="0">
                <a:latin typeface="Arial" panose="020B0604020202020204" pitchFamily="34" charset="0"/>
                <a:ea typeface="ＭＳ Ｐゴシック" panose="020B0600070205080204" pitchFamily="34" charset="-128"/>
                <a:hlinkClick r:id="rId8" tooltip="Catalyst"/>
              </a:rPr>
              <a:t>catalyzed</a:t>
            </a:r>
            <a:r>
              <a:rPr lang="en-US" b="1" smtClean="0">
                <a:latin typeface="Arial" panose="020B0604020202020204" pitchFamily="34" charset="0"/>
                <a:ea typeface="ＭＳ Ｐゴシック" panose="020B0600070205080204" pitchFamily="34" charset="-128"/>
              </a:rPr>
              <a:t> by the addition of an </a:t>
            </a:r>
            <a:r>
              <a:rPr lang="en-US" b="1" smtClean="0">
                <a:latin typeface="Arial" panose="020B0604020202020204" pitchFamily="34" charset="0"/>
                <a:ea typeface="ＭＳ Ｐゴシック" panose="020B0600070205080204" pitchFamily="34" charset="-128"/>
                <a:hlinkClick r:id="rId9" tooltip="Acid"/>
              </a:rPr>
              <a:t>acid</a:t>
            </a:r>
            <a:r>
              <a:rPr lang="en-US" b="1" smtClean="0">
                <a:latin typeface="Arial" panose="020B0604020202020204" pitchFamily="34" charset="0"/>
                <a:ea typeface="ＭＳ Ｐゴシック" panose="020B0600070205080204" pitchFamily="34" charset="-128"/>
              </a:rPr>
              <a:t> or </a:t>
            </a:r>
            <a:r>
              <a:rPr lang="en-US" b="1" smtClean="0">
                <a:latin typeface="Arial" panose="020B0604020202020204" pitchFamily="34" charset="0"/>
                <a:ea typeface="ＭＳ Ｐゴシック" panose="020B0600070205080204" pitchFamily="34" charset="-128"/>
                <a:hlinkClick r:id="rId10" tooltip="Base (chemistry)"/>
              </a:rPr>
              <a:t>base</a:t>
            </a:r>
            <a:r>
              <a:rPr lang="en-US" b="1" smtClean="0">
                <a:latin typeface="Arial" panose="020B0604020202020204" pitchFamily="34" charset="0"/>
                <a:ea typeface="ＭＳ Ｐゴシック" panose="020B0600070205080204" pitchFamily="34" charset="-128"/>
              </a:rPr>
              <a:t>.</a:t>
            </a:r>
            <a:r>
              <a:rPr lang="en-US" smtClean="0">
                <a:latin typeface="Arial" panose="020B0604020202020204" pitchFamily="34" charset="0"/>
                <a:ea typeface="ＭＳ Ｐゴシック" panose="020B0600070205080204" pitchFamily="34" charset="-128"/>
              </a:rPr>
              <a:t> </a:t>
            </a:r>
            <a:r>
              <a:rPr lang="en-US" b="1" smtClean="0">
                <a:latin typeface="Arial" panose="020B0604020202020204" pitchFamily="34" charset="0"/>
                <a:ea typeface="ＭＳ Ｐゴシック" panose="020B0600070205080204" pitchFamily="34" charset="-128"/>
              </a:rPr>
              <a:t>Transesterification: alcohol + ester → different alcohol + different ester</a:t>
            </a:r>
          </a:p>
          <a:p>
            <a:pPr eaLnBrk="1" hangingPunct="1"/>
            <a:r>
              <a:rPr lang="en-US" b="1" smtClean="0">
                <a:latin typeface="Arial" panose="020B0604020202020204" pitchFamily="34" charset="0"/>
                <a:ea typeface="ＭＳ Ｐゴシック" panose="020B0600070205080204" pitchFamily="34" charset="-128"/>
              </a:rPr>
              <a:t>Gasification</a:t>
            </a:r>
            <a:r>
              <a:rPr lang="en-US" smtClean="0">
                <a:latin typeface="Arial" panose="020B0604020202020204" pitchFamily="34" charset="0"/>
                <a:ea typeface="ＭＳ Ｐゴシック" panose="020B0600070205080204" pitchFamily="34" charset="-128"/>
              </a:rPr>
              <a:t> is a process that converts carbonaceous materials, such as </a:t>
            </a:r>
            <a:r>
              <a:rPr lang="en-US" smtClean="0">
                <a:latin typeface="Arial" panose="020B0604020202020204" pitchFamily="34" charset="0"/>
                <a:ea typeface="ＭＳ Ｐゴシック" panose="020B0600070205080204" pitchFamily="34" charset="-128"/>
                <a:hlinkClick r:id="rId11" tooltip="Coal"/>
              </a:rPr>
              <a:t>coal</a:t>
            </a:r>
            <a:r>
              <a:rPr lang="en-US" smtClean="0">
                <a:latin typeface="Arial" panose="020B0604020202020204" pitchFamily="34" charset="0"/>
                <a:ea typeface="ＭＳ Ｐゴシック" panose="020B0600070205080204" pitchFamily="34" charset="-128"/>
              </a:rPr>
              <a:t>, </a:t>
            </a:r>
            <a:r>
              <a:rPr lang="en-US" smtClean="0">
                <a:latin typeface="Arial" panose="020B0604020202020204" pitchFamily="34" charset="0"/>
                <a:ea typeface="ＭＳ Ｐゴシック" panose="020B0600070205080204" pitchFamily="34" charset="-128"/>
                <a:hlinkClick r:id="rId12" tooltip="Petroleum"/>
              </a:rPr>
              <a:t>petroleum</a:t>
            </a:r>
            <a:r>
              <a:rPr lang="en-US" smtClean="0">
                <a:latin typeface="Arial" panose="020B0604020202020204" pitchFamily="34" charset="0"/>
                <a:ea typeface="ＭＳ Ｐゴシック" panose="020B0600070205080204" pitchFamily="34" charset="-128"/>
              </a:rPr>
              <a:t>, or </a:t>
            </a:r>
            <a:r>
              <a:rPr lang="en-US" smtClean="0">
                <a:latin typeface="Arial" panose="020B0604020202020204" pitchFamily="34" charset="0"/>
                <a:ea typeface="ＭＳ Ｐゴシック" panose="020B0600070205080204" pitchFamily="34" charset="-128"/>
                <a:hlinkClick r:id="rId13" tooltip="Biomass"/>
              </a:rPr>
              <a:t>biomass</a:t>
            </a:r>
            <a:r>
              <a:rPr lang="en-US" smtClean="0">
                <a:latin typeface="Arial" panose="020B0604020202020204" pitchFamily="34" charset="0"/>
                <a:ea typeface="ＭＳ Ｐゴシック" panose="020B0600070205080204" pitchFamily="34" charset="-128"/>
              </a:rPr>
              <a:t>, into </a:t>
            </a:r>
            <a:r>
              <a:rPr lang="en-US" smtClean="0">
                <a:latin typeface="Arial" panose="020B0604020202020204" pitchFamily="34" charset="0"/>
                <a:ea typeface="ＭＳ Ｐゴシック" panose="020B0600070205080204" pitchFamily="34" charset="-128"/>
                <a:hlinkClick r:id="rId14" tooltip="Carbon monoxide"/>
              </a:rPr>
              <a:t>carbon monoxide</a:t>
            </a:r>
            <a:r>
              <a:rPr lang="en-US" smtClean="0">
                <a:latin typeface="Arial" panose="020B0604020202020204" pitchFamily="34" charset="0"/>
                <a:ea typeface="ＭＳ Ｐゴシック" panose="020B0600070205080204" pitchFamily="34" charset="-128"/>
              </a:rPr>
              <a:t> and </a:t>
            </a:r>
            <a:r>
              <a:rPr lang="en-US" smtClean="0">
                <a:latin typeface="Arial" panose="020B0604020202020204" pitchFamily="34" charset="0"/>
                <a:ea typeface="ＭＳ Ｐゴシック" panose="020B0600070205080204" pitchFamily="34" charset="-128"/>
                <a:hlinkClick r:id="rId15" tooltip="Hydrogen"/>
              </a:rPr>
              <a:t>hydrogen</a:t>
            </a:r>
            <a:r>
              <a:rPr lang="en-US" smtClean="0">
                <a:latin typeface="Arial" panose="020B0604020202020204" pitchFamily="34" charset="0"/>
                <a:ea typeface="ＭＳ Ｐゴシック" panose="020B0600070205080204" pitchFamily="34" charset="-128"/>
              </a:rPr>
              <a:t> by reacting the raw material at high temperatures with a controlled amount of </a:t>
            </a:r>
            <a:r>
              <a:rPr lang="en-US" smtClean="0">
                <a:latin typeface="Arial" panose="020B0604020202020204" pitchFamily="34" charset="0"/>
                <a:ea typeface="ＭＳ Ｐゴシック" panose="020B0600070205080204" pitchFamily="34" charset="-128"/>
                <a:hlinkClick r:id="rId16" tooltip="Oxygen"/>
              </a:rPr>
              <a:t>oxygen</a:t>
            </a:r>
            <a:r>
              <a:rPr lang="en-US" smtClean="0">
                <a:latin typeface="Arial" panose="020B0604020202020204" pitchFamily="34" charset="0"/>
                <a:ea typeface="ＭＳ Ｐゴシック" panose="020B0600070205080204" pitchFamily="34" charset="-128"/>
              </a:rPr>
              <a:t>. </a:t>
            </a:r>
          </a:p>
          <a:p>
            <a:pPr eaLnBrk="1" hangingPunct="1"/>
            <a:r>
              <a:rPr lang="en-US" smtClean="0">
                <a:latin typeface="Arial" panose="020B0604020202020204" pitchFamily="34" charset="0"/>
                <a:ea typeface="ＭＳ Ｐゴシック" panose="020B0600070205080204" pitchFamily="34" charset="-128"/>
              </a:rPr>
              <a:t>Fast pyrolysis is a process in which organic materials are rapidly heated to 450 - 600 oC in absence of air. Under these conditions, organic vapours, pyrolysis gases and charcoal are produced. The vapours are condensed to bio-oil. Typically, 70-75 wt.% of the feedstock is converted into oil </a:t>
            </a:r>
          </a:p>
        </p:txBody>
      </p:sp>
    </p:spTree>
    <p:extLst>
      <p:ext uri="{BB962C8B-B14F-4D97-AF65-F5344CB8AC3E}">
        <p14:creationId xmlns:p14="http://schemas.microsoft.com/office/powerpoint/2010/main" val="315016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41CBFB-4C9F-4CEC-B91A-20D5E2628D7E}" type="slidenum">
              <a:rPr lang="en-US" sz="1200"/>
              <a:pPr/>
              <a:t>12</a:t>
            </a:fld>
            <a:endParaRPr lang="en-US" sz="1200"/>
          </a:p>
        </p:txBody>
      </p:sp>
      <p:sp>
        <p:nvSpPr>
          <p:cNvPr id="54275" name="Rectangle 2"/>
          <p:cNvSpPr>
            <a:spLocks noChangeArrowheads="1" noTextEdit="1"/>
          </p:cNvSpPr>
          <p:nvPr>
            <p:ph type="sldImg"/>
          </p:nvPr>
        </p:nvSpPr>
        <p:spPr>
          <a:solidFill>
            <a:srgbClr val="FFFFFF"/>
          </a:solidFill>
          <a:ln/>
        </p:spPr>
      </p:sp>
      <p:sp>
        <p:nvSpPr>
          <p:cNvPr id="542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lIns="86621" tIns="43311" rIns="86621" bIns="43311"/>
          <a:lstStyle/>
          <a:p>
            <a:pPr eaLnBrk="1" hangingPunct="1"/>
            <a:r>
              <a:rPr lang="en-US" sz="1000" smtClean="0">
                <a:latin typeface="Arial" panose="020B0604020202020204" pitchFamily="34" charset="0"/>
                <a:ea typeface="ＭＳ Ｐゴシック" panose="020B0600070205080204" pitchFamily="34" charset="-128"/>
              </a:rPr>
              <a:t>This is basically an Overview</a:t>
            </a:r>
            <a:r>
              <a:rPr lang="en-US" smtClean="0">
                <a:latin typeface="Arial" panose="020B0604020202020204" pitchFamily="34" charset="0"/>
                <a:ea typeface="ＭＳ Ｐゴシック" panose="020B0600070205080204" pitchFamily="34" charset="-128"/>
              </a:rPr>
              <a:t> of the our class topics ….</a:t>
            </a:r>
          </a:p>
          <a:p>
            <a:pPr eaLnBrk="1" hangingPunct="1"/>
            <a:r>
              <a:rPr lang="en-US" smtClean="0">
                <a:latin typeface="Arial" panose="020B0604020202020204" pitchFamily="34" charset="0"/>
                <a:ea typeface="ＭＳ Ｐゴシック" panose="020B0600070205080204" pitchFamily="34" charset="-128"/>
              </a:rPr>
              <a:t>Everything starts from “Photosynthesis”, which  is the process by which plants, some bacteria, and some protistans use the energy from sunlight to produce sugar. </a:t>
            </a:r>
            <a:r>
              <a:rPr lang="en-US" b="1" smtClean="0">
                <a:latin typeface="Arial" panose="020B0604020202020204" pitchFamily="34" charset="0"/>
                <a:ea typeface="ＭＳ Ｐゴシック" panose="020B0600070205080204" pitchFamily="34" charset="-128"/>
                <a:hlinkMouseOver r:id="rId3"/>
              </a:rPr>
              <a:t>Photosynthesis</a:t>
            </a:r>
            <a:r>
              <a:rPr lang="en-US" smtClean="0">
                <a:latin typeface="Arial" panose="020B0604020202020204" pitchFamily="34" charset="0"/>
                <a:ea typeface="ＭＳ Ｐゴシック" panose="020B0600070205080204" pitchFamily="34" charset="-128"/>
              </a:rPr>
              <a:t> is the process of converting light energy to chemical energy and storing it in the bonds of sugar. This process occurs in plants and some algae (Kingdom Protista). </a:t>
            </a:r>
          </a:p>
        </p:txBody>
      </p:sp>
    </p:spTree>
    <p:extLst>
      <p:ext uri="{BB962C8B-B14F-4D97-AF65-F5344CB8AC3E}">
        <p14:creationId xmlns:p14="http://schemas.microsoft.com/office/powerpoint/2010/main" val="67578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1917BD-7149-40EC-BE02-F7EBCAC0ABE7}" type="slidenum">
              <a:rPr lang="en-US" sz="1200"/>
              <a:pPr/>
              <a:t>20</a:t>
            </a:fld>
            <a:endParaRPr 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3604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F68B77-8C1C-41A5-9F27-5B319EDA16CA}" type="slidenum">
              <a:rPr lang="en-US" sz="1200"/>
              <a:pPr/>
              <a:t>21</a:t>
            </a:fld>
            <a:endParaRPr lang="en-US" sz="1200"/>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lIns="86621" tIns="43311" rIns="86621" bIns="43311"/>
          <a:lstStyle/>
          <a:p>
            <a:pPr eaLnBrk="1" hangingPunct="1"/>
            <a:r>
              <a:rPr lang="en-US" smtClean="0">
                <a:latin typeface="Arial" panose="020B0604020202020204" pitchFamily="34" charset="0"/>
                <a:ea typeface="ＭＳ Ｐゴシック" panose="020B0600070205080204" pitchFamily="34" charset="-128"/>
              </a:rPr>
              <a:t>Biodiesel Use in blends below 5% does not require any modification of the engine. Some minor modifications might be necessary when using biodiesel at 100%. </a:t>
            </a:r>
          </a:p>
          <a:p>
            <a:pPr eaLnBrk="1" hangingPunct="1"/>
            <a:r>
              <a:rPr lang="en-US" smtClean="0">
                <a:latin typeface="Arial" panose="020B0604020202020204" pitchFamily="34" charset="0"/>
                <a:ea typeface="ＭＳ Ｐゴシック" panose="020B0600070205080204" pitchFamily="34" charset="-128"/>
              </a:rPr>
              <a:t>Biogas from anaerobic digestion is mainly used on site for cogeneration applications. The solid and liquid residues from the process are often used as fertilisers on farm land.  </a:t>
            </a:r>
          </a:p>
        </p:txBody>
      </p:sp>
    </p:spTree>
    <p:extLst>
      <p:ext uri="{BB962C8B-B14F-4D97-AF65-F5344CB8AC3E}">
        <p14:creationId xmlns:p14="http://schemas.microsoft.com/office/powerpoint/2010/main" val="168154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36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chemeClr val="bg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395342-2146-44EF-93CC-4DB44C838FCB}" type="slidenum">
              <a:rPr lang="en-US"/>
              <a:pPr/>
              <a:t>‹#›</a:t>
            </a:fld>
            <a:endParaRPr lang="en-US"/>
          </a:p>
        </p:txBody>
      </p:sp>
    </p:spTree>
    <p:extLst>
      <p:ext uri="{BB962C8B-B14F-4D97-AF65-F5344CB8AC3E}">
        <p14:creationId xmlns:p14="http://schemas.microsoft.com/office/powerpoint/2010/main" val="354409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26" Type="http://schemas.openxmlformats.org/officeDocument/2006/relationships/image" Target="../media/image19.png"/><Relationship Id="rId3" Type="http://schemas.openxmlformats.org/officeDocument/2006/relationships/slideLayout" Target="../slideLayouts/slideLayout3.xml"/><Relationship Id="rId21" Type="http://schemas.openxmlformats.org/officeDocument/2006/relationships/image" Target="../media/image14.png"/><Relationship Id="rId7" Type="http://schemas.openxmlformats.org/officeDocument/2006/relationships/theme" Target="../theme/theme1.xml"/><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9.png"/><Relationship Id="rId20" Type="http://schemas.openxmlformats.org/officeDocument/2006/relationships/image" Target="../media/image13.pn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24" Type="http://schemas.openxmlformats.org/officeDocument/2006/relationships/image" Target="../media/image17.png"/><Relationship Id="rId5" Type="http://schemas.openxmlformats.org/officeDocument/2006/relationships/slideLayout" Target="../slideLayouts/slideLayout5.xml"/><Relationship Id="rId15" Type="http://schemas.openxmlformats.org/officeDocument/2006/relationships/image" Target="../media/image8.png"/><Relationship Id="rId23" Type="http://schemas.openxmlformats.org/officeDocument/2006/relationships/image" Target="../media/image16.png"/><Relationship Id="rId28" Type="http://schemas.openxmlformats.org/officeDocument/2006/relationships/image" Target="../media/image21.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7027164" y="0"/>
            <a:ext cx="815340" cy="804672"/>
          </a:xfrm>
          <a:prstGeom prst="rect">
            <a:avLst/>
          </a:prstGeom>
          <a:blipFill>
            <a:blip r:embed="rId9" cstate="print"/>
            <a:stretch>
              <a:fillRect/>
            </a:stretch>
          </a:blipFill>
        </p:spPr>
        <p:txBody>
          <a:bodyPr wrap="square" lIns="0" tIns="0" rIns="0" bIns="0" rtlCol="0"/>
          <a:lstStyle/>
          <a:p>
            <a:endParaRPr/>
          </a:p>
        </p:txBody>
      </p:sp>
      <p:sp>
        <p:nvSpPr>
          <p:cNvPr id="18" name="bk object 18"/>
          <p:cNvSpPr/>
          <p:nvPr/>
        </p:nvSpPr>
        <p:spPr>
          <a:xfrm>
            <a:off x="7103364" y="65531"/>
            <a:ext cx="662940" cy="662940"/>
          </a:xfrm>
          <a:prstGeom prst="rect">
            <a:avLst/>
          </a:prstGeom>
          <a:blipFill>
            <a:blip r:embed="rId10" cstate="print"/>
            <a:stretch>
              <a:fillRect/>
            </a:stretch>
          </a:blipFill>
        </p:spPr>
        <p:txBody>
          <a:bodyPr wrap="square" lIns="0" tIns="0" rIns="0" bIns="0" rtlCol="0"/>
          <a:lstStyle/>
          <a:p>
            <a:endParaRPr/>
          </a:p>
        </p:txBody>
      </p:sp>
      <p:sp>
        <p:nvSpPr>
          <p:cNvPr id="19" name="bk object 19"/>
          <p:cNvSpPr/>
          <p:nvPr/>
        </p:nvSpPr>
        <p:spPr>
          <a:xfrm>
            <a:off x="7507223" y="2318004"/>
            <a:ext cx="1165859" cy="1071372"/>
          </a:xfrm>
          <a:prstGeom prst="rect">
            <a:avLst/>
          </a:prstGeom>
          <a:blipFill>
            <a:blip r:embed="rId11" cstate="print"/>
            <a:stretch>
              <a:fillRect/>
            </a:stretch>
          </a:blipFill>
        </p:spPr>
        <p:txBody>
          <a:bodyPr wrap="square" lIns="0" tIns="0" rIns="0" bIns="0" rtlCol="0"/>
          <a:lstStyle/>
          <a:p>
            <a:endParaRPr/>
          </a:p>
        </p:txBody>
      </p:sp>
      <p:sp>
        <p:nvSpPr>
          <p:cNvPr id="20" name="bk object 20"/>
          <p:cNvSpPr/>
          <p:nvPr/>
        </p:nvSpPr>
        <p:spPr>
          <a:xfrm>
            <a:off x="7612697" y="2423350"/>
            <a:ext cx="955801" cy="861567"/>
          </a:xfrm>
          <a:prstGeom prst="rect">
            <a:avLst/>
          </a:prstGeom>
          <a:blipFill>
            <a:blip r:embed="rId12" cstate="print"/>
            <a:stretch>
              <a:fillRect/>
            </a:stretch>
          </a:blipFill>
        </p:spPr>
        <p:txBody>
          <a:bodyPr wrap="square" lIns="0" tIns="0" rIns="0" bIns="0" rtlCol="0"/>
          <a:lstStyle/>
          <a:p>
            <a:endParaRPr/>
          </a:p>
        </p:txBody>
      </p:sp>
      <p:sp>
        <p:nvSpPr>
          <p:cNvPr id="21" name="bk object 21"/>
          <p:cNvSpPr/>
          <p:nvPr/>
        </p:nvSpPr>
        <p:spPr>
          <a:xfrm>
            <a:off x="8165592" y="879347"/>
            <a:ext cx="918972" cy="920496"/>
          </a:xfrm>
          <a:prstGeom prst="rect">
            <a:avLst/>
          </a:prstGeom>
          <a:blipFill>
            <a:blip r:embed="rId13" cstate="print"/>
            <a:stretch>
              <a:fillRect/>
            </a:stretch>
          </a:blipFill>
        </p:spPr>
        <p:txBody>
          <a:bodyPr wrap="square" lIns="0" tIns="0" rIns="0" bIns="0" rtlCol="0"/>
          <a:lstStyle/>
          <a:p>
            <a:endParaRPr/>
          </a:p>
        </p:txBody>
      </p:sp>
      <p:sp>
        <p:nvSpPr>
          <p:cNvPr id="22" name="bk object 22"/>
          <p:cNvSpPr/>
          <p:nvPr/>
        </p:nvSpPr>
        <p:spPr>
          <a:xfrm>
            <a:off x="8270493" y="984758"/>
            <a:ext cx="708660" cy="710565"/>
          </a:xfrm>
          <a:custGeom>
            <a:avLst/>
            <a:gdLst/>
            <a:ahLst/>
            <a:cxnLst/>
            <a:rect l="l" t="t" r="r" b="b"/>
            <a:pathLst>
              <a:path w="708659" h="710564">
                <a:moveTo>
                  <a:pt x="308537" y="634364"/>
                </a:moveTo>
                <a:lnTo>
                  <a:pt x="262508" y="634364"/>
                </a:lnTo>
                <a:lnTo>
                  <a:pt x="256666" y="667512"/>
                </a:lnTo>
                <a:lnTo>
                  <a:pt x="253110" y="703071"/>
                </a:lnTo>
                <a:lnTo>
                  <a:pt x="253110" y="705612"/>
                </a:lnTo>
                <a:lnTo>
                  <a:pt x="272796" y="710311"/>
                </a:lnTo>
                <a:lnTo>
                  <a:pt x="272796" y="707897"/>
                </a:lnTo>
                <a:lnTo>
                  <a:pt x="288544" y="674624"/>
                </a:lnTo>
                <a:lnTo>
                  <a:pt x="299465" y="641476"/>
                </a:lnTo>
                <a:lnTo>
                  <a:pt x="312500" y="641476"/>
                </a:lnTo>
                <a:lnTo>
                  <a:pt x="308537" y="634364"/>
                </a:lnTo>
                <a:close/>
              </a:path>
              <a:path w="708659" h="710564">
                <a:moveTo>
                  <a:pt x="312500" y="641476"/>
                </a:moveTo>
                <a:lnTo>
                  <a:pt x="299465" y="641476"/>
                </a:lnTo>
                <a:lnTo>
                  <a:pt x="330453" y="691641"/>
                </a:lnTo>
                <a:lnTo>
                  <a:pt x="337692" y="686688"/>
                </a:lnTo>
                <a:lnTo>
                  <a:pt x="312500" y="641476"/>
                </a:lnTo>
                <a:close/>
              </a:path>
              <a:path w="708659" h="710564">
                <a:moveTo>
                  <a:pt x="333974" y="571372"/>
                </a:moveTo>
                <a:lnTo>
                  <a:pt x="317373" y="571372"/>
                </a:lnTo>
                <a:lnTo>
                  <a:pt x="375665" y="668019"/>
                </a:lnTo>
                <a:lnTo>
                  <a:pt x="385445" y="663066"/>
                </a:lnTo>
                <a:lnTo>
                  <a:pt x="333974" y="571372"/>
                </a:lnTo>
                <a:close/>
              </a:path>
              <a:path w="708659" h="710564">
                <a:moveTo>
                  <a:pt x="329269" y="562990"/>
                </a:moveTo>
                <a:lnTo>
                  <a:pt x="281812" y="562990"/>
                </a:lnTo>
                <a:lnTo>
                  <a:pt x="266191" y="618363"/>
                </a:lnTo>
                <a:lnTo>
                  <a:pt x="208660" y="654303"/>
                </a:lnTo>
                <a:lnTo>
                  <a:pt x="212344" y="660400"/>
                </a:lnTo>
                <a:lnTo>
                  <a:pt x="262508" y="634364"/>
                </a:lnTo>
                <a:lnTo>
                  <a:pt x="308537" y="634364"/>
                </a:lnTo>
                <a:lnTo>
                  <a:pt x="304291" y="626744"/>
                </a:lnTo>
                <a:lnTo>
                  <a:pt x="310260" y="598424"/>
                </a:lnTo>
                <a:lnTo>
                  <a:pt x="317373" y="571372"/>
                </a:lnTo>
                <a:lnTo>
                  <a:pt x="333974" y="571372"/>
                </a:lnTo>
                <a:lnTo>
                  <a:pt x="329269" y="562990"/>
                </a:lnTo>
                <a:close/>
              </a:path>
              <a:path w="708659" h="710564">
                <a:moveTo>
                  <a:pt x="477904" y="448309"/>
                </a:moveTo>
                <a:lnTo>
                  <a:pt x="380491" y="448309"/>
                </a:lnTo>
                <a:lnTo>
                  <a:pt x="389127" y="449452"/>
                </a:lnTo>
                <a:lnTo>
                  <a:pt x="400176" y="453136"/>
                </a:lnTo>
                <a:lnTo>
                  <a:pt x="422275" y="462788"/>
                </a:lnTo>
                <a:lnTo>
                  <a:pt x="445770" y="476122"/>
                </a:lnTo>
                <a:lnTo>
                  <a:pt x="470407" y="493140"/>
                </a:lnTo>
                <a:lnTo>
                  <a:pt x="474090" y="496824"/>
                </a:lnTo>
                <a:lnTo>
                  <a:pt x="482726" y="505332"/>
                </a:lnTo>
                <a:lnTo>
                  <a:pt x="485901" y="632967"/>
                </a:lnTo>
                <a:lnTo>
                  <a:pt x="496950" y="634111"/>
                </a:lnTo>
                <a:lnTo>
                  <a:pt x="497585" y="522477"/>
                </a:lnTo>
                <a:lnTo>
                  <a:pt x="551869" y="522477"/>
                </a:lnTo>
                <a:lnTo>
                  <a:pt x="542925" y="513588"/>
                </a:lnTo>
                <a:lnTo>
                  <a:pt x="521970" y="495300"/>
                </a:lnTo>
                <a:lnTo>
                  <a:pt x="636015" y="493394"/>
                </a:lnTo>
                <a:lnTo>
                  <a:pt x="636015" y="481202"/>
                </a:lnTo>
                <a:lnTo>
                  <a:pt x="504698" y="480694"/>
                </a:lnTo>
                <a:lnTo>
                  <a:pt x="497204" y="473328"/>
                </a:lnTo>
                <a:lnTo>
                  <a:pt x="491108" y="467232"/>
                </a:lnTo>
                <a:lnTo>
                  <a:pt x="477904" y="448309"/>
                </a:lnTo>
                <a:close/>
              </a:path>
              <a:path w="708659" h="710564">
                <a:moveTo>
                  <a:pt x="551869" y="522477"/>
                </a:moveTo>
                <a:lnTo>
                  <a:pt x="497585" y="522477"/>
                </a:lnTo>
                <a:lnTo>
                  <a:pt x="538226" y="562737"/>
                </a:lnTo>
                <a:lnTo>
                  <a:pt x="539876" y="630301"/>
                </a:lnTo>
                <a:lnTo>
                  <a:pt x="548512" y="631443"/>
                </a:lnTo>
                <a:lnTo>
                  <a:pt x="549401" y="573786"/>
                </a:lnTo>
                <a:lnTo>
                  <a:pt x="598839" y="573786"/>
                </a:lnTo>
                <a:lnTo>
                  <a:pt x="598551" y="573404"/>
                </a:lnTo>
                <a:lnTo>
                  <a:pt x="575055" y="545338"/>
                </a:lnTo>
                <a:lnTo>
                  <a:pt x="633856" y="544956"/>
                </a:lnTo>
                <a:lnTo>
                  <a:pt x="633856" y="535177"/>
                </a:lnTo>
                <a:lnTo>
                  <a:pt x="563879" y="534415"/>
                </a:lnTo>
                <a:lnTo>
                  <a:pt x="551869" y="522477"/>
                </a:lnTo>
                <a:close/>
              </a:path>
              <a:path w="708659" h="710564">
                <a:moveTo>
                  <a:pt x="598839" y="573786"/>
                </a:moveTo>
                <a:lnTo>
                  <a:pt x="549401" y="573786"/>
                </a:lnTo>
                <a:lnTo>
                  <a:pt x="575309" y="596900"/>
                </a:lnTo>
                <a:lnTo>
                  <a:pt x="606171" y="617601"/>
                </a:lnTo>
                <a:lnTo>
                  <a:pt x="608583" y="620013"/>
                </a:lnTo>
                <a:lnTo>
                  <a:pt x="610997" y="617601"/>
                </a:lnTo>
                <a:lnTo>
                  <a:pt x="613409" y="615061"/>
                </a:lnTo>
                <a:lnTo>
                  <a:pt x="623188" y="605154"/>
                </a:lnTo>
                <a:lnTo>
                  <a:pt x="620776" y="602741"/>
                </a:lnTo>
                <a:lnTo>
                  <a:pt x="598839" y="573786"/>
                </a:lnTo>
                <a:close/>
              </a:path>
              <a:path w="708659" h="710564">
                <a:moveTo>
                  <a:pt x="459142" y="415925"/>
                </a:moveTo>
                <a:lnTo>
                  <a:pt x="244094" y="415925"/>
                </a:lnTo>
                <a:lnTo>
                  <a:pt x="267461" y="417067"/>
                </a:lnTo>
                <a:lnTo>
                  <a:pt x="278510" y="420624"/>
                </a:lnTo>
                <a:lnTo>
                  <a:pt x="287147" y="424306"/>
                </a:lnTo>
                <a:lnTo>
                  <a:pt x="290829" y="432942"/>
                </a:lnTo>
                <a:lnTo>
                  <a:pt x="292141" y="444118"/>
                </a:lnTo>
                <a:lnTo>
                  <a:pt x="295909" y="467232"/>
                </a:lnTo>
                <a:lnTo>
                  <a:pt x="293877" y="523747"/>
                </a:lnTo>
                <a:lnTo>
                  <a:pt x="292607" y="529843"/>
                </a:lnTo>
                <a:lnTo>
                  <a:pt x="287781" y="542163"/>
                </a:lnTo>
                <a:lnTo>
                  <a:pt x="180212" y="609091"/>
                </a:lnTo>
                <a:lnTo>
                  <a:pt x="183896" y="617601"/>
                </a:lnTo>
                <a:lnTo>
                  <a:pt x="281812" y="562990"/>
                </a:lnTo>
                <a:lnTo>
                  <a:pt x="329269" y="562990"/>
                </a:lnTo>
                <a:lnTo>
                  <a:pt x="320928" y="548131"/>
                </a:lnTo>
                <a:lnTo>
                  <a:pt x="323341" y="538226"/>
                </a:lnTo>
                <a:lnTo>
                  <a:pt x="324484" y="529589"/>
                </a:lnTo>
                <a:lnTo>
                  <a:pt x="335406" y="508762"/>
                </a:lnTo>
                <a:lnTo>
                  <a:pt x="346328" y="487806"/>
                </a:lnTo>
                <a:lnTo>
                  <a:pt x="358521" y="470534"/>
                </a:lnTo>
                <a:lnTo>
                  <a:pt x="369570" y="456945"/>
                </a:lnTo>
                <a:lnTo>
                  <a:pt x="380491" y="448309"/>
                </a:lnTo>
                <a:lnTo>
                  <a:pt x="477904" y="448309"/>
                </a:lnTo>
                <a:lnTo>
                  <a:pt x="474979" y="444118"/>
                </a:lnTo>
                <a:lnTo>
                  <a:pt x="461390" y="420877"/>
                </a:lnTo>
                <a:lnTo>
                  <a:pt x="459142" y="415925"/>
                </a:lnTo>
                <a:close/>
              </a:path>
              <a:path w="708659" h="710564">
                <a:moveTo>
                  <a:pt x="165965" y="431291"/>
                </a:moveTo>
                <a:lnTo>
                  <a:pt x="148462" y="431291"/>
                </a:lnTo>
                <a:lnTo>
                  <a:pt x="93852" y="530987"/>
                </a:lnTo>
                <a:lnTo>
                  <a:pt x="103631" y="535813"/>
                </a:lnTo>
                <a:lnTo>
                  <a:pt x="165965" y="431291"/>
                </a:lnTo>
                <a:close/>
              </a:path>
              <a:path w="708659" h="710564">
                <a:moveTo>
                  <a:pt x="91115" y="451357"/>
                </a:moveTo>
                <a:lnTo>
                  <a:pt x="79882" y="451357"/>
                </a:lnTo>
                <a:lnTo>
                  <a:pt x="50673" y="503046"/>
                </a:lnTo>
                <a:lnTo>
                  <a:pt x="58038" y="507872"/>
                </a:lnTo>
                <a:lnTo>
                  <a:pt x="91115" y="451357"/>
                </a:lnTo>
                <a:close/>
              </a:path>
              <a:path w="708659" h="710564">
                <a:moveTo>
                  <a:pt x="22986" y="377951"/>
                </a:moveTo>
                <a:lnTo>
                  <a:pt x="18033" y="385444"/>
                </a:lnTo>
                <a:lnTo>
                  <a:pt x="67309" y="414527"/>
                </a:lnTo>
                <a:lnTo>
                  <a:pt x="35559" y="426974"/>
                </a:lnTo>
                <a:lnTo>
                  <a:pt x="2412" y="440689"/>
                </a:lnTo>
                <a:lnTo>
                  <a:pt x="0" y="443229"/>
                </a:lnTo>
                <a:lnTo>
                  <a:pt x="0" y="445642"/>
                </a:lnTo>
                <a:lnTo>
                  <a:pt x="3809" y="459104"/>
                </a:lnTo>
                <a:lnTo>
                  <a:pt x="5079" y="462788"/>
                </a:lnTo>
                <a:lnTo>
                  <a:pt x="8762" y="461517"/>
                </a:lnTo>
                <a:lnTo>
                  <a:pt x="44323" y="457707"/>
                </a:lnTo>
                <a:lnTo>
                  <a:pt x="79882" y="451357"/>
                </a:lnTo>
                <a:lnTo>
                  <a:pt x="91115" y="451357"/>
                </a:lnTo>
                <a:lnTo>
                  <a:pt x="93345" y="447547"/>
                </a:lnTo>
                <a:lnTo>
                  <a:pt x="122681" y="440054"/>
                </a:lnTo>
                <a:lnTo>
                  <a:pt x="148462" y="431291"/>
                </a:lnTo>
                <a:lnTo>
                  <a:pt x="165965" y="431291"/>
                </a:lnTo>
                <a:lnTo>
                  <a:pt x="217042" y="416178"/>
                </a:lnTo>
                <a:lnTo>
                  <a:pt x="459142" y="415925"/>
                </a:lnTo>
                <a:lnTo>
                  <a:pt x="456835" y="410844"/>
                </a:lnTo>
                <a:lnTo>
                  <a:pt x="83311" y="410844"/>
                </a:lnTo>
                <a:lnTo>
                  <a:pt x="22986" y="377951"/>
                </a:lnTo>
                <a:close/>
              </a:path>
              <a:path w="708659" h="710564">
                <a:moveTo>
                  <a:pt x="47244" y="331215"/>
                </a:moveTo>
                <a:lnTo>
                  <a:pt x="41148" y="339851"/>
                </a:lnTo>
                <a:lnTo>
                  <a:pt x="137159" y="395731"/>
                </a:lnTo>
                <a:lnTo>
                  <a:pt x="83311" y="410844"/>
                </a:lnTo>
                <a:lnTo>
                  <a:pt x="456835" y="410844"/>
                </a:lnTo>
                <a:lnTo>
                  <a:pt x="451357" y="398779"/>
                </a:lnTo>
                <a:lnTo>
                  <a:pt x="449352" y="390651"/>
                </a:lnTo>
                <a:lnTo>
                  <a:pt x="159257" y="390651"/>
                </a:lnTo>
                <a:lnTo>
                  <a:pt x="47244" y="331215"/>
                </a:lnTo>
                <a:close/>
              </a:path>
              <a:path w="708659" h="710564">
                <a:moveTo>
                  <a:pt x="103504" y="93979"/>
                </a:moveTo>
                <a:lnTo>
                  <a:pt x="101091" y="96519"/>
                </a:lnTo>
                <a:lnTo>
                  <a:pt x="91312" y="106299"/>
                </a:lnTo>
                <a:lnTo>
                  <a:pt x="88900" y="108838"/>
                </a:lnTo>
                <a:lnTo>
                  <a:pt x="90042" y="110108"/>
                </a:lnTo>
                <a:lnTo>
                  <a:pt x="109854" y="139445"/>
                </a:lnTo>
                <a:lnTo>
                  <a:pt x="133350" y="164972"/>
                </a:lnTo>
                <a:lnTo>
                  <a:pt x="75691" y="166624"/>
                </a:lnTo>
                <a:lnTo>
                  <a:pt x="74549" y="175132"/>
                </a:lnTo>
                <a:lnTo>
                  <a:pt x="144525" y="176021"/>
                </a:lnTo>
                <a:lnTo>
                  <a:pt x="165480" y="196722"/>
                </a:lnTo>
                <a:lnTo>
                  <a:pt x="186435" y="215011"/>
                </a:lnTo>
                <a:lnTo>
                  <a:pt x="72389" y="219328"/>
                </a:lnTo>
                <a:lnTo>
                  <a:pt x="72389" y="229234"/>
                </a:lnTo>
                <a:lnTo>
                  <a:pt x="202437" y="230886"/>
                </a:lnTo>
                <a:lnTo>
                  <a:pt x="233425" y="266318"/>
                </a:lnTo>
                <a:lnTo>
                  <a:pt x="256921" y="311530"/>
                </a:lnTo>
                <a:lnTo>
                  <a:pt x="260730" y="329945"/>
                </a:lnTo>
                <a:lnTo>
                  <a:pt x="252222" y="341121"/>
                </a:lnTo>
                <a:lnTo>
                  <a:pt x="237616" y="353440"/>
                </a:lnTo>
                <a:lnTo>
                  <a:pt x="220472" y="365759"/>
                </a:lnTo>
                <a:lnTo>
                  <a:pt x="199644" y="376936"/>
                </a:lnTo>
                <a:lnTo>
                  <a:pt x="176402" y="388112"/>
                </a:lnTo>
                <a:lnTo>
                  <a:pt x="171576" y="388112"/>
                </a:lnTo>
                <a:lnTo>
                  <a:pt x="159257" y="390651"/>
                </a:lnTo>
                <a:lnTo>
                  <a:pt x="449352" y="390651"/>
                </a:lnTo>
                <a:lnTo>
                  <a:pt x="448945" y="389000"/>
                </a:lnTo>
                <a:lnTo>
                  <a:pt x="447675" y="380364"/>
                </a:lnTo>
                <a:lnTo>
                  <a:pt x="487933" y="344550"/>
                </a:lnTo>
                <a:lnTo>
                  <a:pt x="530732" y="323468"/>
                </a:lnTo>
                <a:lnTo>
                  <a:pt x="549148" y="319658"/>
                </a:lnTo>
                <a:lnTo>
                  <a:pt x="579667" y="319658"/>
                </a:lnTo>
                <a:lnTo>
                  <a:pt x="571246" y="314578"/>
                </a:lnTo>
                <a:lnTo>
                  <a:pt x="626363" y="300863"/>
                </a:lnTo>
                <a:lnTo>
                  <a:pt x="649643" y="300863"/>
                </a:lnTo>
                <a:lnTo>
                  <a:pt x="641096" y="295782"/>
                </a:lnTo>
                <a:lnTo>
                  <a:pt x="644659" y="294386"/>
                </a:lnTo>
                <a:lnTo>
                  <a:pt x="464311" y="294386"/>
                </a:lnTo>
                <a:lnTo>
                  <a:pt x="440944" y="293369"/>
                </a:lnTo>
                <a:lnTo>
                  <a:pt x="422528" y="287274"/>
                </a:lnTo>
                <a:lnTo>
                  <a:pt x="417575" y="277494"/>
                </a:lnTo>
                <a:lnTo>
                  <a:pt x="415035" y="267715"/>
                </a:lnTo>
                <a:lnTo>
                  <a:pt x="414443" y="262000"/>
                </a:lnTo>
                <a:lnTo>
                  <a:pt x="327913" y="262000"/>
                </a:lnTo>
                <a:lnTo>
                  <a:pt x="286003" y="247522"/>
                </a:lnTo>
                <a:lnTo>
                  <a:pt x="236727" y="218439"/>
                </a:lnTo>
                <a:lnTo>
                  <a:pt x="234314" y="213487"/>
                </a:lnTo>
                <a:lnTo>
                  <a:pt x="225678" y="204977"/>
                </a:lnTo>
                <a:lnTo>
                  <a:pt x="225252" y="187832"/>
                </a:lnTo>
                <a:lnTo>
                  <a:pt x="210820" y="187832"/>
                </a:lnTo>
                <a:lnTo>
                  <a:pt x="170052" y="147574"/>
                </a:lnTo>
                <a:lnTo>
                  <a:pt x="169806" y="136651"/>
                </a:lnTo>
                <a:lnTo>
                  <a:pt x="159003" y="136651"/>
                </a:lnTo>
                <a:lnTo>
                  <a:pt x="131825" y="114680"/>
                </a:lnTo>
                <a:lnTo>
                  <a:pt x="104775" y="95250"/>
                </a:lnTo>
                <a:lnTo>
                  <a:pt x="103504" y="93979"/>
                </a:lnTo>
                <a:close/>
              </a:path>
              <a:path w="708659" h="710564">
                <a:moveTo>
                  <a:pt x="579667" y="319658"/>
                </a:moveTo>
                <a:lnTo>
                  <a:pt x="549148" y="319658"/>
                </a:lnTo>
                <a:lnTo>
                  <a:pt x="661161" y="379094"/>
                </a:lnTo>
                <a:lnTo>
                  <a:pt x="665987" y="371728"/>
                </a:lnTo>
                <a:lnTo>
                  <a:pt x="579667" y="319658"/>
                </a:lnTo>
                <a:close/>
              </a:path>
              <a:path w="708659" h="710564">
                <a:moveTo>
                  <a:pt x="649643" y="300863"/>
                </a:moveTo>
                <a:lnTo>
                  <a:pt x="626363" y="300863"/>
                </a:lnTo>
                <a:lnTo>
                  <a:pt x="685419" y="332358"/>
                </a:lnTo>
                <a:lnTo>
                  <a:pt x="690245" y="324992"/>
                </a:lnTo>
                <a:lnTo>
                  <a:pt x="649643" y="300863"/>
                </a:lnTo>
                <a:close/>
              </a:path>
              <a:path w="708659" h="710564">
                <a:moveTo>
                  <a:pt x="604774" y="174497"/>
                </a:moveTo>
                <a:lnTo>
                  <a:pt x="537845" y="286638"/>
                </a:lnTo>
                <a:lnTo>
                  <a:pt x="519556" y="292862"/>
                </a:lnTo>
                <a:lnTo>
                  <a:pt x="491235" y="294258"/>
                </a:lnTo>
                <a:lnTo>
                  <a:pt x="464311" y="294386"/>
                </a:lnTo>
                <a:lnTo>
                  <a:pt x="644659" y="294386"/>
                </a:lnTo>
                <a:lnTo>
                  <a:pt x="672846" y="283337"/>
                </a:lnTo>
                <a:lnTo>
                  <a:pt x="680183" y="280288"/>
                </a:lnTo>
                <a:lnTo>
                  <a:pt x="558673" y="280288"/>
                </a:lnTo>
                <a:lnTo>
                  <a:pt x="614552" y="179324"/>
                </a:lnTo>
                <a:lnTo>
                  <a:pt x="604774" y="174497"/>
                </a:lnTo>
                <a:close/>
              </a:path>
              <a:path w="708659" h="710564">
                <a:moveTo>
                  <a:pt x="649097" y="203707"/>
                </a:moveTo>
                <a:lnTo>
                  <a:pt x="615060" y="262763"/>
                </a:lnTo>
                <a:lnTo>
                  <a:pt x="585597" y="270382"/>
                </a:lnTo>
                <a:lnTo>
                  <a:pt x="558673" y="280288"/>
                </a:lnTo>
                <a:lnTo>
                  <a:pt x="680183" y="280288"/>
                </a:lnTo>
                <a:lnTo>
                  <a:pt x="705865" y="269620"/>
                </a:lnTo>
                <a:lnTo>
                  <a:pt x="708405" y="267207"/>
                </a:lnTo>
                <a:lnTo>
                  <a:pt x="705659" y="259079"/>
                </a:lnTo>
                <a:lnTo>
                  <a:pt x="628523" y="259079"/>
                </a:lnTo>
                <a:lnTo>
                  <a:pt x="657732" y="207390"/>
                </a:lnTo>
                <a:lnTo>
                  <a:pt x="649097" y="203707"/>
                </a:lnTo>
                <a:close/>
              </a:path>
              <a:path w="708659" h="710564">
                <a:moveTo>
                  <a:pt x="331470" y="43561"/>
                </a:moveTo>
                <a:lnTo>
                  <a:pt x="322960" y="47370"/>
                </a:lnTo>
                <a:lnTo>
                  <a:pt x="387476" y="162305"/>
                </a:lnTo>
                <a:lnTo>
                  <a:pt x="385063" y="172084"/>
                </a:lnTo>
                <a:lnTo>
                  <a:pt x="360806" y="221361"/>
                </a:lnTo>
                <a:lnTo>
                  <a:pt x="337565" y="252221"/>
                </a:lnTo>
                <a:lnTo>
                  <a:pt x="327913" y="262000"/>
                </a:lnTo>
                <a:lnTo>
                  <a:pt x="414443" y="262000"/>
                </a:lnTo>
                <a:lnTo>
                  <a:pt x="412496" y="243204"/>
                </a:lnTo>
                <a:lnTo>
                  <a:pt x="412263" y="218439"/>
                </a:lnTo>
                <a:lnTo>
                  <a:pt x="412330" y="215011"/>
                </a:lnTo>
                <a:lnTo>
                  <a:pt x="414527" y="186689"/>
                </a:lnTo>
                <a:lnTo>
                  <a:pt x="415798" y="180593"/>
                </a:lnTo>
                <a:lnTo>
                  <a:pt x="420624" y="168275"/>
                </a:lnTo>
                <a:lnTo>
                  <a:pt x="454303" y="147319"/>
                </a:lnTo>
                <a:lnTo>
                  <a:pt x="426592" y="147319"/>
                </a:lnTo>
                <a:lnTo>
                  <a:pt x="428963" y="138937"/>
                </a:lnTo>
                <a:lnTo>
                  <a:pt x="390905" y="138937"/>
                </a:lnTo>
                <a:lnTo>
                  <a:pt x="331470" y="43561"/>
                </a:lnTo>
                <a:close/>
              </a:path>
              <a:path w="708659" h="710564">
                <a:moveTo>
                  <a:pt x="702182" y="248792"/>
                </a:moveTo>
                <a:lnTo>
                  <a:pt x="699642" y="248792"/>
                </a:lnTo>
                <a:lnTo>
                  <a:pt x="664082" y="252729"/>
                </a:lnTo>
                <a:lnTo>
                  <a:pt x="628523" y="259079"/>
                </a:lnTo>
                <a:lnTo>
                  <a:pt x="705659" y="259079"/>
                </a:lnTo>
                <a:lnTo>
                  <a:pt x="702182" y="248792"/>
                </a:lnTo>
                <a:close/>
              </a:path>
              <a:path w="708659" h="710564">
                <a:moveTo>
                  <a:pt x="222503" y="77342"/>
                </a:moveTo>
                <a:lnTo>
                  <a:pt x="212598" y="77469"/>
                </a:lnTo>
                <a:lnTo>
                  <a:pt x="210820" y="187832"/>
                </a:lnTo>
                <a:lnTo>
                  <a:pt x="225252" y="187832"/>
                </a:lnTo>
                <a:lnTo>
                  <a:pt x="222503" y="77342"/>
                </a:lnTo>
                <a:close/>
              </a:path>
              <a:path w="708659" h="710564">
                <a:moveTo>
                  <a:pt x="524509" y="92709"/>
                </a:moveTo>
                <a:lnTo>
                  <a:pt x="426592" y="147319"/>
                </a:lnTo>
                <a:lnTo>
                  <a:pt x="454303" y="147319"/>
                </a:lnTo>
                <a:lnTo>
                  <a:pt x="528192" y="101345"/>
                </a:lnTo>
                <a:lnTo>
                  <a:pt x="524509" y="92709"/>
                </a:lnTo>
                <a:close/>
              </a:path>
              <a:path w="708659" h="710564">
                <a:moveTo>
                  <a:pt x="377951" y="18795"/>
                </a:moveTo>
                <a:lnTo>
                  <a:pt x="370585" y="23749"/>
                </a:lnTo>
                <a:lnTo>
                  <a:pt x="404113" y="83692"/>
                </a:lnTo>
                <a:lnTo>
                  <a:pt x="398145" y="111887"/>
                </a:lnTo>
                <a:lnTo>
                  <a:pt x="390905" y="138937"/>
                </a:lnTo>
                <a:lnTo>
                  <a:pt x="428963" y="138937"/>
                </a:lnTo>
                <a:lnTo>
                  <a:pt x="442213" y="92075"/>
                </a:lnTo>
                <a:lnTo>
                  <a:pt x="465998" y="77215"/>
                </a:lnTo>
                <a:lnTo>
                  <a:pt x="444626" y="77215"/>
                </a:lnTo>
                <a:lnTo>
                  <a:pt x="446365" y="68833"/>
                </a:lnTo>
                <a:lnTo>
                  <a:pt x="408939" y="68833"/>
                </a:lnTo>
                <a:lnTo>
                  <a:pt x="377951" y="18795"/>
                </a:lnTo>
                <a:close/>
              </a:path>
              <a:path w="708659" h="710564">
                <a:moveTo>
                  <a:pt x="168528" y="80137"/>
                </a:moveTo>
                <a:lnTo>
                  <a:pt x="161162" y="80137"/>
                </a:lnTo>
                <a:lnTo>
                  <a:pt x="159003" y="136651"/>
                </a:lnTo>
                <a:lnTo>
                  <a:pt x="169806" y="136651"/>
                </a:lnTo>
                <a:lnTo>
                  <a:pt x="168528" y="80137"/>
                </a:lnTo>
                <a:close/>
              </a:path>
              <a:path w="708659" h="710564">
                <a:moveTo>
                  <a:pt x="495934" y="49911"/>
                </a:moveTo>
                <a:lnTo>
                  <a:pt x="444626" y="77215"/>
                </a:lnTo>
                <a:lnTo>
                  <a:pt x="465998" y="77215"/>
                </a:lnTo>
                <a:lnTo>
                  <a:pt x="499745" y="56133"/>
                </a:lnTo>
                <a:lnTo>
                  <a:pt x="495934" y="49911"/>
                </a:lnTo>
                <a:close/>
              </a:path>
              <a:path w="708659" h="710564">
                <a:moveTo>
                  <a:pt x="435609" y="0"/>
                </a:moveTo>
                <a:lnTo>
                  <a:pt x="435609" y="2412"/>
                </a:lnTo>
                <a:lnTo>
                  <a:pt x="419861" y="35687"/>
                </a:lnTo>
                <a:lnTo>
                  <a:pt x="408939" y="68833"/>
                </a:lnTo>
                <a:lnTo>
                  <a:pt x="446365" y="68833"/>
                </a:lnTo>
                <a:lnTo>
                  <a:pt x="451738" y="42925"/>
                </a:lnTo>
                <a:lnTo>
                  <a:pt x="455295" y="7238"/>
                </a:lnTo>
                <a:lnTo>
                  <a:pt x="455167" y="4825"/>
                </a:lnTo>
                <a:lnTo>
                  <a:pt x="435609" y="0"/>
                </a:lnTo>
                <a:close/>
              </a:path>
            </a:pathLst>
          </a:custGeom>
          <a:solidFill>
            <a:srgbClr val="FDFFFF">
              <a:alpha val="1960"/>
            </a:srgbClr>
          </a:solidFill>
        </p:spPr>
        <p:txBody>
          <a:bodyPr wrap="square" lIns="0" tIns="0" rIns="0" bIns="0" rtlCol="0"/>
          <a:lstStyle/>
          <a:p>
            <a:endParaRPr/>
          </a:p>
        </p:txBody>
      </p:sp>
      <p:sp>
        <p:nvSpPr>
          <p:cNvPr id="23" name="bk object 23"/>
          <p:cNvSpPr/>
          <p:nvPr/>
        </p:nvSpPr>
        <p:spPr>
          <a:xfrm>
            <a:off x="7214616" y="4044696"/>
            <a:ext cx="1185672" cy="1248155"/>
          </a:xfrm>
          <a:prstGeom prst="rect">
            <a:avLst/>
          </a:prstGeom>
          <a:blipFill>
            <a:blip r:embed="rId14" cstate="print"/>
            <a:stretch>
              <a:fillRect/>
            </a:stretch>
          </a:blipFill>
        </p:spPr>
        <p:txBody>
          <a:bodyPr wrap="square" lIns="0" tIns="0" rIns="0" bIns="0" rtlCol="0"/>
          <a:lstStyle/>
          <a:p>
            <a:endParaRPr/>
          </a:p>
        </p:txBody>
      </p:sp>
      <p:sp>
        <p:nvSpPr>
          <p:cNvPr id="24" name="bk object 24"/>
          <p:cNvSpPr/>
          <p:nvPr/>
        </p:nvSpPr>
        <p:spPr>
          <a:xfrm>
            <a:off x="7319708" y="4150042"/>
            <a:ext cx="975995" cy="1037463"/>
          </a:xfrm>
          <a:prstGeom prst="rect">
            <a:avLst/>
          </a:prstGeom>
          <a:blipFill>
            <a:blip r:embed="rId15" cstate="print"/>
            <a:stretch>
              <a:fillRect/>
            </a:stretch>
          </a:blipFill>
        </p:spPr>
        <p:txBody>
          <a:bodyPr wrap="square" lIns="0" tIns="0" rIns="0" bIns="0" rtlCol="0"/>
          <a:lstStyle/>
          <a:p>
            <a:endParaRPr/>
          </a:p>
        </p:txBody>
      </p:sp>
      <p:sp>
        <p:nvSpPr>
          <p:cNvPr id="25" name="bk object 25"/>
          <p:cNvSpPr/>
          <p:nvPr/>
        </p:nvSpPr>
        <p:spPr>
          <a:xfrm>
            <a:off x="7409688" y="5311138"/>
            <a:ext cx="1536192" cy="1505712"/>
          </a:xfrm>
          <a:prstGeom prst="rect">
            <a:avLst/>
          </a:prstGeom>
          <a:blipFill>
            <a:blip r:embed="rId16" cstate="print"/>
            <a:stretch>
              <a:fillRect/>
            </a:stretch>
          </a:blipFill>
        </p:spPr>
        <p:txBody>
          <a:bodyPr wrap="square" lIns="0" tIns="0" rIns="0" bIns="0" rtlCol="0"/>
          <a:lstStyle/>
          <a:p>
            <a:endParaRPr/>
          </a:p>
        </p:txBody>
      </p:sp>
      <p:sp>
        <p:nvSpPr>
          <p:cNvPr id="26" name="bk object 26"/>
          <p:cNvSpPr/>
          <p:nvPr/>
        </p:nvSpPr>
        <p:spPr>
          <a:xfrm>
            <a:off x="7515479" y="5416930"/>
            <a:ext cx="1325245" cy="1295400"/>
          </a:xfrm>
          <a:custGeom>
            <a:avLst/>
            <a:gdLst/>
            <a:ahLst/>
            <a:cxnLst/>
            <a:rect l="l" t="t" r="r" b="b"/>
            <a:pathLst>
              <a:path w="1325245" h="1295400">
                <a:moveTo>
                  <a:pt x="548418" y="1154836"/>
                </a:moveTo>
                <a:lnTo>
                  <a:pt x="475615" y="1154836"/>
                </a:lnTo>
                <a:lnTo>
                  <a:pt x="437006" y="1284732"/>
                </a:lnTo>
                <a:lnTo>
                  <a:pt x="469900" y="1295311"/>
                </a:lnTo>
                <a:lnTo>
                  <a:pt x="515874" y="1161681"/>
                </a:lnTo>
                <a:lnTo>
                  <a:pt x="551805" y="1161681"/>
                </a:lnTo>
                <a:lnTo>
                  <a:pt x="548418" y="1154836"/>
                </a:lnTo>
                <a:close/>
              </a:path>
              <a:path w="1325245" h="1295400">
                <a:moveTo>
                  <a:pt x="551805" y="1161681"/>
                </a:moveTo>
                <a:lnTo>
                  <a:pt x="515874" y="1161681"/>
                </a:lnTo>
                <a:lnTo>
                  <a:pt x="568960" y="1260487"/>
                </a:lnTo>
                <a:lnTo>
                  <a:pt x="594232" y="1247444"/>
                </a:lnTo>
                <a:lnTo>
                  <a:pt x="551805" y="1161681"/>
                </a:lnTo>
                <a:close/>
              </a:path>
              <a:path w="1325245" h="1295400">
                <a:moveTo>
                  <a:pt x="583651" y="1077468"/>
                </a:moveTo>
                <a:lnTo>
                  <a:pt x="545973" y="1077468"/>
                </a:lnTo>
                <a:lnTo>
                  <a:pt x="617601" y="1212545"/>
                </a:lnTo>
                <a:lnTo>
                  <a:pt x="643001" y="1199502"/>
                </a:lnTo>
                <a:lnTo>
                  <a:pt x="583651" y="1077468"/>
                </a:lnTo>
                <a:close/>
              </a:path>
              <a:path w="1325245" h="1295400">
                <a:moveTo>
                  <a:pt x="579889" y="1069733"/>
                </a:moveTo>
                <a:lnTo>
                  <a:pt x="503047" y="1069733"/>
                </a:lnTo>
                <a:lnTo>
                  <a:pt x="488823" y="1113663"/>
                </a:lnTo>
                <a:lnTo>
                  <a:pt x="371982" y="1176032"/>
                </a:lnTo>
                <a:lnTo>
                  <a:pt x="383159" y="1197787"/>
                </a:lnTo>
                <a:lnTo>
                  <a:pt x="475615" y="1154836"/>
                </a:lnTo>
                <a:lnTo>
                  <a:pt x="548418" y="1154836"/>
                </a:lnTo>
                <a:lnTo>
                  <a:pt x="531876" y="1121397"/>
                </a:lnTo>
                <a:lnTo>
                  <a:pt x="545973" y="1077468"/>
                </a:lnTo>
                <a:lnTo>
                  <a:pt x="583651" y="1077468"/>
                </a:lnTo>
                <a:lnTo>
                  <a:pt x="579889" y="1069733"/>
                </a:lnTo>
                <a:close/>
              </a:path>
              <a:path w="1325245" h="1295400">
                <a:moveTo>
                  <a:pt x="1007363" y="994651"/>
                </a:moveTo>
                <a:lnTo>
                  <a:pt x="948054" y="994651"/>
                </a:lnTo>
                <a:lnTo>
                  <a:pt x="982979" y="1027087"/>
                </a:lnTo>
                <a:lnTo>
                  <a:pt x="979043" y="1162075"/>
                </a:lnTo>
                <a:lnTo>
                  <a:pt x="1002792" y="1163637"/>
                </a:lnTo>
                <a:lnTo>
                  <a:pt x="1009776" y="1056881"/>
                </a:lnTo>
                <a:lnTo>
                  <a:pt x="1063982" y="1056881"/>
                </a:lnTo>
                <a:lnTo>
                  <a:pt x="1037717" y="1026490"/>
                </a:lnTo>
                <a:lnTo>
                  <a:pt x="1148576" y="1026490"/>
                </a:lnTo>
                <a:lnTo>
                  <a:pt x="1150620" y="1005192"/>
                </a:lnTo>
                <a:lnTo>
                  <a:pt x="1008252" y="995807"/>
                </a:lnTo>
                <a:lnTo>
                  <a:pt x="1007363" y="994651"/>
                </a:lnTo>
                <a:close/>
              </a:path>
              <a:path w="1325245" h="1295400">
                <a:moveTo>
                  <a:pt x="1063982" y="1056881"/>
                </a:moveTo>
                <a:lnTo>
                  <a:pt x="1009776" y="1056881"/>
                </a:lnTo>
                <a:lnTo>
                  <a:pt x="1102105" y="1156169"/>
                </a:lnTo>
                <a:lnTo>
                  <a:pt x="1128268" y="1131265"/>
                </a:lnTo>
                <a:lnTo>
                  <a:pt x="1063982" y="1056881"/>
                </a:lnTo>
                <a:close/>
              </a:path>
              <a:path w="1325245" h="1295400">
                <a:moveTo>
                  <a:pt x="824987" y="782548"/>
                </a:moveTo>
                <a:lnTo>
                  <a:pt x="749680" y="782548"/>
                </a:lnTo>
                <a:lnTo>
                  <a:pt x="916686" y="960348"/>
                </a:lnTo>
                <a:lnTo>
                  <a:pt x="914019" y="1138174"/>
                </a:lnTo>
                <a:lnTo>
                  <a:pt x="940562" y="1140612"/>
                </a:lnTo>
                <a:lnTo>
                  <a:pt x="948054" y="994651"/>
                </a:lnTo>
                <a:lnTo>
                  <a:pt x="1007363" y="994651"/>
                </a:lnTo>
                <a:lnTo>
                  <a:pt x="980440" y="959650"/>
                </a:lnTo>
                <a:lnTo>
                  <a:pt x="1132749" y="959650"/>
                </a:lnTo>
                <a:lnTo>
                  <a:pt x="1132459" y="938834"/>
                </a:lnTo>
                <a:lnTo>
                  <a:pt x="949071" y="925334"/>
                </a:lnTo>
                <a:lnTo>
                  <a:pt x="824987" y="782548"/>
                </a:lnTo>
                <a:close/>
              </a:path>
              <a:path w="1325245" h="1295400">
                <a:moveTo>
                  <a:pt x="722087" y="789838"/>
                </a:moveTo>
                <a:lnTo>
                  <a:pt x="583819" y="789838"/>
                </a:lnTo>
                <a:lnTo>
                  <a:pt x="515239" y="1022184"/>
                </a:lnTo>
                <a:lnTo>
                  <a:pt x="360299" y="1108684"/>
                </a:lnTo>
                <a:lnTo>
                  <a:pt x="370586" y="1133195"/>
                </a:lnTo>
                <a:lnTo>
                  <a:pt x="503047" y="1069733"/>
                </a:lnTo>
                <a:lnTo>
                  <a:pt x="579889" y="1069733"/>
                </a:lnTo>
                <a:lnTo>
                  <a:pt x="560959" y="1030808"/>
                </a:lnTo>
                <a:lnTo>
                  <a:pt x="638682" y="807478"/>
                </a:lnTo>
                <a:lnTo>
                  <a:pt x="656885" y="807478"/>
                </a:lnTo>
                <a:lnTo>
                  <a:pt x="653161" y="800023"/>
                </a:lnTo>
                <a:lnTo>
                  <a:pt x="681389" y="800023"/>
                </a:lnTo>
                <a:lnTo>
                  <a:pt x="696087" y="798639"/>
                </a:lnTo>
                <a:lnTo>
                  <a:pt x="716026" y="792949"/>
                </a:lnTo>
                <a:lnTo>
                  <a:pt x="722087" y="789838"/>
                </a:lnTo>
                <a:close/>
              </a:path>
              <a:path w="1325245" h="1295400">
                <a:moveTo>
                  <a:pt x="656885" y="807478"/>
                </a:moveTo>
                <a:lnTo>
                  <a:pt x="638682" y="807478"/>
                </a:lnTo>
                <a:lnTo>
                  <a:pt x="729869" y="976071"/>
                </a:lnTo>
                <a:lnTo>
                  <a:pt x="726821" y="1032637"/>
                </a:lnTo>
                <a:lnTo>
                  <a:pt x="733298" y="1031646"/>
                </a:lnTo>
                <a:lnTo>
                  <a:pt x="737362" y="990574"/>
                </a:lnTo>
                <a:lnTo>
                  <a:pt x="745718" y="990574"/>
                </a:lnTo>
                <a:lnTo>
                  <a:pt x="737107" y="972337"/>
                </a:lnTo>
                <a:lnTo>
                  <a:pt x="738250" y="955090"/>
                </a:lnTo>
                <a:lnTo>
                  <a:pt x="730630" y="955090"/>
                </a:lnTo>
                <a:lnTo>
                  <a:pt x="656885" y="807478"/>
                </a:lnTo>
                <a:close/>
              </a:path>
              <a:path w="1325245" h="1295400">
                <a:moveTo>
                  <a:pt x="1148576" y="1026490"/>
                </a:moveTo>
                <a:lnTo>
                  <a:pt x="1037717" y="1026490"/>
                </a:lnTo>
                <a:lnTo>
                  <a:pt x="1148079" y="1031659"/>
                </a:lnTo>
                <a:lnTo>
                  <a:pt x="1148576" y="1026490"/>
                </a:lnTo>
                <a:close/>
              </a:path>
              <a:path w="1325245" h="1295400">
                <a:moveTo>
                  <a:pt x="745718" y="990574"/>
                </a:moveTo>
                <a:lnTo>
                  <a:pt x="737362" y="990574"/>
                </a:lnTo>
                <a:lnTo>
                  <a:pt x="756030" y="1026845"/>
                </a:lnTo>
                <a:lnTo>
                  <a:pt x="762380" y="1025867"/>
                </a:lnTo>
                <a:lnTo>
                  <a:pt x="745718" y="990574"/>
                </a:lnTo>
                <a:close/>
              </a:path>
              <a:path w="1325245" h="1295400">
                <a:moveTo>
                  <a:pt x="1132749" y="959650"/>
                </a:moveTo>
                <a:lnTo>
                  <a:pt x="980440" y="959650"/>
                </a:lnTo>
                <a:lnTo>
                  <a:pt x="1132840" y="966177"/>
                </a:lnTo>
                <a:lnTo>
                  <a:pt x="1132749" y="959650"/>
                </a:lnTo>
                <a:close/>
              </a:path>
              <a:path w="1325245" h="1295400">
                <a:moveTo>
                  <a:pt x="749609" y="783628"/>
                </a:moveTo>
                <a:lnTo>
                  <a:pt x="734187" y="783628"/>
                </a:lnTo>
                <a:lnTo>
                  <a:pt x="730630" y="955090"/>
                </a:lnTo>
                <a:lnTo>
                  <a:pt x="738250" y="955090"/>
                </a:lnTo>
                <a:lnTo>
                  <a:pt x="749609" y="783628"/>
                </a:lnTo>
                <a:close/>
              </a:path>
              <a:path w="1325245" h="1295400">
                <a:moveTo>
                  <a:pt x="408980" y="882129"/>
                </a:moveTo>
                <a:lnTo>
                  <a:pt x="399669" y="882129"/>
                </a:lnTo>
                <a:lnTo>
                  <a:pt x="376427" y="917028"/>
                </a:lnTo>
                <a:lnTo>
                  <a:pt x="381000" y="921537"/>
                </a:lnTo>
                <a:lnTo>
                  <a:pt x="408980" y="882129"/>
                </a:lnTo>
                <a:close/>
              </a:path>
              <a:path w="1325245" h="1295400">
                <a:moveTo>
                  <a:pt x="268721" y="760895"/>
                </a:moveTo>
                <a:lnTo>
                  <a:pt x="229743" y="760895"/>
                </a:lnTo>
                <a:lnTo>
                  <a:pt x="149098" y="889431"/>
                </a:lnTo>
                <a:lnTo>
                  <a:pt x="171069" y="905611"/>
                </a:lnTo>
                <a:lnTo>
                  <a:pt x="268721" y="760895"/>
                </a:lnTo>
                <a:close/>
              </a:path>
              <a:path w="1325245" h="1295400">
                <a:moveTo>
                  <a:pt x="570472" y="704964"/>
                </a:moveTo>
                <a:lnTo>
                  <a:pt x="508126" y="704964"/>
                </a:lnTo>
                <a:lnTo>
                  <a:pt x="407797" y="866533"/>
                </a:lnTo>
                <a:lnTo>
                  <a:pt x="356107" y="895375"/>
                </a:lnTo>
                <a:lnTo>
                  <a:pt x="360679" y="899883"/>
                </a:lnTo>
                <a:lnTo>
                  <a:pt x="399669" y="882129"/>
                </a:lnTo>
                <a:lnTo>
                  <a:pt x="408980" y="882129"/>
                </a:lnTo>
                <a:lnTo>
                  <a:pt x="414274" y="874674"/>
                </a:lnTo>
                <a:lnTo>
                  <a:pt x="449147" y="857224"/>
                </a:lnTo>
                <a:lnTo>
                  <a:pt x="425830" y="857224"/>
                </a:lnTo>
                <a:lnTo>
                  <a:pt x="522859" y="715746"/>
                </a:lnTo>
                <a:lnTo>
                  <a:pt x="579058" y="715746"/>
                </a:lnTo>
                <a:lnTo>
                  <a:pt x="570472" y="704964"/>
                </a:lnTo>
                <a:close/>
              </a:path>
              <a:path w="1325245" h="1295400">
                <a:moveTo>
                  <a:pt x="177946" y="778268"/>
                </a:moveTo>
                <a:lnTo>
                  <a:pt x="142367" y="778268"/>
                </a:lnTo>
                <a:lnTo>
                  <a:pt x="82296" y="871016"/>
                </a:lnTo>
                <a:lnTo>
                  <a:pt x="104394" y="887196"/>
                </a:lnTo>
                <a:lnTo>
                  <a:pt x="177946" y="778268"/>
                </a:lnTo>
                <a:close/>
              </a:path>
              <a:path w="1325245" h="1295400">
                <a:moveTo>
                  <a:pt x="579058" y="715746"/>
                </a:moveTo>
                <a:lnTo>
                  <a:pt x="522859" y="715746"/>
                </a:lnTo>
                <a:lnTo>
                  <a:pt x="532129" y="733869"/>
                </a:lnTo>
                <a:lnTo>
                  <a:pt x="545084" y="750150"/>
                </a:lnTo>
                <a:lnTo>
                  <a:pt x="558926" y="763676"/>
                </a:lnTo>
                <a:lnTo>
                  <a:pt x="576326" y="775335"/>
                </a:lnTo>
                <a:lnTo>
                  <a:pt x="425830" y="857224"/>
                </a:lnTo>
                <a:lnTo>
                  <a:pt x="449147" y="857224"/>
                </a:lnTo>
                <a:lnTo>
                  <a:pt x="583819" y="789838"/>
                </a:lnTo>
                <a:lnTo>
                  <a:pt x="722087" y="789838"/>
                </a:lnTo>
                <a:lnTo>
                  <a:pt x="734187" y="783628"/>
                </a:lnTo>
                <a:lnTo>
                  <a:pt x="749609" y="783628"/>
                </a:lnTo>
                <a:lnTo>
                  <a:pt x="749680" y="782548"/>
                </a:lnTo>
                <a:lnTo>
                  <a:pt x="824987" y="782548"/>
                </a:lnTo>
                <a:lnTo>
                  <a:pt x="800387" y="754240"/>
                </a:lnTo>
                <a:lnTo>
                  <a:pt x="670941" y="754240"/>
                </a:lnTo>
                <a:lnTo>
                  <a:pt x="649986" y="753554"/>
                </a:lnTo>
                <a:lnTo>
                  <a:pt x="627126" y="749249"/>
                </a:lnTo>
                <a:lnTo>
                  <a:pt x="608838" y="740333"/>
                </a:lnTo>
                <a:lnTo>
                  <a:pt x="588645" y="727786"/>
                </a:lnTo>
                <a:lnTo>
                  <a:pt x="579058" y="715746"/>
                </a:lnTo>
                <a:close/>
              </a:path>
              <a:path w="1325245" h="1295400">
                <a:moveTo>
                  <a:pt x="56261" y="659765"/>
                </a:moveTo>
                <a:lnTo>
                  <a:pt x="41021" y="679081"/>
                </a:lnTo>
                <a:lnTo>
                  <a:pt x="128270" y="737387"/>
                </a:lnTo>
                <a:lnTo>
                  <a:pt x="0" y="768883"/>
                </a:lnTo>
                <a:lnTo>
                  <a:pt x="6730" y="804379"/>
                </a:lnTo>
                <a:lnTo>
                  <a:pt x="142367" y="778268"/>
                </a:lnTo>
                <a:lnTo>
                  <a:pt x="177946" y="778268"/>
                </a:lnTo>
                <a:lnTo>
                  <a:pt x="185039" y="767765"/>
                </a:lnTo>
                <a:lnTo>
                  <a:pt x="229743" y="760895"/>
                </a:lnTo>
                <a:lnTo>
                  <a:pt x="268721" y="760895"/>
                </a:lnTo>
                <a:lnTo>
                  <a:pt x="275209" y="751281"/>
                </a:lnTo>
                <a:lnTo>
                  <a:pt x="384036" y="729640"/>
                </a:lnTo>
                <a:lnTo>
                  <a:pt x="170052" y="729640"/>
                </a:lnTo>
                <a:lnTo>
                  <a:pt x="56261" y="659765"/>
                </a:lnTo>
                <a:close/>
              </a:path>
              <a:path w="1325245" h="1295400">
                <a:moveTo>
                  <a:pt x="681389" y="800023"/>
                </a:moveTo>
                <a:lnTo>
                  <a:pt x="653161" y="800023"/>
                </a:lnTo>
                <a:lnTo>
                  <a:pt x="674243" y="800696"/>
                </a:lnTo>
                <a:lnTo>
                  <a:pt x="681389" y="800023"/>
                </a:lnTo>
                <a:close/>
              </a:path>
              <a:path w="1325245" h="1295400">
                <a:moveTo>
                  <a:pt x="1009129" y="744702"/>
                </a:moveTo>
                <a:lnTo>
                  <a:pt x="792099" y="744702"/>
                </a:lnTo>
                <a:lnTo>
                  <a:pt x="983615" y="751713"/>
                </a:lnTo>
                <a:lnTo>
                  <a:pt x="1031367" y="782193"/>
                </a:lnTo>
                <a:lnTo>
                  <a:pt x="1036827" y="774839"/>
                </a:lnTo>
                <a:lnTo>
                  <a:pt x="999109" y="750633"/>
                </a:lnTo>
                <a:lnTo>
                  <a:pt x="1043499" y="750633"/>
                </a:lnTo>
                <a:lnTo>
                  <a:pt x="1042924" y="746506"/>
                </a:lnTo>
                <a:lnTo>
                  <a:pt x="1009129" y="744702"/>
                </a:lnTo>
                <a:close/>
              </a:path>
              <a:path w="1325245" h="1295400">
                <a:moveTo>
                  <a:pt x="774087" y="532892"/>
                </a:moveTo>
                <a:lnTo>
                  <a:pt x="651128" y="532892"/>
                </a:lnTo>
                <a:lnTo>
                  <a:pt x="674877" y="534454"/>
                </a:lnTo>
                <a:lnTo>
                  <a:pt x="695071" y="537870"/>
                </a:lnTo>
                <a:lnTo>
                  <a:pt x="733551" y="559333"/>
                </a:lnTo>
                <a:lnTo>
                  <a:pt x="762126" y="592759"/>
                </a:lnTo>
                <a:lnTo>
                  <a:pt x="773556" y="632752"/>
                </a:lnTo>
                <a:lnTo>
                  <a:pt x="772032" y="656475"/>
                </a:lnTo>
                <a:lnTo>
                  <a:pt x="758825" y="697649"/>
                </a:lnTo>
                <a:lnTo>
                  <a:pt x="729996" y="730796"/>
                </a:lnTo>
                <a:lnTo>
                  <a:pt x="693674" y="749427"/>
                </a:lnTo>
                <a:lnTo>
                  <a:pt x="670941" y="754240"/>
                </a:lnTo>
                <a:lnTo>
                  <a:pt x="800387" y="754240"/>
                </a:lnTo>
                <a:lnTo>
                  <a:pt x="792099" y="744702"/>
                </a:lnTo>
                <a:lnTo>
                  <a:pt x="1009129" y="744702"/>
                </a:lnTo>
                <a:lnTo>
                  <a:pt x="986281" y="743483"/>
                </a:lnTo>
                <a:lnTo>
                  <a:pt x="981105" y="740054"/>
                </a:lnTo>
                <a:lnTo>
                  <a:pt x="966216" y="740054"/>
                </a:lnTo>
                <a:lnTo>
                  <a:pt x="793750" y="730097"/>
                </a:lnTo>
                <a:lnTo>
                  <a:pt x="805434" y="712647"/>
                </a:lnTo>
                <a:lnTo>
                  <a:pt x="812546" y="690676"/>
                </a:lnTo>
                <a:lnTo>
                  <a:pt x="818642" y="671461"/>
                </a:lnTo>
                <a:lnTo>
                  <a:pt x="819276" y="650494"/>
                </a:lnTo>
                <a:lnTo>
                  <a:pt x="845916" y="650494"/>
                </a:lnTo>
                <a:lnTo>
                  <a:pt x="826516" y="637641"/>
                </a:lnTo>
                <a:lnTo>
                  <a:pt x="1055495" y="582155"/>
                </a:lnTo>
                <a:lnTo>
                  <a:pt x="814070" y="582155"/>
                </a:lnTo>
                <a:lnTo>
                  <a:pt x="820164" y="572262"/>
                </a:lnTo>
                <a:lnTo>
                  <a:pt x="802131" y="572262"/>
                </a:lnTo>
                <a:lnTo>
                  <a:pt x="792734" y="554126"/>
                </a:lnTo>
                <a:lnTo>
                  <a:pt x="779779" y="537857"/>
                </a:lnTo>
                <a:lnTo>
                  <a:pt x="774087" y="532892"/>
                </a:lnTo>
                <a:close/>
              </a:path>
              <a:path w="1325245" h="1295400">
                <a:moveTo>
                  <a:pt x="1043499" y="750633"/>
                </a:moveTo>
                <a:lnTo>
                  <a:pt x="999109" y="750633"/>
                </a:lnTo>
                <a:lnTo>
                  <a:pt x="1043813" y="752881"/>
                </a:lnTo>
                <a:lnTo>
                  <a:pt x="1043499" y="750633"/>
                </a:lnTo>
                <a:close/>
              </a:path>
              <a:path w="1325245" h="1295400">
                <a:moveTo>
                  <a:pt x="845916" y="650494"/>
                </a:moveTo>
                <a:lnTo>
                  <a:pt x="819276" y="650494"/>
                </a:lnTo>
                <a:lnTo>
                  <a:pt x="966216" y="740054"/>
                </a:lnTo>
                <a:lnTo>
                  <a:pt x="981105" y="740054"/>
                </a:lnTo>
                <a:lnTo>
                  <a:pt x="845916" y="650494"/>
                </a:lnTo>
                <a:close/>
              </a:path>
              <a:path w="1325245" h="1295400">
                <a:moveTo>
                  <a:pt x="107696" y="612698"/>
                </a:moveTo>
                <a:lnTo>
                  <a:pt x="94234" y="635647"/>
                </a:lnTo>
                <a:lnTo>
                  <a:pt x="213741" y="716394"/>
                </a:lnTo>
                <a:lnTo>
                  <a:pt x="170052" y="729640"/>
                </a:lnTo>
                <a:lnTo>
                  <a:pt x="384036" y="729640"/>
                </a:lnTo>
                <a:lnTo>
                  <a:pt x="498994" y="706780"/>
                </a:lnTo>
                <a:lnTo>
                  <a:pt x="259206" y="706780"/>
                </a:lnTo>
                <a:lnTo>
                  <a:pt x="107696" y="612698"/>
                </a:lnTo>
                <a:close/>
              </a:path>
              <a:path w="1325245" h="1295400">
                <a:moveTo>
                  <a:pt x="281940" y="532371"/>
                </a:moveTo>
                <a:lnTo>
                  <a:pt x="282067" y="541489"/>
                </a:lnTo>
                <a:lnTo>
                  <a:pt x="338581" y="544525"/>
                </a:lnTo>
                <a:lnTo>
                  <a:pt x="495680" y="649478"/>
                </a:lnTo>
                <a:lnTo>
                  <a:pt x="259206" y="706780"/>
                </a:lnTo>
                <a:lnTo>
                  <a:pt x="498994" y="706780"/>
                </a:lnTo>
                <a:lnTo>
                  <a:pt x="508126" y="704964"/>
                </a:lnTo>
                <a:lnTo>
                  <a:pt x="570472" y="704964"/>
                </a:lnTo>
                <a:lnTo>
                  <a:pt x="562737" y="695248"/>
                </a:lnTo>
                <a:lnTo>
                  <a:pt x="554227" y="674370"/>
                </a:lnTo>
                <a:lnTo>
                  <a:pt x="552196" y="652500"/>
                </a:lnTo>
                <a:lnTo>
                  <a:pt x="552649" y="637514"/>
                </a:lnTo>
                <a:lnTo>
                  <a:pt x="505587" y="637514"/>
                </a:lnTo>
                <a:lnTo>
                  <a:pt x="356743" y="544322"/>
                </a:lnTo>
                <a:lnTo>
                  <a:pt x="611170" y="544322"/>
                </a:lnTo>
                <a:lnTo>
                  <a:pt x="620396" y="540562"/>
                </a:lnTo>
                <a:lnTo>
                  <a:pt x="533653" y="540562"/>
                </a:lnTo>
                <a:lnTo>
                  <a:pt x="341249" y="536282"/>
                </a:lnTo>
                <a:lnTo>
                  <a:pt x="337269" y="533742"/>
                </a:lnTo>
                <a:lnTo>
                  <a:pt x="323850" y="533742"/>
                </a:lnTo>
                <a:lnTo>
                  <a:pt x="281940" y="532371"/>
                </a:lnTo>
                <a:close/>
              </a:path>
              <a:path w="1325245" h="1295400">
                <a:moveTo>
                  <a:pt x="1127838" y="580339"/>
                </a:moveTo>
                <a:lnTo>
                  <a:pt x="1062990" y="580339"/>
                </a:lnTo>
                <a:lnTo>
                  <a:pt x="1215263" y="671677"/>
                </a:lnTo>
                <a:lnTo>
                  <a:pt x="1231519" y="649617"/>
                </a:lnTo>
                <a:lnTo>
                  <a:pt x="1127838" y="580339"/>
                </a:lnTo>
                <a:close/>
              </a:path>
              <a:path w="1325245" h="1295400">
                <a:moveTo>
                  <a:pt x="611170" y="544322"/>
                </a:moveTo>
                <a:lnTo>
                  <a:pt x="356743" y="544322"/>
                </a:lnTo>
                <a:lnTo>
                  <a:pt x="531114" y="557911"/>
                </a:lnTo>
                <a:lnTo>
                  <a:pt x="519429" y="575360"/>
                </a:lnTo>
                <a:lnTo>
                  <a:pt x="513334" y="594575"/>
                </a:lnTo>
                <a:lnTo>
                  <a:pt x="506222" y="616534"/>
                </a:lnTo>
                <a:lnTo>
                  <a:pt x="505587" y="637514"/>
                </a:lnTo>
                <a:lnTo>
                  <a:pt x="552649" y="637514"/>
                </a:lnTo>
                <a:lnTo>
                  <a:pt x="552830" y="631532"/>
                </a:lnTo>
                <a:lnTo>
                  <a:pt x="557149" y="608685"/>
                </a:lnTo>
                <a:lnTo>
                  <a:pt x="566166" y="590346"/>
                </a:lnTo>
                <a:lnTo>
                  <a:pt x="578612" y="570153"/>
                </a:lnTo>
                <a:lnTo>
                  <a:pt x="592201" y="556323"/>
                </a:lnTo>
                <a:lnTo>
                  <a:pt x="611170" y="544322"/>
                </a:lnTo>
                <a:close/>
              </a:path>
              <a:path w="1325245" h="1295400">
                <a:moveTo>
                  <a:pt x="1206849" y="558368"/>
                </a:moveTo>
                <a:lnTo>
                  <a:pt x="1154811" y="558368"/>
                </a:lnTo>
                <a:lnTo>
                  <a:pt x="1268602" y="628230"/>
                </a:lnTo>
                <a:lnTo>
                  <a:pt x="1281176" y="608037"/>
                </a:lnTo>
                <a:lnTo>
                  <a:pt x="1206849" y="558368"/>
                </a:lnTo>
                <a:close/>
              </a:path>
              <a:path w="1325245" h="1295400">
                <a:moveTo>
                  <a:pt x="1153795" y="382397"/>
                </a:moveTo>
                <a:lnTo>
                  <a:pt x="1049654" y="536727"/>
                </a:lnTo>
                <a:lnTo>
                  <a:pt x="814070" y="582155"/>
                </a:lnTo>
                <a:lnTo>
                  <a:pt x="1055495" y="582155"/>
                </a:lnTo>
                <a:lnTo>
                  <a:pt x="1062990" y="580339"/>
                </a:lnTo>
                <a:lnTo>
                  <a:pt x="1127838" y="580339"/>
                </a:lnTo>
                <a:lnTo>
                  <a:pt x="1109345" y="567982"/>
                </a:lnTo>
                <a:lnTo>
                  <a:pt x="1154811" y="558368"/>
                </a:lnTo>
                <a:lnTo>
                  <a:pt x="1206849" y="558368"/>
                </a:lnTo>
                <a:lnTo>
                  <a:pt x="1193927" y="549732"/>
                </a:lnTo>
                <a:lnTo>
                  <a:pt x="1290704" y="527100"/>
                </a:lnTo>
                <a:lnTo>
                  <a:pt x="1095121" y="527100"/>
                </a:lnTo>
                <a:lnTo>
                  <a:pt x="1175766" y="398564"/>
                </a:lnTo>
                <a:lnTo>
                  <a:pt x="1153795" y="382397"/>
                </a:lnTo>
                <a:close/>
              </a:path>
              <a:path w="1325245" h="1295400">
                <a:moveTo>
                  <a:pt x="909006" y="428040"/>
                </a:moveTo>
                <a:lnTo>
                  <a:pt x="899922" y="428040"/>
                </a:lnTo>
                <a:lnTo>
                  <a:pt x="802131" y="572262"/>
                </a:lnTo>
                <a:lnTo>
                  <a:pt x="820164" y="572262"/>
                </a:lnTo>
                <a:lnTo>
                  <a:pt x="909006" y="428040"/>
                </a:lnTo>
                <a:close/>
              </a:path>
              <a:path w="1325245" h="1295400">
                <a:moveTo>
                  <a:pt x="173990" y="255460"/>
                </a:moveTo>
                <a:lnTo>
                  <a:pt x="174371" y="282816"/>
                </a:lnTo>
                <a:lnTo>
                  <a:pt x="313944" y="291312"/>
                </a:lnTo>
                <a:lnTo>
                  <a:pt x="345313" y="325615"/>
                </a:lnTo>
                <a:lnTo>
                  <a:pt x="191678" y="325615"/>
                </a:lnTo>
                <a:lnTo>
                  <a:pt x="189611" y="348297"/>
                </a:lnTo>
                <a:lnTo>
                  <a:pt x="375793" y="362661"/>
                </a:lnTo>
                <a:lnTo>
                  <a:pt x="533653" y="540562"/>
                </a:lnTo>
                <a:lnTo>
                  <a:pt x="620396" y="540562"/>
                </a:lnTo>
                <a:lnTo>
                  <a:pt x="632078" y="535825"/>
                </a:lnTo>
                <a:lnTo>
                  <a:pt x="651128" y="532892"/>
                </a:lnTo>
                <a:lnTo>
                  <a:pt x="774087" y="532892"/>
                </a:lnTo>
                <a:lnTo>
                  <a:pt x="763270" y="523455"/>
                </a:lnTo>
                <a:lnTo>
                  <a:pt x="745744" y="511784"/>
                </a:lnTo>
                <a:lnTo>
                  <a:pt x="759024" y="504571"/>
                </a:lnTo>
                <a:lnTo>
                  <a:pt x="572516" y="504571"/>
                </a:lnTo>
                <a:lnTo>
                  <a:pt x="405511" y="326783"/>
                </a:lnTo>
                <a:lnTo>
                  <a:pt x="405546" y="325615"/>
                </a:lnTo>
                <a:lnTo>
                  <a:pt x="345313" y="325615"/>
                </a:lnTo>
                <a:lnTo>
                  <a:pt x="192024" y="321830"/>
                </a:lnTo>
                <a:lnTo>
                  <a:pt x="405660" y="321830"/>
                </a:lnTo>
                <a:lnTo>
                  <a:pt x="406545" y="292481"/>
                </a:lnTo>
                <a:lnTo>
                  <a:pt x="374142" y="292481"/>
                </a:lnTo>
                <a:lnTo>
                  <a:pt x="341884" y="260921"/>
                </a:lnTo>
                <a:lnTo>
                  <a:pt x="341946" y="258775"/>
                </a:lnTo>
                <a:lnTo>
                  <a:pt x="288036" y="258775"/>
                </a:lnTo>
                <a:lnTo>
                  <a:pt x="173990" y="255460"/>
                </a:lnTo>
                <a:close/>
              </a:path>
              <a:path w="1325245" h="1295400">
                <a:moveTo>
                  <a:pt x="293497" y="505802"/>
                </a:moveTo>
                <a:lnTo>
                  <a:pt x="288925" y="510413"/>
                </a:lnTo>
                <a:lnTo>
                  <a:pt x="323850" y="533742"/>
                </a:lnTo>
                <a:lnTo>
                  <a:pt x="337269" y="533742"/>
                </a:lnTo>
                <a:lnTo>
                  <a:pt x="293497" y="505802"/>
                </a:lnTo>
                <a:close/>
              </a:path>
              <a:path w="1325245" h="1295400">
                <a:moveTo>
                  <a:pt x="1220470" y="400812"/>
                </a:moveTo>
                <a:lnTo>
                  <a:pt x="1140714" y="517486"/>
                </a:lnTo>
                <a:lnTo>
                  <a:pt x="1095121" y="527100"/>
                </a:lnTo>
                <a:lnTo>
                  <a:pt x="1290704" y="527100"/>
                </a:lnTo>
                <a:lnTo>
                  <a:pt x="1324864" y="519112"/>
                </a:lnTo>
                <a:lnTo>
                  <a:pt x="1323086" y="509739"/>
                </a:lnTo>
                <a:lnTo>
                  <a:pt x="1182497" y="509739"/>
                </a:lnTo>
                <a:lnTo>
                  <a:pt x="1239901" y="416102"/>
                </a:lnTo>
                <a:lnTo>
                  <a:pt x="1220470" y="400812"/>
                </a:lnTo>
                <a:close/>
              </a:path>
              <a:path w="1325245" h="1295400">
                <a:moveTo>
                  <a:pt x="1318132" y="483628"/>
                </a:moveTo>
                <a:lnTo>
                  <a:pt x="1182497" y="509739"/>
                </a:lnTo>
                <a:lnTo>
                  <a:pt x="1323086" y="509739"/>
                </a:lnTo>
                <a:lnTo>
                  <a:pt x="1318132" y="483628"/>
                </a:lnTo>
                <a:close/>
              </a:path>
              <a:path w="1325245" h="1295400">
                <a:moveTo>
                  <a:pt x="566166" y="260273"/>
                </a:moveTo>
                <a:lnTo>
                  <a:pt x="559816" y="261264"/>
                </a:lnTo>
                <a:lnTo>
                  <a:pt x="585851" y="312039"/>
                </a:lnTo>
                <a:lnTo>
                  <a:pt x="572516" y="504571"/>
                </a:lnTo>
                <a:lnTo>
                  <a:pt x="759024" y="504571"/>
                </a:lnTo>
                <a:lnTo>
                  <a:pt x="759398" y="504367"/>
                </a:lnTo>
                <a:lnTo>
                  <a:pt x="590676" y="504367"/>
                </a:lnTo>
                <a:lnTo>
                  <a:pt x="595122" y="330174"/>
                </a:lnTo>
                <a:lnTo>
                  <a:pt x="604858" y="330174"/>
                </a:lnTo>
                <a:lnTo>
                  <a:pt x="595049" y="312039"/>
                </a:lnTo>
                <a:lnTo>
                  <a:pt x="595059" y="297434"/>
                </a:lnTo>
                <a:lnTo>
                  <a:pt x="587501" y="297434"/>
                </a:lnTo>
                <a:lnTo>
                  <a:pt x="566166" y="260273"/>
                </a:lnTo>
                <a:close/>
              </a:path>
              <a:path w="1325245" h="1295400">
                <a:moveTo>
                  <a:pt x="647953" y="486422"/>
                </a:moveTo>
                <a:lnTo>
                  <a:pt x="628776" y="489369"/>
                </a:lnTo>
                <a:lnTo>
                  <a:pt x="608838" y="495058"/>
                </a:lnTo>
                <a:lnTo>
                  <a:pt x="590676" y="504367"/>
                </a:lnTo>
                <a:lnTo>
                  <a:pt x="759398" y="504367"/>
                </a:lnTo>
                <a:lnTo>
                  <a:pt x="772445" y="497281"/>
                </a:lnTo>
                <a:lnTo>
                  <a:pt x="738377" y="497281"/>
                </a:lnTo>
                <a:lnTo>
                  <a:pt x="741387" y="487095"/>
                </a:lnTo>
                <a:lnTo>
                  <a:pt x="668909" y="487095"/>
                </a:lnTo>
                <a:lnTo>
                  <a:pt x="647953" y="486422"/>
                </a:lnTo>
                <a:close/>
              </a:path>
              <a:path w="1325245" h="1295400">
                <a:moveTo>
                  <a:pt x="941070" y="365582"/>
                </a:moveTo>
                <a:lnTo>
                  <a:pt x="910717" y="413334"/>
                </a:lnTo>
                <a:lnTo>
                  <a:pt x="738377" y="497281"/>
                </a:lnTo>
                <a:lnTo>
                  <a:pt x="772445" y="497281"/>
                </a:lnTo>
                <a:lnTo>
                  <a:pt x="899922" y="428040"/>
                </a:lnTo>
                <a:lnTo>
                  <a:pt x="909006" y="428040"/>
                </a:lnTo>
                <a:lnTo>
                  <a:pt x="915289" y="417842"/>
                </a:lnTo>
                <a:lnTo>
                  <a:pt x="938586" y="405879"/>
                </a:lnTo>
                <a:lnTo>
                  <a:pt x="925195" y="405879"/>
                </a:lnTo>
                <a:lnTo>
                  <a:pt x="946657" y="367347"/>
                </a:lnTo>
                <a:lnTo>
                  <a:pt x="941070" y="365582"/>
                </a:lnTo>
                <a:close/>
              </a:path>
              <a:path w="1325245" h="1295400">
                <a:moveTo>
                  <a:pt x="604858" y="330174"/>
                </a:moveTo>
                <a:lnTo>
                  <a:pt x="595122" y="330174"/>
                </a:lnTo>
                <a:lnTo>
                  <a:pt x="668909" y="487095"/>
                </a:lnTo>
                <a:lnTo>
                  <a:pt x="741387" y="487095"/>
                </a:lnTo>
                <a:lnTo>
                  <a:pt x="743328" y="480529"/>
                </a:lnTo>
                <a:lnTo>
                  <a:pt x="686180" y="480529"/>
                </a:lnTo>
                <a:lnTo>
                  <a:pt x="604858" y="330174"/>
                </a:lnTo>
                <a:close/>
              </a:path>
              <a:path w="1325245" h="1295400">
                <a:moveTo>
                  <a:pt x="704469" y="74549"/>
                </a:moveTo>
                <a:lnTo>
                  <a:pt x="681863" y="88519"/>
                </a:lnTo>
                <a:lnTo>
                  <a:pt x="762126" y="253568"/>
                </a:lnTo>
                <a:lnTo>
                  <a:pt x="686180" y="480529"/>
                </a:lnTo>
                <a:lnTo>
                  <a:pt x="743328" y="480529"/>
                </a:lnTo>
                <a:lnTo>
                  <a:pt x="807847" y="262191"/>
                </a:lnTo>
                <a:lnTo>
                  <a:pt x="890925" y="218262"/>
                </a:lnTo>
                <a:lnTo>
                  <a:pt x="821944" y="218262"/>
                </a:lnTo>
                <a:lnTo>
                  <a:pt x="824426" y="210527"/>
                </a:lnTo>
                <a:lnTo>
                  <a:pt x="778891" y="210527"/>
                </a:lnTo>
                <a:lnTo>
                  <a:pt x="704469" y="74549"/>
                </a:lnTo>
                <a:close/>
              </a:path>
              <a:path w="1325245" h="1295400">
                <a:moveTo>
                  <a:pt x="961390" y="387248"/>
                </a:moveTo>
                <a:lnTo>
                  <a:pt x="925195" y="405879"/>
                </a:lnTo>
                <a:lnTo>
                  <a:pt x="938586" y="405879"/>
                </a:lnTo>
                <a:lnTo>
                  <a:pt x="966089" y="391756"/>
                </a:lnTo>
                <a:lnTo>
                  <a:pt x="961390" y="387248"/>
                </a:lnTo>
                <a:close/>
              </a:path>
              <a:path w="1325245" h="1295400">
                <a:moveTo>
                  <a:pt x="589788" y="252730"/>
                </a:moveTo>
                <a:lnTo>
                  <a:pt x="587501" y="297434"/>
                </a:lnTo>
                <a:lnTo>
                  <a:pt x="595059" y="297434"/>
                </a:lnTo>
                <a:lnTo>
                  <a:pt x="595249" y="254495"/>
                </a:lnTo>
                <a:lnTo>
                  <a:pt x="589788" y="252730"/>
                </a:lnTo>
                <a:close/>
              </a:path>
              <a:path w="1325245" h="1295400">
                <a:moveTo>
                  <a:pt x="384301" y="147447"/>
                </a:moveTo>
                <a:lnTo>
                  <a:pt x="374142" y="292481"/>
                </a:lnTo>
                <a:lnTo>
                  <a:pt x="406545" y="292481"/>
                </a:lnTo>
                <a:lnTo>
                  <a:pt x="410845" y="149860"/>
                </a:lnTo>
                <a:lnTo>
                  <a:pt x="384301" y="147447"/>
                </a:lnTo>
                <a:close/>
              </a:path>
              <a:path w="1325245" h="1295400">
                <a:moveTo>
                  <a:pt x="222757" y="131826"/>
                </a:moveTo>
                <a:lnTo>
                  <a:pt x="196596" y="156718"/>
                </a:lnTo>
                <a:lnTo>
                  <a:pt x="288036" y="258775"/>
                </a:lnTo>
                <a:lnTo>
                  <a:pt x="341946" y="258775"/>
                </a:lnTo>
                <a:lnTo>
                  <a:pt x="342859" y="227495"/>
                </a:lnTo>
                <a:lnTo>
                  <a:pt x="313181" y="227495"/>
                </a:lnTo>
                <a:lnTo>
                  <a:pt x="222757" y="131826"/>
                </a:lnTo>
                <a:close/>
              </a:path>
              <a:path w="1325245" h="1295400">
                <a:moveTo>
                  <a:pt x="319404" y="123444"/>
                </a:moveTo>
                <a:lnTo>
                  <a:pt x="313181" y="227495"/>
                </a:lnTo>
                <a:lnTo>
                  <a:pt x="342859" y="227495"/>
                </a:lnTo>
                <a:lnTo>
                  <a:pt x="345821" y="125984"/>
                </a:lnTo>
                <a:lnTo>
                  <a:pt x="319404" y="123444"/>
                </a:lnTo>
                <a:close/>
              </a:path>
              <a:path w="1325245" h="1295400">
                <a:moveTo>
                  <a:pt x="951611" y="153924"/>
                </a:moveTo>
                <a:lnTo>
                  <a:pt x="821944" y="218262"/>
                </a:lnTo>
                <a:lnTo>
                  <a:pt x="890925" y="218262"/>
                </a:lnTo>
                <a:lnTo>
                  <a:pt x="964565" y="179324"/>
                </a:lnTo>
                <a:lnTo>
                  <a:pt x="951611" y="153924"/>
                </a:lnTo>
                <a:close/>
              </a:path>
              <a:path w="1325245" h="1295400">
                <a:moveTo>
                  <a:pt x="752348" y="29337"/>
                </a:moveTo>
                <a:lnTo>
                  <a:pt x="730630" y="40513"/>
                </a:lnTo>
                <a:lnTo>
                  <a:pt x="793115" y="166624"/>
                </a:lnTo>
                <a:lnTo>
                  <a:pt x="778891" y="210527"/>
                </a:lnTo>
                <a:lnTo>
                  <a:pt x="824426" y="210527"/>
                </a:lnTo>
                <a:lnTo>
                  <a:pt x="836041" y="174345"/>
                </a:lnTo>
                <a:lnTo>
                  <a:pt x="909792" y="135001"/>
                </a:lnTo>
                <a:lnTo>
                  <a:pt x="845566" y="135001"/>
                </a:lnTo>
                <a:lnTo>
                  <a:pt x="847604" y="128143"/>
                </a:lnTo>
                <a:lnTo>
                  <a:pt x="805434" y="128143"/>
                </a:lnTo>
                <a:lnTo>
                  <a:pt x="752348" y="29337"/>
                </a:lnTo>
                <a:close/>
              </a:path>
              <a:path w="1325245" h="1295400">
                <a:moveTo>
                  <a:pt x="939926" y="86614"/>
                </a:moveTo>
                <a:lnTo>
                  <a:pt x="845566" y="135001"/>
                </a:lnTo>
                <a:lnTo>
                  <a:pt x="909792" y="135001"/>
                </a:lnTo>
                <a:lnTo>
                  <a:pt x="952880" y="112014"/>
                </a:lnTo>
                <a:lnTo>
                  <a:pt x="939926" y="86614"/>
                </a:lnTo>
                <a:close/>
              </a:path>
              <a:path w="1325245" h="1295400">
                <a:moveTo>
                  <a:pt x="849629" y="0"/>
                </a:moveTo>
                <a:lnTo>
                  <a:pt x="805434" y="128143"/>
                </a:lnTo>
                <a:lnTo>
                  <a:pt x="847604" y="128143"/>
                </a:lnTo>
                <a:lnTo>
                  <a:pt x="882523" y="10668"/>
                </a:lnTo>
                <a:lnTo>
                  <a:pt x="849629" y="0"/>
                </a:lnTo>
                <a:close/>
              </a:path>
            </a:pathLst>
          </a:custGeom>
          <a:solidFill>
            <a:srgbClr val="FDFFFF">
              <a:alpha val="1960"/>
            </a:srgbClr>
          </a:solidFill>
        </p:spPr>
        <p:txBody>
          <a:bodyPr wrap="square" lIns="0" tIns="0" rIns="0" bIns="0" rtlCol="0"/>
          <a:lstStyle/>
          <a:p>
            <a:endParaRPr/>
          </a:p>
        </p:txBody>
      </p:sp>
      <p:sp>
        <p:nvSpPr>
          <p:cNvPr id="27" name="bk object 27"/>
          <p:cNvSpPr/>
          <p:nvPr/>
        </p:nvSpPr>
        <p:spPr>
          <a:xfrm>
            <a:off x="6829043" y="1837944"/>
            <a:ext cx="917448" cy="920496"/>
          </a:xfrm>
          <a:prstGeom prst="rect">
            <a:avLst/>
          </a:prstGeom>
          <a:blipFill>
            <a:blip r:embed="rId17" cstate="print"/>
            <a:stretch>
              <a:fillRect/>
            </a:stretch>
          </a:blipFill>
        </p:spPr>
        <p:txBody>
          <a:bodyPr wrap="square" lIns="0" tIns="0" rIns="0" bIns="0" rtlCol="0"/>
          <a:lstStyle/>
          <a:p>
            <a:endParaRPr/>
          </a:p>
        </p:txBody>
      </p:sp>
      <p:sp>
        <p:nvSpPr>
          <p:cNvPr id="28" name="bk object 28"/>
          <p:cNvSpPr/>
          <p:nvPr/>
        </p:nvSpPr>
        <p:spPr>
          <a:xfrm>
            <a:off x="6933438" y="1943100"/>
            <a:ext cx="708660" cy="710565"/>
          </a:xfrm>
          <a:custGeom>
            <a:avLst/>
            <a:gdLst/>
            <a:ahLst/>
            <a:cxnLst/>
            <a:rect l="l" t="t" r="r" b="b"/>
            <a:pathLst>
              <a:path w="708659" h="710564">
                <a:moveTo>
                  <a:pt x="308537" y="634364"/>
                </a:moveTo>
                <a:lnTo>
                  <a:pt x="262508" y="634364"/>
                </a:lnTo>
                <a:lnTo>
                  <a:pt x="256666" y="667512"/>
                </a:lnTo>
                <a:lnTo>
                  <a:pt x="253110" y="703199"/>
                </a:lnTo>
                <a:lnTo>
                  <a:pt x="253110" y="705612"/>
                </a:lnTo>
                <a:lnTo>
                  <a:pt x="272795" y="710438"/>
                </a:lnTo>
                <a:lnTo>
                  <a:pt x="272795" y="707898"/>
                </a:lnTo>
                <a:lnTo>
                  <a:pt x="288543" y="674751"/>
                </a:lnTo>
                <a:lnTo>
                  <a:pt x="299465" y="641476"/>
                </a:lnTo>
                <a:lnTo>
                  <a:pt x="312500" y="641476"/>
                </a:lnTo>
                <a:lnTo>
                  <a:pt x="308537" y="634364"/>
                </a:lnTo>
                <a:close/>
              </a:path>
              <a:path w="708659" h="710564">
                <a:moveTo>
                  <a:pt x="312500" y="641476"/>
                </a:moveTo>
                <a:lnTo>
                  <a:pt x="299465" y="641476"/>
                </a:lnTo>
                <a:lnTo>
                  <a:pt x="330453" y="691641"/>
                </a:lnTo>
                <a:lnTo>
                  <a:pt x="337692" y="686688"/>
                </a:lnTo>
                <a:lnTo>
                  <a:pt x="312500" y="641476"/>
                </a:lnTo>
                <a:close/>
              </a:path>
              <a:path w="708659" h="710564">
                <a:moveTo>
                  <a:pt x="334046" y="571500"/>
                </a:moveTo>
                <a:lnTo>
                  <a:pt x="317372" y="571500"/>
                </a:lnTo>
                <a:lnTo>
                  <a:pt x="375665" y="668020"/>
                </a:lnTo>
                <a:lnTo>
                  <a:pt x="385444" y="663066"/>
                </a:lnTo>
                <a:lnTo>
                  <a:pt x="334046" y="571500"/>
                </a:lnTo>
                <a:close/>
              </a:path>
              <a:path w="708659" h="710564">
                <a:moveTo>
                  <a:pt x="329341" y="563117"/>
                </a:moveTo>
                <a:lnTo>
                  <a:pt x="281812" y="563117"/>
                </a:lnTo>
                <a:lnTo>
                  <a:pt x="266191" y="618363"/>
                </a:lnTo>
                <a:lnTo>
                  <a:pt x="208660" y="654303"/>
                </a:lnTo>
                <a:lnTo>
                  <a:pt x="212343" y="660400"/>
                </a:lnTo>
                <a:lnTo>
                  <a:pt x="262508" y="634364"/>
                </a:lnTo>
                <a:lnTo>
                  <a:pt x="308537" y="634364"/>
                </a:lnTo>
                <a:lnTo>
                  <a:pt x="304291" y="626745"/>
                </a:lnTo>
                <a:lnTo>
                  <a:pt x="310260" y="598551"/>
                </a:lnTo>
                <a:lnTo>
                  <a:pt x="317372" y="571500"/>
                </a:lnTo>
                <a:lnTo>
                  <a:pt x="334046" y="571500"/>
                </a:lnTo>
                <a:lnTo>
                  <a:pt x="329341" y="563117"/>
                </a:lnTo>
                <a:close/>
              </a:path>
              <a:path w="708659" h="710564">
                <a:moveTo>
                  <a:pt x="477888" y="448310"/>
                </a:moveTo>
                <a:lnTo>
                  <a:pt x="380491" y="448310"/>
                </a:lnTo>
                <a:lnTo>
                  <a:pt x="389127" y="449579"/>
                </a:lnTo>
                <a:lnTo>
                  <a:pt x="400176" y="453136"/>
                </a:lnTo>
                <a:lnTo>
                  <a:pt x="445769" y="476250"/>
                </a:lnTo>
                <a:lnTo>
                  <a:pt x="482726" y="505460"/>
                </a:lnTo>
                <a:lnTo>
                  <a:pt x="485901" y="633095"/>
                </a:lnTo>
                <a:lnTo>
                  <a:pt x="496950" y="634238"/>
                </a:lnTo>
                <a:lnTo>
                  <a:pt x="497585" y="522477"/>
                </a:lnTo>
                <a:lnTo>
                  <a:pt x="551795" y="522477"/>
                </a:lnTo>
                <a:lnTo>
                  <a:pt x="542925" y="513714"/>
                </a:lnTo>
                <a:lnTo>
                  <a:pt x="521969" y="495426"/>
                </a:lnTo>
                <a:lnTo>
                  <a:pt x="636015" y="493522"/>
                </a:lnTo>
                <a:lnTo>
                  <a:pt x="636015" y="481202"/>
                </a:lnTo>
                <a:lnTo>
                  <a:pt x="504697" y="480695"/>
                </a:lnTo>
                <a:lnTo>
                  <a:pt x="497204" y="473455"/>
                </a:lnTo>
                <a:lnTo>
                  <a:pt x="491108" y="467360"/>
                </a:lnTo>
                <a:lnTo>
                  <a:pt x="477888" y="448310"/>
                </a:lnTo>
                <a:close/>
              </a:path>
              <a:path w="708659" h="710564">
                <a:moveTo>
                  <a:pt x="551795" y="522477"/>
                </a:moveTo>
                <a:lnTo>
                  <a:pt x="497585" y="522477"/>
                </a:lnTo>
                <a:lnTo>
                  <a:pt x="538352" y="562737"/>
                </a:lnTo>
                <a:lnTo>
                  <a:pt x="539876" y="630301"/>
                </a:lnTo>
                <a:lnTo>
                  <a:pt x="548512" y="631444"/>
                </a:lnTo>
                <a:lnTo>
                  <a:pt x="549401" y="573786"/>
                </a:lnTo>
                <a:lnTo>
                  <a:pt x="598744" y="573786"/>
                </a:lnTo>
                <a:lnTo>
                  <a:pt x="598551" y="573532"/>
                </a:lnTo>
                <a:lnTo>
                  <a:pt x="575055" y="545338"/>
                </a:lnTo>
                <a:lnTo>
                  <a:pt x="633856" y="545084"/>
                </a:lnTo>
                <a:lnTo>
                  <a:pt x="633856" y="535177"/>
                </a:lnTo>
                <a:lnTo>
                  <a:pt x="563879" y="534415"/>
                </a:lnTo>
                <a:lnTo>
                  <a:pt x="551795" y="522477"/>
                </a:lnTo>
                <a:close/>
              </a:path>
              <a:path w="708659" h="710564">
                <a:moveTo>
                  <a:pt x="598744" y="573786"/>
                </a:moveTo>
                <a:lnTo>
                  <a:pt x="549401" y="573786"/>
                </a:lnTo>
                <a:lnTo>
                  <a:pt x="575309" y="596900"/>
                </a:lnTo>
                <a:lnTo>
                  <a:pt x="606170" y="617601"/>
                </a:lnTo>
                <a:lnTo>
                  <a:pt x="608583" y="620013"/>
                </a:lnTo>
                <a:lnTo>
                  <a:pt x="610996" y="617601"/>
                </a:lnTo>
                <a:lnTo>
                  <a:pt x="613409" y="615061"/>
                </a:lnTo>
                <a:lnTo>
                  <a:pt x="623188" y="605282"/>
                </a:lnTo>
                <a:lnTo>
                  <a:pt x="620776" y="602741"/>
                </a:lnTo>
                <a:lnTo>
                  <a:pt x="598744" y="573786"/>
                </a:lnTo>
                <a:close/>
              </a:path>
              <a:path w="708659" h="710564">
                <a:moveTo>
                  <a:pt x="459199" y="416051"/>
                </a:moveTo>
                <a:lnTo>
                  <a:pt x="244093" y="416051"/>
                </a:lnTo>
                <a:lnTo>
                  <a:pt x="267461" y="417067"/>
                </a:lnTo>
                <a:lnTo>
                  <a:pt x="278510" y="420750"/>
                </a:lnTo>
                <a:lnTo>
                  <a:pt x="287146" y="424307"/>
                </a:lnTo>
                <a:lnTo>
                  <a:pt x="290829" y="432942"/>
                </a:lnTo>
                <a:lnTo>
                  <a:pt x="292120" y="444119"/>
                </a:lnTo>
                <a:lnTo>
                  <a:pt x="295909" y="467233"/>
                </a:lnTo>
                <a:lnTo>
                  <a:pt x="293877" y="523748"/>
                </a:lnTo>
                <a:lnTo>
                  <a:pt x="292607" y="529844"/>
                </a:lnTo>
                <a:lnTo>
                  <a:pt x="287781" y="542163"/>
                </a:lnTo>
                <a:lnTo>
                  <a:pt x="180212" y="609091"/>
                </a:lnTo>
                <a:lnTo>
                  <a:pt x="183895" y="617601"/>
                </a:lnTo>
                <a:lnTo>
                  <a:pt x="281812" y="563117"/>
                </a:lnTo>
                <a:lnTo>
                  <a:pt x="329341" y="563117"/>
                </a:lnTo>
                <a:lnTo>
                  <a:pt x="320928" y="548132"/>
                </a:lnTo>
                <a:lnTo>
                  <a:pt x="323341" y="538226"/>
                </a:lnTo>
                <a:lnTo>
                  <a:pt x="324484" y="529716"/>
                </a:lnTo>
                <a:lnTo>
                  <a:pt x="346328" y="487807"/>
                </a:lnTo>
                <a:lnTo>
                  <a:pt x="358520" y="470535"/>
                </a:lnTo>
                <a:lnTo>
                  <a:pt x="369569" y="456946"/>
                </a:lnTo>
                <a:lnTo>
                  <a:pt x="380491" y="448310"/>
                </a:lnTo>
                <a:lnTo>
                  <a:pt x="477888" y="448310"/>
                </a:lnTo>
                <a:lnTo>
                  <a:pt x="474905" y="443991"/>
                </a:lnTo>
                <a:lnTo>
                  <a:pt x="461390" y="420877"/>
                </a:lnTo>
                <a:lnTo>
                  <a:pt x="459199" y="416051"/>
                </a:lnTo>
                <a:close/>
              </a:path>
              <a:path w="708659" h="710564">
                <a:moveTo>
                  <a:pt x="166088" y="431291"/>
                </a:moveTo>
                <a:lnTo>
                  <a:pt x="148462" y="431291"/>
                </a:lnTo>
                <a:lnTo>
                  <a:pt x="93852" y="530987"/>
                </a:lnTo>
                <a:lnTo>
                  <a:pt x="103631" y="535939"/>
                </a:lnTo>
                <a:lnTo>
                  <a:pt x="166088" y="431291"/>
                </a:lnTo>
                <a:close/>
              </a:path>
              <a:path w="708659" h="710564">
                <a:moveTo>
                  <a:pt x="91115" y="451358"/>
                </a:moveTo>
                <a:lnTo>
                  <a:pt x="79882" y="451358"/>
                </a:lnTo>
                <a:lnTo>
                  <a:pt x="50672" y="503047"/>
                </a:lnTo>
                <a:lnTo>
                  <a:pt x="58038" y="507873"/>
                </a:lnTo>
                <a:lnTo>
                  <a:pt x="91115" y="451358"/>
                </a:lnTo>
                <a:close/>
              </a:path>
              <a:path w="708659" h="710564">
                <a:moveTo>
                  <a:pt x="22986" y="378078"/>
                </a:moveTo>
                <a:lnTo>
                  <a:pt x="18033" y="385445"/>
                </a:lnTo>
                <a:lnTo>
                  <a:pt x="67309" y="414654"/>
                </a:lnTo>
                <a:lnTo>
                  <a:pt x="35559" y="427100"/>
                </a:lnTo>
                <a:lnTo>
                  <a:pt x="2412" y="440816"/>
                </a:lnTo>
                <a:lnTo>
                  <a:pt x="0" y="443229"/>
                </a:lnTo>
                <a:lnTo>
                  <a:pt x="0" y="445642"/>
                </a:lnTo>
                <a:lnTo>
                  <a:pt x="3809" y="459104"/>
                </a:lnTo>
                <a:lnTo>
                  <a:pt x="5079" y="462788"/>
                </a:lnTo>
                <a:lnTo>
                  <a:pt x="8762" y="461645"/>
                </a:lnTo>
                <a:lnTo>
                  <a:pt x="44322" y="457708"/>
                </a:lnTo>
                <a:lnTo>
                  <a:pt x="79882" y="451358"/>
                </a:lnTo>
                <a:lnTo>
                  <a:pt x="91115" y="451358"/>
                </a:lnTo>
                <a:lnTo>
                  <a:pt x="93344" y="447548"/>
                </a:lnTo>
                <a:lnTo>
                  <a:pt x="122681" y="440054"/>
                </a:lnTo>
                <a:lnTo>
                  <a:pt x="148462" y="431291"/>
                </a:lnTo>
                <a:lnTo>
                  <a:pt x="166088" y="431291"/>
                </a:lnTo>
                <a:lnTo>
                  <a:pt x="170560" y="423799"/>
                </a:lnTo>
                <a:lnTo>
                  <a:pt x="188848" y="417575"/>
                </a:lnTo>
                <a:lnTo>
                  <a:pt x="217042" y="416178"/>
                </a:lnTo>
                <a:lnTo>
                  <a:pt x="459199" y="416051"/>
                </a:lnTo>
                <a:lnTo>
                  <a:pt x="456835" y="410845"/>
                </a:lnTo>
                <a:lnTo>
                  <a:pt x="83311" y="410845"/>
                </a:lnTo>
                <a:lnTo>
                  <a:pt x="22986" y="378078"/>
                </a:lnTo>
                <a:close/>
              </a:path>
              <a:path w="708659" h="710564">
                <a:moveTo>
                  <a:pt x="47243" y="331215"/>
                </a:moveTo>
                <a:lnTo>
                  <a:pt x="41147" y="339851"/>
                </a:lnTo>
                <a:lnTo>
                  <a:pt x="137159" y="395732"/>
                </a:lnTo>
                <a:lnTo>
                  <a:pt x="83311" y="410845"/>
                </a:lnTo>
                <a:lnTo>
                  <a:pt x="456835" y="410845"/>
                </a:lnTo>
                <a:lnTo>
                  <a:pt x="451357" y="398779"/>
                </a:lnTo>
                <a:lnTo>
                  <a:pt x="449383" y="390778"/>
                </a:lnTo>
                <a:lnTo>
                  <a:pt x="159257" y="390778"/>
                </a:lnTo>
                <a:lnTo>
                  <a:pt x="47243" y="331215"/>
                </a:lnTo>
                <a:close/>
              </a:path>
              <a:path w="708659" h="710564">
                <a:moveTo>
                  <a:pt x="103504" y="94107"/>
                </a:moveTo>
                <a:lnTo>
                  <a:pt x="101091" y="96520"/>
                </a:lnTo>
                <a:lnTo>
                  <a:pt x="91312" y="106425"/>
                </a:lnTo>
                <a:lnTo>
                  <a:pt x="88900" y="108838"/>
                </a:lnTo>
                <a:lnTo>
                  <a:pt x="90042" y="110109"/>
                </a:lnTo>
                <a:lnTo>
                  <a:pt x="109854" y="139446"/>
                </a:lnTo>
                <a:lnTo>
                  <a:pt x="133350" y="165100"/>
                </a:lnTo>
                <a:lnTo>
                  <a:pt x="75691" y="166624"/>
                </a:lnTo>
                <a:lnTo>
                  <a:pt x="74548" y="175260"/>
                </a:lnTo>
                <a:lnTo>
                  <a:pt x="144525" y="176022"/>
                </a:lnTo>
                <a:lnTo>
                  <a:pt x="165480" y="196723"/>
                </a:lnTo>
                <a:lnTo>
                  <a:pt x="186435" y="215011"/>
                </a:lnTo>
                <a:lnTo>
                  <a:pt x="72389" y="219455"/>
                </a:lnTo>
                <a:lnTo>
                  <a:pt x="72389" y="229235"/>
                </a:lnTo>
                <a:lnTo>
                  <a:pt x="202564" y="230886"/>
                </a:lnTo>
                <a:lnTo>
                  <a:pt x="233425" y="266319"/>
                </a:lnTo>
                <a:lnTo>
                  <a:pt x="256920" y="311658"/>
                </a:lnTo>
                <a:lnTo>
                  <a:pt x="260730" y="329946"/>
                </a:lnTo>
                <a:lnTo>
                  <a:pt x="252221" y="341122"/>
                </a:lnTo>
                <a:lnTo>
                  <a:pt x="237616" y="353440"/>
                </a:lnTo>
                <a:lnTo>
                  <a:pt x="220471" y="365887"/>
                </a:lnTo>
                <a:lnTo>
                  <a:pt x="199643" y="377063"/>
                </a:lnTo>
                <a:lnTo>
                  <a:pt x="176402" y="388238"/>
                </a:lnTo>
                <a:lnTo>
                  <a:pt x="171576" y="388238"/>
                </a:lnTo>
                <a:lnTo>
                  <a:pt x="159257" y="390778"/>
                </a:lnTo>
                <a:lnTo>
                  <a:pt x="449383" y="390778"/>
                </a:lnTo>
                <a:lnTo>
                  <a:pt x="448944" y="389000"/>
                </a:lnTo>
                <a:lnTo>
                  <a:pt x="447675" y="380491"/>
                </a:lnTo>
                <a:lnTo>
                  <a:pt x="487933" y="344677"/>
                </a:lnTo>
                <a:lnTo>
                  <a:pt x="530732" y="323469"/>
                </a:lnTo>
                <a:lnTo>
                  <a:pt x="549147" y="319659"/>
                </a:lnTo>
                <a:lnTo>
                  <a:pt x="579456" y="319659"/>
                </a:lnTo>
                <a:lnTo>
                  <a:pt x="571245" y="314705"/>
                </a:lnTo>
                <a:lnTo>
                  <a:pt x="626363" y="300863"/>
                </a:lnTo>
                <a:lnTo>
                  <a:pt x="649466" y="300863"/>
                </a:lnTo>
                <a:lnTo>
                  <a:pt x="641095" y="295910"/>
                </a:lnTo>
                <a:lnTo>
                  <a:pt x="644944" y="294386"/>
                </a:lnTo>
                <a:lnTo>
                  <a:pt x="464311" y="294386"/>
                </a:lnTo>
                <a:lnTo>
                  <a:pt x="440943" y="293370"/>
                </a:lnTo>
                <a:lnTo>
                  <a:pt x="422528" y="287274"/>
                </a:lnTo>
                <a:lnTo>
                  <a:pt x="417575" y="277495"/>
                </a:lnTo>
                <a:lnTo>
                  <a:pt x="415035" y="267715"/>
                </a:lnTo>
                <a:lnTo>
                  <a:pt x="414456" y="262127"/>
                </a:lnTo>
                <a:lnTo>
                  <a:pt x="327913" y="262127"/>
                </a:lnTo>
                <a:lnTo>
                  <a:pt x="286003" y="247650"/>
                </a:lnTo>
                <a:lnTo>
                  <a:pt x="236854" y="218439"/>
                </a:lnTo>
                <a:lnTo>
                  <a:pt x="234314" y="213613"/>
                </a:lnTo>
                <a:lnTo>
                  <a:pt x="225678" y="204977"/>
                </a:lnTo>
                <a:lnTo>
                  <a:pt x="225255" y="187960"/>
                </a:lnTo>
                <a:lnTo>
                  <a:pt x="210819" y="187960"/>
                </a:lnTo>
                <a:lnTo>
                  <a:pt x="170052" y="147700"/>
                </a:lnTo>
                <a:lnTo>
                  <a:pt x="169803" y="136651"/>
                </a:lnTo>
                <a:lnTo>
                  <a:pt x="159003" y="136651"/>
                </a:lnTo>
                <a:lnTo>
                  <a:pt x="131825" y="114808"/>
                </a:lnTo>
                <a:lnTo>
                  <a:pt x="104775" y="95250"/>
                </a:lnTo>
                <a:lnTo>
                  <a:pt x="103504" y="94107"/>
                </a:lnTo>
                <a:close/>
              </a:path>
              <a:path w="708659" h="710564">
                <a:moveTo>
                  <a:pt x="579456" y="319659"/>
                </a:moveTo>
                <a:lnTo>
                  <a:pt x="549147" y="319659"/>
                </a:lnTo>
                <a:lnTo>
                  <a:pt x="661161" y="379222"/>
                </a:lnTo>
                <a:lnTo>
                  <a:pt x="665987" y="371855"/>
                </a:lnTo>
                <a:lnTo>
                  <a:pt x="579456" y="319659"/>
                </a:lnTo>
                <a:close/>
              </a:path>
              <a:path w="708659" h="710564">
                <a:moveTo>
                  <a:pt x="649466" y="300863"/>
                </a:moveTo>
                <a:lnTo>
                  <a:pt x="626363" y="300863"/>
                </a:lnTo>
                <a:lnTo>
                  <a:pt x="685418" y="332359"/>
                </a:lnTo>
                <a:lnTo>
                  <a:pt x="690244" y="324992"/>
                </a:lnTo>
                <a:lnTo>
                  <a:pt x="649466" y="300863"/>
                </a:lnTo>
                <a:close/>
              </a:path>
              <a:path w="708659" h="710564">
                <a:moveTo>
                  <a:pt x="604773" y="174498"/>
                </a:moveTo>
                <a:lnTo>
                  <a:pt x="537844" y="286638"/>
                </a:lnTo>
                <a:lnTo>
                  <a:pt x="519556" y="292862"/>
                </a:lnTo>
                <a:lnTo>
                  <a:pt x="491235" y="294259"/>
                </a:lnTo>
                <a:lnTo>
                  <a:pt x="464311" y="294386"/>
                </a:lnTo>
                <a:lnTo>
                  <a:pt x="644944" y="294386"/>
                </a:lnTo>
                <a:lnTo>
                  <a:pt x="672845" y="283337"/>
                </a:lnTo>
                <a:lnTo>
                  <a:pt x="679971" y="280415"/>
                </a:lnTo>
                <a:lnTo>
                  <a:pt x="558672" y="280415"/>
                </a:lnTo>
                <a:lnTo>
                  <a:pt x="614552" y="179450"/>
                </a:lnTo>
                <a:lnTo>
                  <a:pt x="604773" y="174498"/>
                </a:lnTo>
                <a:close/>
              </a:path>
              <a:path w="708659" h="710564">
                <a:moveTo>
                  <a:pt x="649096" y="203708"/>
                </a:moveTo>
                <a:lnTo>
                  <a:pt x="615060" y="262889"/>
                </a:lnTo>
                <a:lnTo>
                  <a:pt x="585596" y="270383"/>
                </a:lnTo>
                <a:lnTo>
                  <a:pt x="558672" y="280415"/>
                </a:lnTo>
                <a:lnTo>
                  <a:pt x="679971" y="280415"/>
                </a:lnTo>
                <a:lnTo>
                  <a:pt x="705992" y="269748"/>
                </a:lnTo>
                <a:lnTo>
                  <a:pt x="708405" y="267208"/>
                </a:lnTo>
                <a:lnTo>
                  <a:pt x="705659" y="259079"/>
                </a:lnTo>
                <a:lnTo>
                  <a:pt x="628522" y="259079"/>
                </a:lnTo>
                <a:lnTo>
                  <a:pt x="657732" y="207390"/>
                </a:lnTo>
                <a:lnTo>
                  <a:pt x="649096" y="203708"/>
                </a:lnTo>
                <a:close/>
              </a:path>
              <a:path w="708659" h="710564">
                <a:moveTo>
                  <a:pt x="331469" y="43561"/>
                </a:moveTo>
                <a:lnTo>
                  <a:pt x="322960" y="47371"/>
                </a:lnTo>
                <a:lnTo>
                  <a:pt x="387476" y="162305"/>
                </a:lnTo>
                <a:lnTo>
                  <a:pt x="385063" y="172212"/>
                </a:lnTo>
                <a:lnTo>
                  <a:pt x="360806" y="221361"/>
                </a:lnTo>
                <a:lnTo>
                  <a:pt x="337692" y="252222"/>
                </a:lnTo>
                <a:lnTo>
                  <a:pt x="327913" y="262127"/>
                </a:lnTo>
                <a:lnTo>
                  <a:pt x="414456" y="262127"/>
                </a:lnTo>
                <a:lnTo>
                  <a:pt x="412495" y="243204"/>
                </a:lnTo>
                <a:lnTo>
                  <a:pt x="412263" y="218439"/>
                </a:lnTo>
                <a:lnTo>
                  <a:pt x="412330" y="215011"/>
                </a:lnTo>
                <a:lnTo>
                  <a:pt x="414527" y="186689"/>
                </a:lnTo>
                <a:lnTo>
                  <a:pt x="415797" y="180594"/>
                </a:lnTo>
                <a:lnTo>
                  <a:pt x="420623" y="168275"/>
                </a:lnTo>
                <a:lnTo>
                  <a:pt x="454303" y="147320"/>
                </a:lnTo>
                <a:lnTo>
                  <a:pt x="426592" y="147320"/>
                </a:lnTo>
                <a:lnTo>
                  <a:pt x="428963" y="138937"/>
                </a:lnTo>
                <a:lnTo>
                  <a:pt x="390905" y="138937"/>
                </a:lnTo>
                <a:lnTo>
                  <a:pt x="331469" y="43561"/>
                </a:lnTo>
                <a:close/>
              </a:path>
              <a:path w="708659" h="710564">
                <a:moveTo>
                  <a:pt x="702182" y="248792"/>
                </a:moveTo>
                <a:lnTo>
                  <a:pt x="699642" y="248920"/>
                </a:lnTo>
                <a:lnTo>
                  <a:pt x="664082" y="252729"/>
                </a:lnTo>
                <a:lnTo>
                  <a:pt x="628522" y="259079"/>
                </a:lnTo>
                <a:lnTo>
                  <a:pt x="705659" y="259079"/>
                </a:lnTo>
                <a:lnTo>
                  <a:pt x="702182" y="248792"/>
                </a:lnTo>
                <a:close/>
              </a:path>
              <a:path w="708659" h="710564">
                <a:moveTo>
                  <a:pt x="222503" y="77342"/>
                </a:moveTo>
                <a:lnTo>
                  <a:pt x="212597" y="77470"/>
                </a:lnTo>
                <a:lnTo>
                  <a:pt x="210819" y="187960"/>
                </a:lnTo>
                <a:lnTo>
                  <a:pt x="225255" y="187960"/>
                </a:lnTo>
                <a:lnTo>
                  <a:pt x="222503" y="77342"/>
                </a:lnTo>
                <a:close/>
              </a:path>
              <a:path w="708659" h="710564">
                <a:moveTo>
                  <a:pt x="524509" y="92837"/>
                </a:moveTo>
                <a:lnTo>
                  <a:pt x="426592" y="147320"/>
                </a:lnTo>
                <a:lnTo>
                  <a:pt x="454303" y="147320"/>
                </a:lnTo>
                <a:lnTo>
                  <a:pt x="528192" y="101346"/>
                </a:lnTo>
                <a:lnTo>
                  <a:pt x="524509" y="92837"/>
                </a:lnTo>
                <a:close/>
              </a:path>
              <a:path w="708659" h="710564">
                <a:moveTo>
                  <a:pt x="377951" y="18796"/>
                </a:moveTo>
                <a:lnTo>
                  <a:pt x="370712" y="23749"/>
                </a:lnTo>
                <a:lnTo>
                  <a:pt x="404113" y="83692"/>
                </a:lnTo>
                <a:lnTo>
                  <a:pt x="398144" y="112013"/>
                </a:lnTo>
                <a:lnTo>
                  <a:pt x="390905" y="138937"/>
                </a:lnTo>
                <a:lnTo>
                  <a:pt x="428963" y="138937"/>
                </a:lnTo>
                <a:lnTo>
                  <a:pt x="442213" y="92075"/>
                </a:lnTo>
                <a:lnTo>
                  <a:pt x="465795" y="77342"/>
                </a:lnTo>
                <a:lnTo>
                  <a:pt x="444626" y="77342"/>
                </a:lnTo>
                <a:lnTo>
                  <a:pt x="446359" y="68961"/>
                </a:lnTo>
                <a:lnTo>
                  <a:pt x="408939" y="68961"/>
                </a:lnTo>
                <a:lnTo>
                  <a:pt x="377951" y="18796"/>
                </a:lnTo>
                <a:close/>
              </a:path>
              <a:path w="708659" h="710564">
                <a:moveTo>
                  <a:pt x="168528" y="80137"/>
                </a:moveTo>
                <a:lnTo>
                  <a:pt x="161162" y="80263"/>
                </a:lnTo>
                <a:lnTo>
                  <a:pt x="159003" y="136651"/>
                </a:lnTo>
                <a:lnTo>
                  <a:pt x="169803" y="136651"/>
                </a:lnTo>
                <a:lnTo>
                  <a:pt x="168528" y="80137"/>
                </a:lnTo>
                <a:close/>
              </a:path>
              <a:path w="708659" h="710564">
                <a:moveTo>
                  <a:pt x="495934" y="50037"/>
                </a:moveTo>
                <a:lnTo>
                  <a:pt x="444626" y="77342"/>
                </a:lnTo>
                <a:lnTo>
                  <a:pt x="465795" y="77342"/>
                </a:lnTo>
                <a:lnTo>
                  <a:pt x="499744" y="56134"/>
                </a:lnTo>
                <a:lnTo>
                  <a:pt x="495934" y="50037"/>
                </a:lnTo>
                <a:close/>
              </a:path>
              <a:path w="708659" h="710564">
                <a:moveTo>
                  <a:pt x="435609" y="0"/>
                </a:moveTo>
                <a:lnTo>
                  <a:pt x="435609" y="2539"/>
                </a:lnTo>
                <a:lnTo>
                  <a:pt x="419861" y="35687"/>
                </a:lnTo>
                <a:lnTo>
                  <a:pt x="408939" y="68961"/>
                </a:lnTo>
                <a:lnTo>
                  <a:pt x="446359" y="68961"/>
                </a:lnTo>
                <a:lnTo>
                  <a:pt x="451738" y="42925"/>
                </a:lnTo>
                <a:lnTo>
                  <a:pt x="455294" y="7238"/>
                </a:lnTo>
                <a:lnTo>
                  <a:pt x="455167" y="4825"/>
                </a:lnTo>
                <a:lnTo>
                  <a:pt x="435609" y="0"/>
                </a:lnTo>
                <a:close/>
              </a:path>
            </a:pathLst>
          </a:custGeom>
          <a:solidFill>
            <a:srgbClr val="FDFFFF">
              <a:alpha val="1960"/>
            </a:srgbClr>
          </a:solidFill>
        </p:spPr>
        <p:txBody>
          <a:bodyPr wrap="square" lIns="0" tIns="0" rIns="0" bIns="0" rtlCol="0"/>
          <a:lstStyle/>
          <a:p>
            <a:endParaRPr/>
          </a:p>
        </p:txBody>
      </p:sp>
      <p:sp>
        <p:nvSpPr>
          <p:cNvPr id="29" name="bk object 29"/>
          <p:cNvSpPr/>
          <p:nvPr/>
        </p:nvSpPr>
        <p:spPr>
          <a:xfrm>
            <a:off x="7734300" y="4143755"/>
            <a:ext cx="1216152" cy="1199388"/>
          </a:xfrm>
          <a:prstGeom prst="rect">
            <a:avLst/>
          </a:prstGeom>
          <a:blipFill>
            <a:blip r:embed="rId18" cstate="print"/>
            <a:stretch>
              <a:fillRect/>
            </a:stretch>
          </a:blipFill>
        </p:spPr>
        <p:txBody>
          <a:bodyPr wrap="square" lIns="0" tIns="0" rIns="0" bIns="0" rtlCol="0"/>
          <a:lstStyle/>
          <a:p>
            <a:endParaRPr/>
          </a:p>
        </p:txBody>
      </p:sp>
      <p:sp>
        <p:nvSpPr>
          <p:cNvPr id="30" name="bk object 30"/>
          <p:cNvSpPr/>
          <p:nvPr/>
        </p:nvSpPr>
        <p:spPr>
          <a:xfrm>
            <a:off x="7810500" y="4219955"/>
            <a:ext cx="1063752" cy="1046988"/>
          </a:xfrm>
          <a:prstGeom prst="rect">
            <a:avLst/>
          </a:prstGeom>
          <a:blipFill>
            <a:blip r:embed="rId19" cstate="print"/>
            <a:stretch>
              <a:fillRect/>
            </a:stretch>
          </a:blipFill>
        </p:spPr>
        <p:txBody>
          <a:bodyPr wrap="square" lIns="0" tIns="0" rIns="0" bIns="0" rtlCol="0"/>
          <a:lstStyle/>
          <a:p>
            <a:endParaRPr/>
          </a:p>
        </p:txBody>
      </p:sp>
      <p:sp>
        <p:nvSpPr>
          <p:cNvPr id="31" name="bk object 31"/>
          <p:cNvSpPr/>
          <p:nvPr/>
        </p:nvSpPr>
        <p:spPr>
          <a:xfrm>
            <a:off x="7513319" y="1024127"/>
            <a:ext cx="1211579" cy="1147572"/>
          </a:xfrm>
          <a:prstGeom prst="rect">
            <a:avLst/>
          </a:prstGeom>
          <a:blipFill>
            <a:blip r:embed="rId20" cstate="print"/>
            <a:stretch>
              <a:fillRect/>
            </a:stretch>
          </a:blipFill>
        </p:spPr>
        <p:txBody>
          <a:bodyPr wrap="square" lIns="0" tIns="0" rIns="0" bIns="0" rtlCol="0"/>
          <a:lstStyle/>
          <a:p>
            <a:endParaRPr/>
          </a:p>
        </p:txBody>
      </p:sp>
      <p:sp>
        <p:nvSpPr>
          <p:cNvPr id="32" name="bk object 32"/>
          <p:cNvSpPr/>
          <p:nvPr/>
        </p:nvSpPr>
        <p:spPr>
          <a:xfrm>
            <a:off x="7629143" y="1139952"/>
            <a:ext cx="979931" cy="915924"/>
          </a:xfrm>
          <a:prstGeom prst="rect">
            <a:avLst/>
          </a:prstGeom>
          <a:blipFill>
            <a:blip r:embed="rId21" cstate="print"/>
            <a:stretch>
              <a:fillRect/>
            </a:stretch>
          </a:blipFill>
        </p:spPr>
        <p:txBody>
          <a:bodyPr wrap="square" lIns="0" tIns="0" rIns="0" bIns="0" rtlCol="0"/>
          <a:lstStyle/>
          <a:p>
            <a:endParaRPr/>
          </a:p>
        </p:txBody>
      </p:sp>
      <p:sp>
        <p:nvSpPr>
          <p:cNvPr id="33" name="bk object 33"/>
          <p:cNvSpPr/>
          <p:nvPr/>
        </p:nvSpPr>
        <p:spPr>
          <a:xfrm>
            <a:off x="8212835" y="82296"/>
            <a:ext cx="931164" cy="912876"/>
          </a:xfrm>
          <a:prstGeom prst="rect">
            <a:avLst/>
          </a:prstGeom>
          <a:blipFill>
            <a:blip r:embed="rId22" cstate="print"/>
            <a:stretch>
              <a:fillRect/>
            </a:stretch>
          </a:blipFill>
        </p:spPr>
        <p:txBody>
          <a:bodyPr wrap="square" lIns="0" tIns="0" rIns="0" bIns="0" rtlCol="0"/>
          <a:lstStyle/>
          <a:p>
            <a:endParaRPr/>
          </a:p>
        </p:txBody>
      </p:sp>
      <p:sp>
        <p:nvSpPr>
          <p:cNvPr id="34" name="bk object 34"/>
          <p:cNvSpPr/>
          <p:nvPr/>
        </p:nvSpPr>
        <p:spPr>
          <a:xfrm>
            <a:off x="8289035" y="158495"/>
            <a:ext cx="842772" cy="760476"/>
          </a:xfrm>
          <a:prstGeom prst="rect">
            <a:avLst/>
          </a:prstGeom>
          <a:blipFill>
            <a:blip r:embed="rId23" cstate="print"/>
            <a:stretch>
              <a:fillRect/>
            </a:stretch>
          </a:blipFill>
        </p:spPr>
        <p:txBody>
          <a:bodyPr wrap="square" lIns="0" tIns="0" rIns="0" bIns="0" rtlCol="0"/>
          <a:lstStyle/>
          <a:p>
            <a:endParaRPr/>
          </a:p>
        </p:txBody>
      </p:sp>
      <p:sp>
        <p:nvSpPr>
          <p:cNvPr id="35" name="bk object 35"/>
          <p:cNvSpPr/>
          <p:nvPr/>
        </p:nvSpPr>
        <p:spPr>
          <a:xfrm>
            <a:off x="8294623" y="3322065"/>
            <a:ext cx="551815" cy="534670"/>
          </a:xfrm>
          <a:custGeom>
            <a:avLst/>
            <a:gdLst/>
            <a:ahLst/>
            <a:cxnLst/>
            <a:rect l="l" t="t" r="r" b="b"/>
            <a:pathLst>
              <a:path w="551815" h="534670">
                <a:moveTo>
                  <a:pt x="220234" y="473710"/>
                </a:moveTo>
                <a:lnTo>
                  <a:pt x="187451" y="473710"/>
                </a:lnTo>
                <a:lnTo>
                  <a:pt x="179577" y="500126"/>
                </a:lnTo>
                <a:lnTo>
                  <a:pt x="175768" y="526669"/>
                </a:lnTo>
                <a:lnTo>
                  <a:pt x="174878" y="529082"/>
                </a:lnTo>
                <a:lnTo>
                  <a:pt x="187325" y="533527"/>
                </a:lnTo>
                <a:lnTo>
                  <a:pt x="189737" y="534289"/>
                </a:lnTo>
                <a:lnTo>
                  <a:pt x="190626" y="531876"/>
                </a:lnTo>
                <a:lnTo>
                  <a:pt x="204724" y="507619"/>
                </a:lnTo>
                <a:lnTo>
                  <a:pt x="215010" y="482092"/>
                </a:lnTo>
                <a:lnTo>
                  <a:pt x="224092" y="482092"/>
                </a:lnTo>
                <a:lnTo>
                  <a:pt x="220234" y="473710"/>
                </a:lnTo>
                <a:close/>
              </a:path>
              <a:path w="551815" h="534670">
                <a:moveTo>
                  <a:pt x="224092" y="482092"/>
                </a:moveTo>
                <a:lnTo>
                  <a:pt x="215010" y="482092"/>
                </a:lnTo>
                <a:lnTo>
                  <a:pt x="235584" y="522605"/>
                </a:lnTo>
                <a:lnTo>
                  <a:pt x="241046" y="518922"/>
                </a:lnTo>
                <a:lnTo>
                  <a:pt x="224092" y="482092"/>
                </a:lnTo>
                <a:close/>
              </a:path>
              <a:path w="551815" h="534670">
                <a:moveTo>
                  <a:pt x="244292" y="428498"/>
                </a:moveTo>
                <a:lnTo>
                  <a:pt x="232536" y="428498"/>
                </a:lnTo>
                <a:lnTo>
                  <a:pt x="271525" y="507492"/>
                </a:lnTo>
                <a:lnTo>
                  <a:pt x="278129" y="504190"/>
                </a:lnTo>
                <a:lnTo>
                  <a:pt x="244292" y="428498"/>
                </a:lnTo>
                <a:close/>
              </a:path>
              <a:path w="551815" h="534670">
                <a:moveTo>
                  <a:pt x="241283" y="421767"/>
                </a:moveTo>
                <a:lnTo>
                  <a:pt x="205612" y="421767"/>
                </a:lnTo>
                <a:lnTo>
                  <a:pt x="198627" y="441579"/>
                </a:lnTo>
                <a:lnTo>
                  <a:pt x="191261" y="462661"/>
                </a:lnTo>
                <a:lnTo>
                  <a:pt x="144525" y="485140"/>
                </a:lnTo>
                <a:lnTo>
                  <a:pt x="147700" y="491744"/>
                </a:lnTo>
                <a:lnTo>
                  <a:pt x="187451" y="473710"/>
                </a:lnTo>
                <a:lnTo>
                  <a:pt x="220234" y="473710"/>
                </a:lnTo>
                <a:lnTo>
                  <a:pt x="218948" y="470916"/>
                </a:lnTo>
                <a:lnTo>
                  <a:pt x="226314" y="449961"/>
                </a:lnTo>
                <a:lnTo>
                  <a:pt x="232536" y="428498"/>
                </a:lnTo>
                <a:lnTo>
                  <a:pt x="244292" y="428498"/>
                </a:lnTo>
                <a:lnTo>
                  <a:pt x="241283" y="421767"/>
                </a:lnTo>
                <a:close/>
              </a:path>
              <a:path w="551815" h="534670">
                <a:moveTo>
                  <a:pt x="411694" y="404495"/>
                </a:moveTo>
                <a:lnTo>
                  <a:pt x="374269" y="404495"/>
                </a:lnTo>
                <a:lnTo>
                  <a:pt x="387730" y="421767"/>
                </a:lnTo>
                <a:lnTo>
                  <a:pt x="401574" y="437769"/>
                </a:lnTo>
                <a:lnTo>
                  <a:pt x="398652" y="489585"/>
                </a:lnTo>
                <a:lnTo>
                  <a:pt x="405256" y="490474"/>
                </a:lnTo>
                <a:lnTo>
                  <a:pt x="409321" y="447421"/>
                </a:lnTo>
                <a:lnTo>
                  <a:pt x="445788" y="447421"/>
                </a:lnTo>
                <a:lnTo>
                  <a:pt x="431546" y="427482"/>
                </a:lnTo>
                <a:lnTo>
                  <a:pt x="476939" y="427482"/>
                </a:lnTo>
                <a:lnTo>
                  <a:pt x="477266" y="424053"/>
                </a:lnTo>
                <a:lnTo>
                  <a:pt x="423799" y="417830"/>
                </a:lnTo>
                <a:lnTo>
                  <a:pt x="411694" y="404495"/>
                </a:lnTo>
                <a:close/>
              </a:path>
              <a:path w="551815" h="534670">
                <a:moveTo>
                  <a:pt x="311682" y="294767"/>
                </a:moveTo>
                <a:lnTo>
                  <a:pt x="279400" y="294767"/>
                </a:lnTo>
                <a:lnTo>
                  <a:pt x="301498" y="315087"/>
                </a:lnTo>
                <a:lnTo>
                  <a:pt x="321436" y="337312"/>
                </a:lnTo>
                <a:lnTo>
                  <a:pt x="358012" y="383540"/>
                </a:lnTo>
                <a:lnTo>
                  <a:pt x="363727" y="391160"/>
                </a:lnTo>
                <a:lnTo>
                  <a:pt x="358394" y="489331"/>
                </a:lnTo>
                <a:lnTo>
                  <a:pt x="366775" y="489458"/>
                </a:lnTo>
                <a:lnTo>
                  <a:pt x="374269" y="404495"/>
                </a:lnTo>
                <a:lnTo>
                  <a:pt x="411694" y="404495"/>
                </a:lnTo>
                <a:lnTo>
                  <a:pt x="408812" y="401320"/>
                </a:lnTo>
                <a:lnTo>
                  <a:pt x="393700" y="384937"/>
                </a:lnTo>
                <a:lnTo>
                  <a:pt x="481679" y="384937"/>
                </a:lnTo>
                <a:lnTo>
                  <a:pt x="482092" y="382651"/>
                </a:lnTo>
                <a:lnTo>
                  <a:pt x="382650" y="372745"/>
                </a:lnTo>
                <a:lnTo>
                  <a:pt x="335787" y="324358"/>
                </a:lnTo>
                <a:lnTo>
                  <a:pt x="316992" y="302387"/>
                </a:lnTo>
                <a:lnTo>
                  <a:pt x="311682" y="294767"/>
                </a:lnTo>
                <a:close/>
              </a:path>
              <a:path w="551815" h="534670">
                <a:moveTo>
                  <a:pt x="445788" y="447421"/>
                </a:moveTo>
                <a:lnTo>
                  <a:pt x="409321" y="447421"/>
                </a:lnTo>
                <a:lnTo>
                  <a:pt x="449325" y="483743"/>
                </a:lnTo>
                <a:lnTo>
                  <a:pt x="451866" y="484505"/>
                </a:lnTo>
                <a:lnTo>
                  <a:pt x="459867" y="477647"/>
                </a:lnTo>
                <a:lnTo>
                  <a:pt x="460248" y="476377"/>
                </a:lnTo>
                <a:lnTo>
                  <a:pt x="463550" y="474853"/>
                </a:lnTo>
                <a:lnTo>
                  <a:pt x="461518" y="472694"/>
                </a:lnTo>
                <a:lnTo>
                  <a:pt x="447421" y="449707"/>
                </a:lnTo>
                <a:lnTo>
                  <a:pt x="445788" y="447421"/>
                </a:lnTo>
                <a:close/>
              </a:path>
              <a:path w="551815" h="534670">
                <a:moveTo>
                  <a:pt x="304514" y="284480"/>
                </a:moveTo>
                <a:lnTo>
                  <a:pt x="253873" y="284480"/>
                </a:lnTo>
                <a:lnTo>
                  <a:pt x="246760" y="312547"/>
                </a:lnTo>
                <a:lnTo>
                  <a:pt x="237998" y="341376"/>
                </a:lnTo>
                <a:lnTo>
                  <a:pt x="226822" y="369443"/>
                </a:lnTo>
                <a:lnTo>
                  <a:pt x="216026" y="396240"/>
                </a:lnTo>
                <a:lnTo>
                  <a:pt x="212471" y="406146"/>
                </a:lnTo>
                <a:lnTo>
                  <a:pt x="124714" y="450342"/>
                </a:lnTo>
                <a:lnTo>
                  <a:pt x="127889" y="457073"/>
                </a:lnTo>
                <a:lnTo>
                  <a:pt x="205612" y="421767"/>
                </a:lnTo>
                <a:lnTo>
                  <a:pt x="241283" y="421767"/>
                </a:lnTo>
                <a:lnTo>
                  <a:pt x="236854" y="411861"/>
                </a:lnTo>
                <a:lnTo>
                  <a:pt x="239522" y="404495"/>
                </a:lnTo>
                <a:lnTo>
                  <a:pt x="247776" y="376809"/>
                </a:lnTo>
                <a:lnTo>
                  <a:pt x="256158" y="349123"/>
                </a:lnTo>
                <a:lnTo>
                  <a:pt x="266065" y="320675"/>
                </a:lnTo>
                <a:lnTo>
                  <a:pt x="279400" y="294767"/>
                </a:lnTo>
                <a:lnTo>
                  <a:pt x="311682" y="294767"/>
                </a:lnTo>
                <a:lnTo>
                  <a:pt x="304514" y="284480"/>
                </a:lnTo>
                <a:close/>
              </a:path>
              <a:path w="551815" h="534670">
                <a:moveTo>
                  <a:pt x="476939" y="427482"/>
                </a:moveTo>
                <a:lnTo>
                  <a:pt x="431546" y="427482"/>
                </a:lnTo>
                <a:lnTo>
                  <a:pt x="476757" y="429387"/>
                </a:lnTo>
                <a:lnTo>
                  <a:pt x="476939" y="427482"/>
                </a:lnTo>
                <a:close/>
              </a:path>
              <a:path w="551815" h="534670">
                <a:moveTo>
                  <a:pt x="481679" y="384937"/>
                </a:moveTo>
                <a:lnTo>
                  <a:pt x="393700" y="384937"/>
                </a:lnTo>
                <a:lnTo>
                  <a:pt x="480695" y="390398"/>
                </a:lnTo>
                <a:lnTo>
                  <a:pt x="481679" y="384937"/>
                </a:lnTo>
                <a:close/>
              </a:path>
              <a:path w="551815" h="534670">
                <a:moveTo>
                  <a:pt x="127105" y="311658"/>
                </a:moveTo>
                <a:lnTo>
                  <a:pt x="113665" y="311658"/>
                </a:lnTo>
                <a:lnTo>
                  <a:pt x="66040" y="383921"/>
                </a:lnTo>
                <a:lnTo>
                  <a:pt x="72644" y="389001"/>
                </a:lnTo>
                <a:lnTo>
                  <a:pt x="127105" y="311658"/>
                </a:lnTo>
                <a:close/>
              </a:path>
              <a:path w="551815" h="534670">
                <a:moveTo>
                  <a:pt x="69661" y="323215"/>
                </a:moveTo>
                <a:lnTo>
                  <a:pt x="59562" y="323215"/>
                </a:lnTo>
                <a:lnTo>
                  <a:pt x="34035" y="360172"/>
                </a:lnTo>
                <a:lnTo>
                  <a:pt x="39877" y="363601"/>
                </a:lnTo>
                <a:lnTo>
                  <a:pt x="69661" y="323215"/>
                </a:lnTo>
                <a:close/>
              </a:path>
              <a:path w="551815" h="534670">
                <a:moveTo>
                  <a:pt x="20700" y="263779"/>
                </a:moveTo>
                <a:lnTo>
                  <a:pt x="17652" y="268224"/>
                </a:lnTo>
                <a:lnTo>
                  <a:pt x="52958" y="294513"/>
                </a:lnTo>
                <a:lnTo>
                  <a:pt x="27177" y="300736"/>
                </a:lnTo>
                <a:lnTo>
                  <a:pt x="1650" y="309880"/>
                </a:lnTo>
                <a:lnTo>
                  <a:pt x="0" y="310769"/>
                </a:lnTo>
                <a:lnTo>
                  <a:pt x="634" y="320675"/>
                </a:lnTo>
                <a:lnTo>
                  <a:pt x="1016" y="323596"/>
                </a:lnTo>
                <a:lnTo>
                  <a:pt x="1904" y="325247"/>
                </a:lnTo>
                <a:lnTo>
                  <a:pt x="4318" y="326136"/>
                </a:lnTo>
                <a:lnTo>
                  <a:pt x="32130" y="326136"/>
                </a:lnTo>
                <a:lnTo>
                  <a:pt x="59562" y="323215"/>
                </a:lnTo>
                <a:lnTo>
                  <a:pt x="69661" y="323215"/>
                </a:lnTo>
                <a:lnTo>
                  <a:pt x="71627" y="320548"/>
                </a:lnTo>
                <a:lnTo>
                  <a:pt x="92455" y="316738"/>
                </a:lnTo>
                <a:lnTo>
                  <a:pt x="113665" y="311658"/>
                </a:lnTo>
                <a:lnTo>
                  <a:pt x="127105" y="311658"/>
                </a:lnTo>
                <a:lnTo>
                  <a:pt x="130682" y="306578"/>
                </a:lnTo>
                <a:lnTo>
                  <a:pt x="138175" y="305054"/>
                </a:lnTo>
                <a:lnTo>
                  <a:pt x="167385" y="297180"/>
                </a:lnTo>
                <a:lnTo>
                  <a:pt x="197661" y="291465"/>
                </a:lnTo>
                <a:lnTo>
                  <a:pt x="63753" y="291465"/>
                </a:lnTo>
                <a:lnTo>
                  <a:pt x="20700" y="263779"/>
                </a:lnTo>
                <a:close/>
              </a:path>
              <a:path w="551815" h="534670">
                <a:moveTo>
                  <a:pt x="447226" y="253619"/>
                </a:moveTo>
                <a:lnTo>
                  <a:pt x="427227" y="253619"/>
                </a:lnTo>
                <a:lnTo>
                  <a:pt x="509016" y="305943"/>
                </a:lnTo>
                <a:lnTo>
                  <a:pt x="512445" y="300101"/>
                </a:lnTo>
                <a:lnTo>
                  <a:pt x="447226" y="253619"/>
                </a:lnTo>
                <a:close/>
              </a:path>
              <a:path w="551815" h="534670">
                <a:moveTo>
                  <a:pt x="42799" y="228473"/>
                </a:moveTo>
                <a:lnTo>
                  <a:pt x="37719" y="234950"/>
                </a:lnTo>
                <a:lnTo>
                  <a:pt x="107823" y="284607"/>
                </a:lnTo>
                <a:lnTo>
                  <a:pt x="63753" y="291465"/>
                </a:lnTo>
                <a:lnTo>
                  <a:pt x="197661" y="291465"/>
                </a:lnTo>
                <a:lnTo>
                  <a:pt x="223900" y="286512"/>
                </a:lnTo>
                <a:lnTo>
                  <a:pt x="253873" y="284480"/>
                </a:lnTo>
                <a:lnTo>
                  <a:pt x="304514" y="284480"/>
                </a:lnTo>
                <a:lnTo>
                  <a:pt x="302744" y="281939"/>
                </a:lnTo>
                <a:lnTo>
                  <a:pt x="124078" y="281939"/>
                </a:lnTo>
                <a:lnTo>
                  <a:pt x="42799" y="228473"/>
                </a:lnTo>
                <a:close/>
              </a:path>
              <a:path w="551815" h="534670">
                <a:moveTo>
                  <a:pt x="69469" y="144653"/>
                </a:moveTo>
                <a:lnTo>
                  <a:pt x="69723" y="151764"/>
                </a:lnTo>
                <a:lnTo>
                  <a:pt x="169036" y="161544"/>
                </a:lnTo>
                <a:lnTo>
                  <a:pt x="175259" y="167894"/>
                </a:lnTo>
                <a:lnTo>
                  <a:pt x="195579" y="188975"/>
                </a:lnTo>
                <a:lnTo>
                  <a:pt x="214756" y="209550"/>
                </a:lnTo>
                <a:lnTo>
                  <a:pt x="233045" y="232663"/>
                </a:lnTo>
                <a:lnTo>
                  <a:pt x="250951" y="257048"/>
                </a:lnTo>
                <a:lnTo>
                  <a:pt x="221360" y="266064"/>
                </a:lnTo>
                <a:lnTo>
                  <a:pt x="192658" y="272669"/>
                </a:lnTo>
                <a:lnTo>
                  <a:pt x="163575" y="276351"/>
                </a:lnTo>
                <a:lnTo>
                  <a:pt x="133984" y="281305"/>
                </a:lnTo>
                <a:lnTo>
                  <a:pt x="124078" y="281939"/>
                </a:lnTo>
                <a:lnTo>
                  <a:pt x="302744" y="281939"/>
                </a:lnTo>
                <a:lnTo>
                  <a:pt x="300354" y="278511"/>
                </a:lnTo>
                <a:lnTo>
                  <a:pt x="329946" y="269494"/>
                </a:lnTo>
                <a:lnTo>
                  <a:pt x="358648" y="262889"/>
                </a:lnTo>
                <a:lnTo>
                  <a:pt x="388239" y="257937"/>
                </a:lnTo>
                <a:lnTo>
                  <a:pt x="417322" y="254254"/>
                </a:lnTo>
                <a:lnTo>
                  <a:pt x="427227" y="253619"/>
                </a:lnTo>
                <a:lnTo>
                  <a:pt x="447226" y="253619"/>
                </a:lnTo>
                <a:lnTo>
                  <a:pt x="443662" y="251079"/>
                </a:lnTo>
                <a:lnTo>
                  <a:pt x="297433" y="251079"/>
                </a:lnTo>
                <a:lnTo>
                  <a:pt x="299632" y="240792"/>
                </a:lnTo>
                <a:lnTo>
                  <a:pt x="271906" y="240792"/>
                </a:lnTo>
                <a:lnTo>
                  <a:pt x="249808" y="220472"/>
                </a:lnTo>
                <a:lnTo>
                  <a:pt x="229870" y="198247"/>
                </a:lnTo>
                <a:lnTo>
                  <a:pt x="193294" y="152019"/>
                </a:lnTo>
                <a:lnTo>
                  <a:pt x="191482" y="148971"/>
                </a:lnTo>
                <a:lnTo>
                  <a:pt x="156845" y="148971"/>
                </a:lnTo>
                <a:lnTo>
                  <a:pt x="69469" y="144653"/>
                </a:lnTo>
                <a:close/>
              </a:path>
              <a:path w="551815" h="534670">
                <a:moveTo>
                  <a:pt x="502152" y="243712"/>
                </a:moveTo>
                <a:lnTo>
                  <a:pt x="486282" y="243712"/>
                </a:lnTo>
                <a:lnTo>
                  <a:pt x="530605" y="271780"/>
                </a:lnTo>
                <a:lnTo>
                  <a:pt x="534034" y="266064"/>
                </a:lnTo>
                <a:lnTo>
                  <a:pt x="502152" y="243712"/>
                </a:lnTo>
                <a:close/>
              </a:path>
              <a:path w="551815" h="534670">
                <a:moveTo>
                  <a:pt x="478662" y="146558"/>
                </a:moveTo>
                <a:lnTo>
                  <a:pt x="419861" y="227330"/>
                </a:lnTo>
                <a:lnTo>
                  <a:pt x="355726" y="243712"/>
                </a:lnTo>
                <a:lnTo>
                  <a:pt x="297433" y="251079"/>
                </a:lnTo>
                <a:lnTo>
                  <a:pt x="443662" y="251079"/>
                </a:lnTo>
                <a:lnTo>
                  <a:pt x="443483" y="250951"/>
                </a:lnTo>
                <a:lnTo>
                  <a:pt x="486282" y="243712"/>
                </a:lnTo>
                <a:lnTo>
                  <a:pt x="502152" y="243712"/>
                </a:lnTo>
                <a:lnTo>
                  <a:pt x="498348" y="241046"/>
                </a:lnTo>
                <a:lnTo>
                  <a:pt x="524636" y="233553"/>
                </a:lnTo>
                <a:lnTo>
                  <a:pt x="550036" y="224409"/>
                </a:lnTo>
                <a:lnTo>
                  <a:pt x="551687" y="223647"/>
                </a:lnTo>
                <a:lnTo>
                  <a:pt x="551570" y="223393"/>
                </a:lnTo>
                <a:lnTo>
                  <a:pt x="436499" y="223393"/>
                </a:lnTo>
                <a:lnTo>
                  <a:pt x="485648" y="150368"/>
                </a:lnTo>
                <a:lnTo>
                  <a:pt x="478662" y="146558"/>
                </a:lnTo>
                <a:close/>
              </a:path>
              <a:path w="551815" h="534670">
                <a:moveTo>
                  <a:pt x="278637" y="27686"/>
                </a:moveTo>
                <a:lnTo>
                  <a:pt x="271906" y="30861"/>
                </a:lnTo>
                <a:lnTo>
                  <a:pt x="313690" y="121920"/>
                </a:lnTo>
                <a:lnTo>
                  <a:pt x="311784" y="131063"/>
                </a:lnTo>
                <a:lnTo>
                  <a:pt x="303529" y="158750"/>
                </a:lnTo>
                <a:lnTo>
                  <a:pt x="295148" y="186436"/>
                </a:lnTo>
                <a:lnTo>
                  <a:pt x="284352" y="213233"/>
                </a:lnTo>
                <a:lnTo>
                  <a:pt x="271906" y="240792"/>
                </a:lnTo>
                <a:lnTo>
                  <a:pt x="299632" y="240792"/>
                </a:lnTo>
                <a:lnTo>
                  <a:pt x="303783" y="221361"/>
                </a:lnTo>
                <a:lnTo>
                  <a:pt x="313817" y="192912"/>
                </a:lnTo>
                <a:lnTo>
                  <a:pt x="323342" y="165735"/>
                </a:lnTo>
                <a:lnTo>
                  <a:pt x="334518" y="137668"/>
                </a:lnTo>
                <a:lnTo>
                  <a:pt x="338835" y="129412"/>
                </a:lnTo>
                <a:lnTo>
                  <a:pt x="369057" y="113792"/>
                </a:lnTo>
                <a:lnTo>
                  <a:pt x="345694" y="113792"/>
                </a:lnTo>
                <a:lnTo>
                  <a:pt x="348635" y="105410"/>
                </a:lnTo>
                <a:lnTo>
                  <a:pt x="318007" y="105410"/>
                </a:lnTo>
                <a:lnTo>
                  <a:pt x="278637" y="27686"/>
                </a:lnTo>
                <a:close/>
              </a:path>
              <a:path w="551815" h="534670">
                <a:moveTo>
                  <a:pt x="510667" y="170307"/>
                </a:moveTo>
                <a:lnTo>
                  <a:pt x="480186" y="213741"/>
                </a:lnTo>
                <a:lnTo>
                  <a:pt x="458977" y="218821"/>
                </a:lnTo>
                <a:lnTo>
                  <a:pt x="436499" y="223393"/>
                </a:lnTo>
                <a:lnTo>
                  <a:pt x="551570" y="223393"/>
                </a:lnTo>
                <a:lnTo>
                  <a:pt x="550926" y="221996"/>
                </a:lnTo>
                <a:lnTo>
                  <a:pt x="550672" y="214884"/>
                </a:lnTo>
                <a:lnTo>
                  <a:pt x="549842" y="212344"/>
                </a:lnTo>
                <a:lnTo>
                  <a:pt x="491744" y="212344"/>
                </a:lnTo>
                <a:lnTo>
                  <a:pt x="516000" y="174879"/>
                </a:lnTo>
                <a:lnTo>
                  <a:pt x="510667" y="170307"/>
                </a:lnTo>
                <a:close/>
              </a:path>
              <a:path w="551815" h="534670">
                <a:moveTo>
                  <a:pt x="548640" y="208661"/>
                </a:moveTo>
                <a:lnTo>
                  <a:pt x="546989" y="209423"/>
                </a:lnTo>
                <a:lnTo>
                  <a:pt x="519175" y="209423"/>
                </a:lnTo>
                <a:lnTo>
                  <a:pt x="491744" y="212344"/>
                </a:lnTo>
                <a:lnTo>
                  <a:pt x="549842" y="212344"/>
                </a:lnTo>
                <a:lnTo>
                  <a:pt x="548640" y="208661"/>
                </a:lnTo>
                <a:close/>
              </a:path>
              <a:path w="551815" h="534670">
                <a:moveTo>
                  <a:pt x="75056" y="104901"/>
                </a:moveTo>
                <a:lnTo>
                  <a:pt x="74041" y="111633"/>
                </a:lnTo>
                <a:lnTo>
                  <a:pt x="127507" y="117856"/>
                </a:lnTo>
                <a:lnTo>
                  <a:pt x="141350" y="133731"/>
                </a:lnTo>
                <a:lnTo>
                  <a:pt x="156845" y="148971"/>
                </a:lnTo>
                <a:lnTo>
                  <a:pt x="191482" y="148971"/>
                </a:lnTo>
                <a:lnTo>
                  <a:pt x="188086" y="143256"/>
                </a:lnTo>
                <a:lnTo>
                  <a:pt x="188693" y="131063"/>
                </a:lnTo>
                <a:lnTo>
                  <a:pt x="177037" y="131063"/>
                </a:lnTo>
                <a:lnTo>
                  <a:pt x="158666" y="108204"/>
                </a:lnTo>
                <a:lnTo>
                  <a:pt x="119760" y="108204"/>
                </a:lnTo>
                <a:lnTo>
                  <a:pt x="75056" y="104901"/>
                </a:lnTo>
                <a:close/>
              </a:path>
              <a:path w="551815" h="534670">
                <a:moveTo>
                  <a:pt x="185039" y="44831"/>
                </a:moveTo>
                <a:lnTo>
                  <a:pt x="177037" y="131063"/>
                </a:lnTo>
                <a:lnTo>
                  <a:pt x="188693" y="131063"/>
                </a:lnTo>
                <a:lnTo>
                  <a:pt x="192912" y="46228"/>
                </a:lnTo>
                <a:lnTo>
                  <a:pt x="185039" y="44831"/>
                </a:lnTo>
                <a:close/>
              </a:path>
              <a:path w="551815" h="534670">
                <a:moveTo>
                  <a:pt x="422148" y="78105"/>
                </a:moveTo>
                <a:lnTo>
                  <a:pt x="345694" y="113792"/>
                </a:lnTo>
                <a:lnTo>
                  <a:pt x="369057" y="113792"/>
                </a:lnTo>
                <a:lnTo>
                  <a:pt x="425323" y="84709"/>
                </a:lnTo>
                <a:lnTo>
                  <a:pt x="422148" y="78105"/>
                </a:lnTo>
                <a:close/>
              </a:path>
              <a:path w="551815" h="534670">
                <a:moveTo>
                  <a:pt x="99949" y="49784"/>
                </a:moveTo>
                <a:lnTo>
                  <a:pt x="97790" y="51816"/>
                </a:lnTo>
                <a:lnTo>
                  <a:pt x="89789" y="58674"/>
                </a:lnTo>
                <a:lnTo>
                  <a:pt x="88137" y="59562"/>
                </a:lnTo>
                <a:lnTo>
                  <a:pt x="89026" y="61213"/>
                </a:lnTo>
                <a:lnTo>
                  <a:pt x="103885" y="85979"/>
                </a:lnTo>
                <a:lnTo>
                  <a:pt x="119760" y="108204"/>
                </a:lnTo>
                <a:lnTo>
                  <a:pt x="158666" y="108204"/>
                </a:lnTo>
                <a:lnTo>
                  <a:pt x="148971" y="96138"/>
                </a:lnTo>
                <a:lnTo>
                  <a:pt x="149443" y="87757"/>
                </a:lnTo>
                <a:lnTo>
                  <a:pt x="140843" y="87757"/>
                </a:lnTo>
                <a:lnTo>
                  <a:pt x="122427" y="68834"/>
                </a:lnTo>
                <a:lnTo>
                  <a:pt x="100710" y="51435"/>
                </a:lnTo>
                <a:lnTo>
                  <a:pt x="99949" y="49784"/>
                </a:lnTo>
                <a:close/>
              </a:path>
              <a:path w="551815" h="534670">
                <a:moveTo>
                  <a:pt x="315722" y="12954"/>
                </a:moveTo>
                <a:lnTo>
                  <a:pt x="309499" y="14859"/>
                </a:lnTo>
                <a:lnTo>
                  <a:pt x="331089" y="64135"/>
                </a:lnTo>
                <a:lnTo>
                  <a:pt x="325374" y="84455"/>
                </a:lnTo>
                <a:lnTo>
                  <a:pt x="318007" y="105410"/>
                </a:lnTo>
                <a:lnTo>
                  <a:pt x="348635" y="105410"/>
                </a:lnTo>
                <a:lnTo>
                  <a:pt x="360045" y="72898"/>
                </a:lnTo>
                <a:lnTo>
                  <a:pt x="381096" y="61849"/>
                </a:lnTo>
                <a:lnTo>
                  <a:pt x="363981" y="61849"/>
                </a:lnTo>
                <a:lnTo>
                  <a:pt x="366349" y="52197"/>
                </a:lnTo>
                <a:lnTo>
                  <a:pt x="336676" y="52197"/>
                </a:lnTo>
                <a:lnTo>
                  <a:pt x="315722" y="12954"/>
                </a:lnTo>
                <a:close/>
              </a:path>
              <a:path w="551815" h="534670">
                <a:moveTo>
                  <a:pt x="151892" y="44323"/>
                </a:moveTo>
                <a:lnTo>
                  <a:pt x="144779" y="44704"/>
                </a:lnTo>
                <a:lnTo>
                  <a:pt x="140843" y="87757"/>
                </a:lnTo>
                <a:lnTo>
                  <a:pt x="149443" y="87757"/>
                </a:lnTo>
                <a:lnTo>
                  <a:pt x="151892" y="44323"/>
                </a:lnTo>
                <a:close/>
              </a:path>
              <a:path w="551815" h="534670">
                <a:moveTo>
                  <a:pt x="403605" y="43814"/>
                </a:moveTo>
                <a:lnTo>
                  <a:pt x="363981" y="61849"/>
                </a:lnTo>
                <a:lnTo>
                  <a:pt x="381096" y="61849"/>
                </a:lnTo>
                <a:lnTo>
                  <a:pt x="406019" y="48768"/>
                </a:lnTo>
                <a:lnTo>
                  <a:pt x="403605" y="43814"/>
                </a:lnTo>
                <a:close/>
              </a:path>
              <a:path w="551815" h="534670">
                <a:moveTo>
                  <a:pt x="361950" y="0"/>
                </a:moveTo>
                <a:lnTo>
                  <a:pt x="361187" y="2412"/>
                </a:lnTo>
                <a:lnTo>
                  <a:pt x="347091" y="26670"/>
                </a:lnTo>
                <a:lnTo>
                  <a:pt x="336676" y="52197"/>
                </a:lnTo>
                <a:lnTo>
                  <a:pt x="366349" y="52197"/>
                </a:lnTo>
                <a:lnTo>
                  <a:pt x="370585" y="34925"/>
                </a:lnTo>
                <a:lnTo>
                  <a:pt x="375920" y="7620"/>
                </a:lnTo>
                <a:lnTo>
                  <a:pt x="376808" y="5207"/>
                </a:lnTo>
                <a:lnTo>
                  <a:pt x="374396" y="4318"/>
                </a:lnTo>
                <a:lnTo>
                  <a:pt x="361950" y="0"/>
                </a:lnTo>
                <a:close/>
              </a:path>
            </a:pathLst>
          </a:custGeom>
          <a:solidFill>
            <a:srgbClr val="FDFFFF">
              <a:alpha val="76077"/>
            </a:srgbClr>
          </a:solidFill>
        </p:spPr>
        <p:txBody>
          <a:bodyPr wrap="square" lIns="0" tIns="0" rIns="0" bIns="0" rtlCol="0"/>
          <a:lstStyle/>
          <a:p>
            <a:endParaRPr/>
          </a:p>
        </p:txBody>
      </p:sp>
      <p:sp>
        <p:nvSpPr>
          <p:cNvPr id="36" name="bk object 36"/>
          <p:cNvSpPr/>
          <p:nvPr/>
        </p:nvSpPr>
        <p:spPr>
          <a:xfrm>
            <a:off x="8697976" y="890524"/>
            <a:ext cx="415925" cy="434975"/>
          </a:xfrm>
          <a:custGeom>
            <a:avLst/>
            <a:gdLst/>
            <a:ahLst/>
            <a:cxnLst/>
            <a:rect l="l" t="t" r="r" b="b"/>
            <a:pathLst>
              <a:path w="415925" h="434975">
                <a:moveTo>
                  <a:pt x="249695" y="391922"/>
                </a:moveTo>
                <a:lnTo>
                  <a:pt x="227075" y="391922"/>
                </a:lnTo>
                <a:lnTo>
                  <a:pt x="231775" y="412876"/>
                </a:lnTo>
                <a:lnTo>
                  <a:pt x="239471" y="432308"/>
                </a:lnTo>
                <a:lnTo>
                  <a:pt x="239537" y="432562"/>
                </a:lnTo>
                <a:lnTo>
                  <a:pt x="239775" y="434466"/>
                </a:lnTo>
                <a:lnTo>
                  <a:pt x="249935" y="432562"/>
                </a:lnTo>
                <a:lnTo>
                  <a:pt x="251968" y="432308"/>
                </a:lnTo>
                <a:lnTo>
                  <a:pt x="251587" y="430275"/>
                </a:lnTo>
                <a:lnTo>
                  <a:pt x="251841" y="408304"/>
                </a:lnTo>
                <a:lnTo>
                  <a:pt x="249695" y="391922"/>
                </a:lnTo>
                <a:close/>
              </a:path>
              <a:path w="415925" h="434975">
                <a:moveTo>
                  <a:pt x="241679" y="349503"/>
                </a:moveTo>
                <a:lnTo>
                  <a:pt x="219455" y="349503"/>
                </a:lnTo>
                <a:lnTo>
                  <a:pt x="222376" y="365633"/>
                </a:lnTo>
                <a:lnTo>
                  <a:pt x="225425" y="382777"/>
                </a:lnTo>
                <a:lnTo>
                  <a:pt x="202183" y="416178"/>
                </a:lnTo>
                <a:lnTo>
                  <a:pt x="206882" y="419480"/>
                </a:lnTo>
                <a:lnTo>
                  <a:pt x="227075" y="391922"/>
                </a:lnTo>
                <a:lnTo>
                  <a:pt x="249695" y="391922"/>
                </a:lnTo>
                <a:lnTo>
                  <a:pt x="249047" y="386968"/>
                </a:lnTo>
                <a:lnTo>
                  <a:pt x="260034" y="386968"/>
                </a:lnTo>
                <a:lnTo>
                  <a:pt x="247396" y="377825"/>
                </a:lnTo>
                <a:lnTo>
                  <a:pt x="244348" y="360679"/>
                </a:lnTo>
                <a:lnTo>
                  <a:pt x="241679" y="349503"/>
                </a:lnTo>
                <a:close/>
              </a:path>
              <a:path w="415925" h="434975">
                <a:moveTo>
                  <a:pt x="260034" y="386968"/>
                </a:moveTo>
                <a:lnTo>
                  <a:pt x="249047" y="386968"/>
                </a:lnTo>
                <a:lnTo>
                  <a:pt x="278638" y="406653"/>
                </a:lnTo>
                <a:lnTo>
                  <a:pt x="280924" y="402081"/>
                </a:lnTo>
                <a:lnTo>
                  <a:pt x="260034" y="386968"/>
                </a:lnTo>
                <a:close/>
              </a:path>
              <a:path w="415925" h="434975">
                <a:moveTo>
                  <a:pt x="220850" y="237489"/>
                </a:moveTo>
                <a:lnTo>
                  <a:pt x="199390" y="237489"/>
                </a:lnTo>
                <a:lnTo>
                  <a:pt x="205358" y="259334"/>
                </a:lnTo>
                <a:lnTo>
                  <a:pt x="210566" y="282321"/>
                </a:lnTo>
                <a:lnTo>
                  <a:pt x="213741" y="305688"/>
                </a:lnTo>
                <a:lnTo>
                  <a:pt x="216662" y="328167"/>
                </a:lnTo>
                <a:lnTo>
                  <a:pt x="218058" y="336168"/>
                </a:lnTo>
                <a:lnTo>
                  <a:pt x="175387" y="400176"/>
                </a:lnTo>
                <a:lnTo>
                  <a:pt x="180085" y="403478"/>
                </a:lnTo>
                <a:lnTo>
                  <a:pt x="219455" y="349503"/>
                </a:lnTo>
                <a:lnTo>
                  <a:pt x="241679" y="349503"/>
                </a:lnTo>
                <a:lnTo>
                  <a:pt x="240283" y="343662"/>
                </a:lnTo>
                <a:lnTo>
                  <a:pt x="254395" y="343662"/>
                </a:lnTo>
                <a:lnTo>
                  <a:pt x="236854" y="330708"/>
                </a:lnTo>
                <a:lnTo>
                  <a:pt x="235839" y="324738"/>
                </a:lnTo>
                <a:lnTo>
                  <a:pt x="230885" y="302640"/>
                </a:lnTo>
                <a:lnTo>
                  <a:pt x="225783" y="280542"/>
                </a:lnTo>
                <a:lnTo>
                  <a:pt x="221742" y="257428"/>
                </a:lnTo>
                <a:lnTo>
                  <a:pt x="220850" y="237489"/>
                </a:lnTo>
                <a:close/>
              </a:path>
              <a:path w="415925" h="434975">
                <a:moveTo>
                  <a:pt x="254395" y="343662"/>
                </a:moveTo>
                <a:lnTo>
                  <a:pt x="240283" y="343662"/>
                </a:lnTo>
                <a:lnTo>
                  <a:pt x="297179" y="382524"/>
                </a:lnTo>
                <a:lnTo>
                  <a:pt x="300481" y="377698"/>
                </a:lnTo>
                <a:lnTo>
                  <a:pt x="254395" y="343662"/>
                </a:lnTo>
                <a:close/>
              </a:path>
              <a:path w="415925" h="434975">
                <a:moveTo>
                  <a:pt x="123061" y="310006"/>
                </a:moveTo>
                <a:lnTo>
                  <a:pt x="114426" y="310006"/>
                </a:lnTo>
                <a:lnTo>
                  <a:pt x="109854" y="377443"/>
                </a:lnTo>
                <a:lnTo>
                  <a:pt x="116204" y="378460"/>
                </a:lnTo>
                <a:lnTo>
                  <a:pt x="123061" y="310006"/>
                </a:lnTo>
                <a:close/>
              </a:path>
              <a:path w="415925" h="434975">
                <a:moveTo>
                  <a:pt x="88381" y="338709"/>
                </a:moveTo>
                <a:lnTo>
                  <a:pt x="82042" y="338709"/>
                </a:lnTo>
                <a:lnTo>
                  <a:pt x="78867" y="373634"/>
                </a:lnTo>
                <a:lnTo>
                  <a:pt x="84200" y="373761"/>
                </a:lnTo>
                <a:lnTo>
                  <a:pt x="88381" y="338709"/>
                </a:lnTo>
                <a:close/>
              </a:path>
              <a:path w="415925" h="434975">
                <a:moveTo>
                  <a:pt x="34163" y="280542"/>
                </a:moveTo>
                <a:lnTo>
                  <a:pt x="33147" y="287020"/>
                </a:lnTo>
                <a:lnTo>
                  <a:pt x="100075" y="293750"/>
                </a:lnTo>
                <a:lnTo>
                  <a:pt x="72644" y="315340"/>
                </a:lnTo>
                <a:lnTo>
                  <a:pt x="32508" y="315340"/>
                </a:lnTo>
                <a:lnTo>
                  <a:pt x="32384" y="317373"/>
                </a:lnTo>
                <a:lnTo>
                  <a:pt x="66548" y="321690"/>
                </a:lnTo>
                <a:lnTo>
                  <a:pt x="51307" y="335788"/>
                </a:lnTo>
                <a:lnTo>
                  <a:pt x="37465" y="351916"/>
                </a:lnTo>
                <a:lnTo>
                  <a:pt x="36702" y="353060"/>
                </a:lnTo>
                <a:lnTo>
                  <a:pt x="42291" y="361441"/>
                </a:lnTo>
                <a:lnTo>
                  <a:pt x="43560" y="362203"/>
                </a:lnTo>
                <a:lnTo>
                  <a:pt x="45593" y="361823"/>
                </a:lnTo>
                <a:lnTo>
                  <a:pt x="64516" y="351154"/>
                </a:lnTo>
                <a:lnTo>
                  <a:pt x="82042" y="338709"/>
                </a:lnTo>
                <a:lnTo>
                  <a:pt x="88381" y="338709"/>
                </a:lnTo>
                <a:lnTo>
                  <a:pt x="89153" y="332231"/>
                </a:lnTo>
                <a:lnTo>
                  <a:pt x="101853" y="321563"/>
                </a:lnTo>
                <a:lnTo>
                  <a:pt x="108624" y="315340"/>
                </a:lnTo>
                <a:lnTo>
                  <a:pt x="72644" y="315340"/>
                </a:lnTo>
                <a:lnTo>
                  <a:pt x="32639" y="313181"/>
                </a:lnTo>
                <a:lnTo>
                  <a:pt x="110972" y="313181"/>
                </a:lnTo>
                <a:lnTo>
                  <a:pt x="114426" y="310006"/>
                </a:lnTo>
                <a:lnTo>
                  <a:pt x="123061" y="310006"/>
                </a:lnTo>
                <a:lnTo>
                  <a:pt x="124078" y="299847"/>
                </a:lnTo>
                <a:lnTo>
                  <a:pt x="128524" y="295910"/>
                </a:lnTo>
                <a:lnTo>
                  <a:pt x="138918" y="285750"/>
                </a:lnTo>
                <a:lnTo>
                  <a:pt x="110108" y="285750"/>
                </a:lnTo>
                <a:lnTo>
                  <a:pt x="34163" y="280542"/>
                </a:lnTo>
                <a:close/>
              </a:path>
              <a:path w="415925" h="434975">
                <a:moveTo>
                  <a:pt x="275379" y="234696"/>
                </a:moveTo>
                <a:lnTo>
                  <a:pt x="220725" y="234696"/>
                </a:lnTo>
                <a:lnTo>
                  <a:pt x="243585" y="239902"/>
                </a:lnTo>
                <a:lnTo>
                  <a:pt x="265810" y="247396"/>
                </a:lnTo>
                <a:lnTo>
                  <a:pt x="308482" y="264795"/>
                </a:lnTo>
                <a:lnTo>
                  <a:pt x="315214" y="267715"/>
                </a:lnTo>
                <a:lnTo>
                  <a:pt x="349503" y="336676"/>
                </a:lnTo>
                <a:lnTo>
                  <a:pt x="355092" y="333501"/>
                </a:lnTo>
                <a:lnTo>
                  <a:pt x="327659" y="272796"/>
                </a:lnTo>
                <a:lnTo>
                  <a:pt x="389085" y="272796"/>
                </a:lnTo>
                <a:lnTo>
                  <a:pt x="375412" y="266318"/>
                </a:lnTo>
                <a:lnTo>
                  <a:pt x="382411" y="262763"/>
                </a:lnTo>
                <a:lnTo>
                  <a:pt x="366395" y="262763"/>
                </a:lnTo>
                <a:lnTo>
                  <a:pt x="333248" y="252095"/>
                </a:lnTo>
                <a:lnTo>
                  <a:pt x="341600" y="248030"/>
                </a:lnTo>
                <a:lnTo>
                  <a:pt x="321055" y="248030"/>
                </a:lnTo>
                <a:lnTo>
                  <a:pt x="314705" y="247014"/>
                </a:lnTo>
                <a:lnTo>
                  <a:pt x="292607" y="240537"/>
                </a:lnTo>
                <a:lnTo>
                  <a:pt x="275379" y="234696"/>
                </a:lnTo>
                <a:close/>
              </a:path>
              <a:path w="415925" h="434975">
                <a:moveTo>
                  <a:pt x="389085" y="272796"/>
                </a:moveTo>
                <a:lnTo>
                  <a:pt x="327659" y="272796"/>
                </a:lnTo>
                <a:lnTo>
                  <a:pt x="343407" y="279400"/>
                </a:lnTo>
                <a:lnTo>
                  <a:pt x="358901" y="284988"/>
                </a:lnTo>
                <a:lnTo>
                  <a:pt x="376935" y="321310"/>
                </a:lnTo>
                <a:lnTo>
                  <a:pt x="381762" y="319404"/>
                </a:lnTo>
                <a:lnTo>
                  <a:pt x="367919" y="288543"/>
                </a:lnTo>
                <a:lnTo>
                  <a:pt x="413852" y="288543"/>
                </a:lnTo>
                <a:lnTo>
                  <a:pt x="415417" y="286258"/>
                </a:lnTo>
                <a:lnTo>
                  <a:pt x="413257" y="285623"/>
                </a:lnTo>
                <a:lnTo>
                  <a:pt x="394716" y="275463"/>
                </a:lnTo>
                <a:lnTo>
                  <a:pt x="389085" y="272796"/>
                </a:lnTo>
                <a:close/>
              </a:path>
              <a:path w="415925" h="434975">
                <a:moveTo>
                  <a:pt x="413852" y="288543"/>
                </a:moveTo>
                <a:lnTo>
                  <a:pt x="367919" y="288543"/>
                </a:lnTo>
                <a:lnTo>
                  <a:pt x="409194" y="297814"/>
                </a:lnTo>
                <a:lnTo>
                  <a:pt x="411225" y="297434"/>
                </a:lnTo>
                <a:lnTo>
                  <a:pt x="414020" y="289687"/>
                </a:lnTo>
                <a:lnTo>
                  <a:pt x="413766" y="288671"/>
                </a:lnTo>
                <a:lnTo>
                  <a:pt x="413852" y="288543"/>
                </a:lnTo>
                <a:close/>
              </a:path>
              <a:path w="415925" h="434975">
                <a:moveTo>
                  <a:pt x="146094" y="186436"/>
                </a:moveTo>
                <a:lnTo>
                  <a:pt x="94360" y="186436"/>
                </a:lnTo>
                <a:lnTo>
                  <a:pt x="122935" y="194817"/>
                </a:lnTo>
                <a:lnTo>
                  <a:pt x="144018" y="201549"/>
                </a:lnTo>
                <a:lnTo>
                  <a:pt x="165353" y="210185"/>
                </a:lnTo>
                <a:lnTo>
                  <a:pt x="186817" y="219837"/>
                </a:lnTo>
                <a:lnTo>
                  <a:pt x="170179" y="237489"/>
                </a:lnTo>
                <a:lnTo>
                  <a:pt x="153162" y="252984"/>
                </a:lnTo>
                <a:lnTo>
                  <a:pt x="134747" y="266700"/>
                </a:lnTo>
                <a:lnTo>
                  <a:pt x="116585" y="281431"/>
                </a:lnTo>
                <a:lnTo>
                  <a:pt x="110108" y="285750"/>
                </a:lnTo>
                <a:lnTo>
                  <a:pt x="138918" y="285750"/>
                </a:lnTo>
                <a:lnTo>
                  <a:pt x="145415" y="279400"/>
                </a:lnTo>
                <a:lnTo>
                  <a:pt x="179831" y="250316"/>
                </a:lnTo>
                <a:lnTo>
                  <a:pt x="199390" y="237489"/>
                </a:lnTo>
                <a:lnTo>
                  <a:pt x="220850" y="237489"/>
                </a:lnTo>
                <a:lnTo>
                  <a:pt x="220725" y="234696"/>
                </a:lnTo>
                <a:lnTo>
                  <a:pt x="275379" y="234696"/>
                </a:lnTo>
                <a:lnTo>
                  <a:pt x="270509" y="233045"/>
                </a:lnTo>
                <a:lnTo>
                  <a:pt x="249300" y="225425"/>
                </a:lnTo>
                <a:lnTo>
                  <a:pt x="228853" y="215518"/>
                </a:lnTo>
                <a:lnTo>
                  <a:pt x="242838" y="200787"/>
                </a:lnTo>
                <a:lnTo>
                  <a:pt x="194945" y="200787"/>
                </a:lnTo>
                <a:lnTo>
                  <a:pt x="172084" y="195452"/>
                </a:lnTo>
                <a:lnTo>
                  <a:pt x="149859" y="187960"/>
                </a:lnTo>
                <a:lnTo>
                  <a:pt x="146094" y="186436"/>
                </a:lnTo>
                <a:close/>
              </a:path>
              <a:path w="415925" h="434975">
                <a:moveTo>
                  <a:pt x="405256" y="246506"/>
                </a:moveTo>
                <a:lnTo>
                  <a:pt x="366395" y="262763"/>
                </a:lnTo>
                <a:lnTo>
                  <a:pt x="382411" y="262763"/>
                </a:lnTo>
                <a:lnTo>
                  <a:pt x="406907" y="250316"/>
                </a:lnTo>
                <a:lnTo>
                  <a:pt x="405256" y="246506"/>
                </a:lnTo>
                <a:close/>
              </a:path>
              <a:path w="415925" h="434975">
                <a:moveTo>
                  <a:pt x="392556" y="216408"/>
                </a:moveTo>
                <a:lnTo>
                  <a:pt x="321055" y="248030"/>
                </a:lnTo>
                <a:lnTo>
                  <a:pt x="341600" y="248030"/>
                </a:lnTo>
                <a:lnTo>
                  <a:pt x="394589" y="222250"/>
                </a:lnTo>
                <a:lnTo>
                  <a:pt x="392556" y="216408"/>
                </a:lnTo>
                <a:close/>
              </a:path>
              <a:path w="415925" h="434975">
                <a:moveTo>
                  <a:pt x="112135" y="172592"/>
                </a:moveTo>
                <a:lnTo>
                  <a:pt x="49149" y="172592"/>
                </a:lnTo>
                <a:lnTo>
                  <a:pt x="64770" y="178180"/>
                </a:lnTo>
                <a:lnTo>
                  <a:pt x="81152" y="182499"/>
                </a:lnTo>
                <a:lnTo>
                  <a:pt x="20066" y="213233"/>
                </a:lnTo>
                <a:lnTo>
                  <a:pt x="22987" y="217931"/>
                </a:lnTo>
                <a:lnTo>
                  <a:pt x="94360" y="186436"/>
                </a:lnTo>
                <a:lnTo>
                  <a:pt x="146094" y="186436"/>
                </a:lnTo>
                <a:lnTo>
                  <a:pt x="112135" y="172592"/>
                </a:lnTo>
                <a:close/>
              </a:path>
              <a:path w="415925" h="434975">
                <a:moveTo>
                  <a:pt x="117475" y="53086"/>
                </a:moveTo>
                <a:lnTo>
                  <a:pt x="114046" y="57912"/>
                </a:lnTo>
                <a:lnTo>
                  <a:pt x="177546" y="103886"/>
                </a:lnTo>
                <a:lnTo>
                  <a:pt x="179831" y="110743"/>
                </a:lnTo>
                <a:lnTo>
                  <a:pt x="189755" y="154939"/>
                </a:lnTo>
                <a:lnTo>
                  <a:pt x="192785" y="177164"/>
                </a:lnTo>
                <a:lnTo>
                  <a:pt x="194945" y="200787"/>
                </a:lnTo>
                <a:lnTo>
                  <a:pt x="242838" y="200787"/>
                </a:lnTo>
                <a:lnTo>
                  <a:pt x="245491" y="197992"/>
                </a:lnTo>
                <a:lnTo>
                  <a:pt x="216280" y="197992"/>
                </a:lnTo>
                <a:lnTo>
                  <a:pt x="209042" y="175260"/>
                </a:lnTo>
                <a:lnTo>
                  <a:pt x="204977" y="152018"/>
                </a:lnTo>
                <a:lnTo>
                  <a:pt x="200914" y="129793"/>
                </a:lnTo>
                <a:lnTo>
                  <a:pt x="197866" y="106425"/>
                </a:lnTo>
                <a:lnTo>
                  <a:pt x="197612" y="99187"/>
                </a:lnTo>
                <a:lnTo>
                  <a:pt x="203005" y="90931"/>
                </a:lnTo>
                <a:lnTo>
                  <a:pt x="174244" y="90931"/>
                </a:lnTo>
                <a:lnTo>
                  <a:pt x="117475" y="53086"/>
                </a:lnTo>
                <a:close/>
              </a:path>
              <a:path w="415925" h="434975">
                <a:moveTo>
                  <a:pt x="305689" y="56896"/>
                </a:moveTo>
                <a:lnTo>
                  <a:pt x="299466" y="57023"/>
                </a:lnTo>
                <a:lnTo>
                  <a:pt x="290449" y="134747"/>
                </a:lnTo>
                <a:lnTo>
                  <a:pt x="286003" y="139573"/>
                </a:lnTo>
                <a:lnTo>
                  <a:pt x="270001" y="154939"/>
                </a:lnTo>
                <a:lnTo>
                  <a:pt x="252983" y="170561"/>
                </a:lnTo>
                <a:lnTo>
                  <a:pt x="234823" y="185292"/>
                </a:lnTo>
                <a:lnTo>
                  <a:pt x="216280" y="197992"/>
                </a:lnTo>
                <a:lnTo>
                  <a:pt x="245491" y="197992"/>
                </a:lnTo>
                <a:lnTo>
                  <a:pt x="262508" y="182372"/>
                </a:lnTo>
                <a:lnTo>
                  <a:pt x="280670" y="167639"/>
                </a:lnTo>
                <a:lnTo>
                  <a:pt x="299084" y="153924"/>
                </a:lnTo>
                <a:lnTo>
                  <a:pt x="305562" y="149733"/>
                </a:lnTo>
                <a:lnTo>
                  <a:pt x="381480" y="149733"/>
                </a:lnTo>
                <a:lnTo>
                  <a:pt x="381507" y="148589"/>
                </a:lnTo>
                <a:lnTo>
                  <a:pt x="315595" y="141604"/>
                </a:lnTo>
                <a:lnTo>
                  <a:pt x="335406" y="125602"/>
                </a:lnTo>
                <a:lnTo>
                  <a:pt x="300227" y="125602"/>
                </a:lnTo>
                <a:lnTo>
                  <a:pt x="305689" y="56896"/>
                </a:lnTo>
                <a:close/>
              </a:path>
              <a:path w="415925" h="434975">
                <a:moveTo>
                  <a:pt x="4318" y="136905"/>
                </a:moveTo>
                <a:lnTo>
                  <a:pt x="3555" y="139064"/>
                </a:lnTo>
                <a:lnTo>
                  <a:pt x="889" y="146938"/>
                </a:lnTo>
                <a:lnTo>
                  <a:pt x="0" y="148081"/>
                </a:lnTo>
                <a:lnTo>
                  <a:pt x="1143" y="148971"/>
                </a:lnTo>
                <a:lnTo>
                  <a:pt x="20954" y="160020"/>
                </a:lnTo>
                <a:lnTo>
                  <a:pt x="40258" y="169037"/>
                </a:lnTo>
                <a:lnTo>
                  <a:pt x="8508" y="184023"/>
                </a:lnTo>
                <a:lnTo>
                  <a:pt x="10414" y="188975"/>
                </a:lnTo>
                <a:lnTo>
                  <a:pt x="49149" y="172592"/>
                </a:lnTo>
                <a:lnTo>
                  <a:pt x="112135" y="172592"/>
                </a:lnTo>
                <a:lnTo>
                  <a:pt x="107188" y="170561"/>
                </a:lnTo>
                <a:lnTo>
                  <a:pt x="100202" y="166624"/>
                </a:lnTo>
                <a:lnTo>
                  <a:pt x="98163" y="162560"/>
                </a:lnTo>
                <a:lnTo>
                  <a:pt x="88010" y="162560"/>
                </a:lnTo>
                <a:lnTo>
                  <a:pt x="55499" y="149605"/>
                </a:lnTo>
                <a:lnTo>
                  <a:pt x="54246" y="147065"/>
                </a:lnTo>
                <a:lnTo>
                  <a:pt x="46735" y="147065"/>
                </a:lnTo>
                <a:lnTo>
                  <a:pt x="26924" y="141224"/>
                </a:lnTo>
                <a:lnTo>
                  <a:pt x="5460" y="137795"/>
                </a:lnTo>
                <a:lnTo>
                  <a:pt x="4318" y="136905"/>
                </a:lnTo>
                <a:close/>
              </a:path>
              <a:path w="415925" h="434975">
                <a:moveTo>
                  <a:pt x="66167" y="98805"/>
                </a:moveTo>
                <a:lnTo>
                  <a:pt x="60325" y="100837"/>
                </a:lnTo>
                <a:lnTo>
                  <a:pt x="88010" y="162560"/>
                </a:lnTo>
                <a:lnTo>
                  <a:pt x="98163" y="162560"/>
                </a:lnTo>
                <a:lnTo>
                  <a:pt x="66167" y="98805"/>
                </a:lnTo>
                <a:close/>
              </a:path>
              <a:path w="415925" h="434975">
                <a:moveTo>
                  <a:pt x="381480" y="149733"/>
                </a:moveTo>
                <a:lnTo>
                  <a:pt x="305562" y="149733"/>
                </a:lnTo>
                <a:lnTo>
                  <a:pt x="381380" y="153797"/>
                </a:lnTo>
                <a:lnTo>
                  <a:pt x="381480" y="149733"/>
                </a:lnTo>
                <a:close/>
              </a:path>
              <a:path w="415925" h="434975">
                <a:moveTo>
                  <a:pt x="37592" y="113284"/>
                </a:moveTo>
                <a:lnTo>
                  <a:pt x="32893" y="116204"/>
                </a:lnTo>
                <a:lnTo>
                  <a:pt x="46735" y="147065"/>
                </a:lnTo>
                <a:lnTo>
                  <a:pt x="54246" y="147065"/>
                </a:lnTo>
                <a:lnTo>
                  <a:pt x="37592" y="113284"/>
                </a:lnTo>
                <a:close/>
              </a:path>
              <a:path w="415925" h="434975">
                <a:moveTo>
                  <a:pt x="330326" y="60833"/>
                </a:moveTo>
                <a:lnTo>
                  <a:pt x="326263" y="102235"/>
                </a:lnTo>
                <a:lnTo>
                  <a:pt x="313690" y="113791"/>
                </a:lnTo>
                <a:lnTo>
                  <a:pt x="300227" y="125602"/>
                </a:lnTo>
                <a:lnTo>
                  <a:pt x="335406" y="125602"/>
                </a:lnTo>
                <a:lnTo>
                  <a:pt x="342010" y="120268"/>
                </a:lnTo>
                <a:lnTo>
                  <a:pt x="383031" y="120268"/>
                </a:lnTo>
                <a:lnTo>
                  <a:pt x="383031" y="117093"/>
                </a:lnTo>
                <a:lnTo>
                  <a:pt x="349123" y="113791"/>
                </a:lnTo>
                <a:lnTo>
                  <a:pt x="364108" y="98551"/>
                </a:lnTo>
                <a:lnTo>
                  <a:pt x="365647" y="96774"/>
                </a:lnTo>
                <a:lnTo>
                  <a:pt x="333628" y="96774"/>
                </a:lnTo>
                <a:lnTo>
                  <a:pt x="335788" y="61975"/>
                </a:lnTo>
                <a:lnTo>
                  <a:pt x="330326" y="60833"/>
                </a:lnTo>
                <a:close/>
              </a:path>
              <a:path w="415925" h="434975">
                <a:moveTo>
                  <a:pt x="383031" y="120268"/>
                </a:moveTo>
                <a:lnTo>
                  <a:pt x="342010" y="120268"/>
                </a:lnTo>
                <a:lnTo>
                  <a:pt x="383031" y="122300"/>
                </a:lnTo>
                <a:lnTo>
                  <a:pt x="383031" y="120268"/>
                </a:lnTo>
                <a:close/>
              </a:path>
              <a:path w="415925" h="434975">
                <a:moveTo>
                  <a:pt x="370967" y="72389"/>
                </a:moveTo>
                <a:lnTo>
                  <a:pt x="370077" y="73533"/>
                </a:lnTo>
                <a:lnTo>
                  <a:pt x="351154" y="84200"/>
                </a:lnTo>
                <a:lnTo>
                  <a:pt x="333628" y="96774"/>
                </a:lnTo>
                <a:lnTo>
                  <a:pt x="365647" y="96774"/>
                </a:lnTo>
                <a:lnTo>
                  <a:pt x="377951" y="82550"/>
                </a:lnTo>
                <a:lnTo>
                  <a:pt x="378841" y="81406"/>
                </a:lnTo>
                <a:lnTo>
                  <a:pt x="377571" y="80517"/>
                </a:lnTo>
                <a:lnTo>
                  <a:pt x="374650" y="75818"/>
                </a:lnTo>
                <a:lnTo>
                  <a:pt x="370967" y="72389"/>
                </a:lnTo>
                <a:close/>
              </a:path>
              <a:path w="415925" h="434975">
                <a:moveTo>
                  <a:pt x="137032" y="28701"/>
                </a:moveTo>
                <a:lnTo>
                  <a:pt x="133476" y="32512"/>
                </a:lnTo>
                <a:lnTo>
                  <a:pt x="167258" y="57785"/>
                </a:lnTo>
                <a:lnTo>
                  <a:pt x="171069" y="73660"/>
                </a:lnTo>
                <a:lnTo>
                  <a:pt x="174244" y="90931"/>
                </a:lnTo>
                <a:lnTo>
                  <a:pt x="203005" y="90931"/>
                </a:lnTo>
                <a:lnTo>
                  <a:pt x="206324" y="85851"/>
                </a:lnTo>
                <a:lnTo>
                  <a:pt x="196215" y="85851"/>
                </a:lnTo>
                <a:lnTo>
                  <a:pt x="190246" y="52577"/>
                </a:lnTo>
                <a:lnTo>
                  <a:pt x="193513" y="47498"/>
                </a:lnTo>
                <a:lnTo>
                  <a:pt x="166370" y="47498"/>
                </a:lnTo>
                <a:lnTo>
                  <a:pt x="137032" y="28701"/>
                </a:lnTo>
                <a:close/>
              </a:path>
              <a:path w="415925" h="434975">
                <a:moveTo>
                  <a:pt x="234569" y="32130"/>
                </a:moveTo>
                <a:lnTo>
                  <a:pt x="196215" y="85851"/>
                </a:lnTo>
                <a:lnTo>
                  <a:pt x="206324" y="85851"/>
                </a:lnTo>
                <a:lnTo>
                  <a:pt x="239268" y="35433"/>
                </a:lnTo>
                <a:lnTo>
                  <a:pt x="234569" y="32130"/>
                </a:lnTo>
                <a:close/>
              </a:path>
              <a:path w="415925" h="434975">
                <a:moveTo>
                  <a:pt x="175641" y="0"/>
                </a:moveTo>
                <a:lnTo>
                  <a:pt x="173608" y="380"/>
                </a:lnTo>
                <a:lnTo>
                  <a:pt x="165480" y="1777"/>
                </a:lnTo>
                <a:lnTo>
                  <a:pt x="163575" y="2159"/>
                </a:lnTo>
                <a:lnTo>
                  <a:pt x="163829" y="4190"/>
                </a:lnTo>
                <a:lnTo>
                  <a:pt x="163575" y="26035"/>
                </a:lnTo>
                <a:lnTo>
                  <a:pt x="166370" y="47498"/>
                </a:lnTo>
                <a:lnTo>
                  <a:pt x="193513" y="47498"/>
                </a:lnTo>
                <a:lnTo>
                  <a:pt x="196126" y="43434"/>
                </a:lnTo>
                <a:lnTo>
                  <a:pt x="188595" y="43434"/>
                </a:lnTo>
                <a:lnTo>
                  <a:pt x="182879" y="22605"/>
                </a:lnTo>
                <a:lnTo>
                  <a:pt x="176064" y="2159"/>
                </a:lnTo>
                <a:lnTo>
                  <a:pt x="175974" y="1777"/>
                </a:lnTo>
                <a:lnTo>
                  <a:pt x="175641" y="0"/>
                </a:lnTo>
                <a:close/>
              </a:path>
              <a:path w="415925" h="434975">
                <a:moveTo>
                  <a:pt x="208660" y="15875"/>
                </a:moveTo>
                <a:lnTo>
                  <a:pt x="188595" y="43434"/>
                </a:lnTo>
                <a:lnTo>
                  <a:pt x="196126" y="43434"/>
                </a:lnTo>
                <a:lnTo>
                  <a:pt x="212217" y="18414"/>
                </a:lnTo>
                <a:lnTo>
                  <a:pt x="208660" y="15875"/>
                </a:lnTo>
                <a:close/>
              </a:path>
            </a:pathLst>
          </a:custGeom>
          <a:solidFill>
            <a:srgbClr val="FDFFFF">
              <a:alpha val="76077"/>
            </a:srgbClr>
          </a:solidFill>
        </p:spPr>
        <p:txBody>
          <a:bodyPr wrap="square" lIns="0" tIns="0" rIns="0" bIns="0" rtlCol="0"/>
          <a:lstStyle/>
          <a:p>
            <a:endParaRPr/>
          </a:p>
        </p:txBody>
      </p:sp>
      <p:sp>
        <p:nvSpPr>
          <p:cNvPr id="37" name="bk object 37"/>
          <p:cNvSpPr/>
          <p:nvPr/>
        </p:nvSpPr>
        <p:spPr>
          <a:xfrm>
            <a:off x="7967853" y="4926203"/>
            <a:ext cx="1100455" cy="1173480"/>
          </a:xfrm>
          <a:custGeom>
            <a:avLst/>
            <a:gdLst/>
            <a:ahLst/>
            <a:cxnLst/>
            <a:rect l="l" t="t" r="r" b="b"/>
            <a:pathLst>
              <a:path w="1100454" h="1173479">
                <a:moveTo>
                  <a:pt x="496429" y="1053833"/>
                </a:moveTo>
                <a:lnTo>
                  <a:pt x="469011" y="1053833"/>
                </a:lnTo>
                <a:lnTo>
                  <a:pt x="455675" y="1169924"/>
                </a:lnTo>
                <a:lnTo>
                  <a:pt x="477139" y="1172921"/>
                </a:lnTo>
                <a:lnTo>
                  <a:pt x="496429" y="1053833"/>
                </a:lnTo>
                <a:close/>
              </a:path>
              <a:path w="1100454" h="1173479">
                <a:moveTo>
                  <a:pt x="529567" y="1052182"/>
                </a:moveTo>
                <a:lnTo>
                  <a:pt x="496697" y="1052182"/>
                </a:lnTo>
                <a:lnTo>
                  <a:pt x="561975" y="1135316"/>
                </a:lnTo>
                <a:lnTo>
                  <a:pt x="580390" y="1121410"/>
                </a:lnTo>
                <a:lnTo>
                  <a:pt x="529567" y="1052182"/>
                </a:lnTo>
                <a:close/>
              </a:path>
              <a:path w="1100454" h="1173479">
                <a:moveTo>
                  <a:pt x="545867" y="975779"/>
                </a:moveTo>
                <a:lnTo>
                  <a:pt x="479805" y="975779"/>
                </a:lnTo>
                <a:lnTo>
                  <a:pt x="474599" y="1013460"/>
                </a:lnTo>
                <a:lnTo>
                  <a:pt x="375793" y="1093000"/>
                </a:lnTo>
                <a:lnTo>
                  <a:pt x="389763" y="1111389"/>
                </a:lnTo>
                <a:lnTo>
                  <a:pt x="469011" y="1053833"/>
                </a:lnTo>
                <a:lnTo>
                  <a:pt x="496429" y="1053833"/>
                </a:lnTo>
                <a:lnTo>
                  <a:pt x="496697" y="1052182"/>
                </a:lnTo>
                <a:lnTo>
                  <a:pt x="529567" y="1052182"/>
                </a:lnTo>
                <a:lnTo>
                  <a:pt x="501903" y="1014501"/>
                </a:lnTo>
                <a:lnTo>
                  <a:pt x="507111" y="976833"/>
                </a:lnTo>
                <a:lnTo>
                  <a:pt x="546626" y="976833"/>
                </a:lnTo>
                <a:lnTo>
                  <a:pt x="545867" y="975779"/>
                </a:lnTo>
                <a:close/>
              </a:path>
              <a:path w="1100454" h="1173479">
                <a:moveTo>
                  <a:pt x="546626" y="976833"/>
                </a:moveTo>
                <a:lnTo>
                  <a:pt x="507111" y="976833"/>
                </a:lnTo>
                <a:lnTo>
                  <a:pt x="596011" y="1087920"/>
                </a:lnTo>
                <a:lnTo>
                  <a:pt x="614679" y="1071321"/>
                </a:lnTo>
                <a:lnTo>
                  <a:pt x="546626" y="976833"/>
                </a:lnTo>
                <a:close/>
              </a:path>
              <a:path w="1100454" h="1173479">
                <a:moveTo>
                  <a:pt x="543917" y="751662"/>
                </a:moveTo>
                <a:lnTo>
                  <a:pt x="505460" y="751662"/>
                </a:lnTo>
                <a:lnTo>
                  <a:pt x="483107" y="932345"/>
                </a:lnTo>
                <a:lnTo>
                  <a:pt x="353695" y="1035062"/>
                </a:lnTo>
                <a:lnTo>
                  <a:pt x="369950" y="1056525"/>
                </a:lnTo>
                <a:lnTo>
                  <a:pt x="479805" y="975779"/>
                </a:lnTo>
                <a:lnTo>
                  <a:pt x="545867" y="975779"/>
                </a:lnTo>
                <a:lnTo>
                  <a:pt x="515874" y="934135"/>
                </a:lnTo>
                <a:lnTo>
                  <a:pt x="543917" y="751662"/>
                </a:lnTo>
                <a:close/>
              </a:path>
              <a:path w="1100454" h="1173479">
                <a:moveTo>
                  <a:pt x="1028372" y="843686"/>
                </a:moveTo>
                <a:lnTo>
                  <a:pt x="852043" y="843686"/>
                </a:lnTo>
                <a:lnTo>
                  <a:pt x="881761" y="867003"/>
                </a:lnTo>
                <a:lnTo>
                  <a:pt x="900302" y="990282"/>
                </a:lnTo>
                <a:lnTo>
                  <a:pt x="925322" y="988263"/>
                </a:lnTo>
                <a:lnTo>
                  <a:pt x="914146" y="890701"/>
                </a:lnTo>
                <a:lnTo>
                  <a:pt x="953985" y="890701"/>
                </a:lnTo>
                <a:lnTo>
                  <a:pt x="925576" y="867600"/>
                </a:lnTo>
                <a:lnTo>
                  <a:pt x="1029207" y="851827"/>
                </a:lnTo>
                <a:lnTo>
                  <a:pt x="1028372" y="843686"/>
                </a:lnTo>
                <a:close/>
              </a:path>
              <a:path w="1100454" h="1173479">
                <a:moveTo>
                  <a:pt x="729723" y="708748"/>
                </a:moveTo>
                <a:lnTo>
                  <a:pt x="670560" y="708748"/>
                </a:lnTo>
                <a:lnTo>
                  <a:pt x="817372" y="816914"/>
                </a:lnTo>
                <a:lnTo>
                  <a:pt x="841121" y="982052"/>
                </a:lnTo>
                <a:lnTo>
                  <a:pt x="866394" y="977353"/>
                </a:lnTo>
                <a:lnTo>
                  <a:pt x="852043" y="843686"/>
                </a:lnTo>
                <a:lnTo>
                  <a:pt x="1028372" y="843686"/>
                </a:lnTo>
                <a:lnTo>
                  <a:pt x="1028157" y="841590"/>
                </a:lnTo>
                <a:lnTo>
                  <a:pt x="896239" y="841590"/>
                </a:lnTo>
                <a:lnTo>
                  <a:pt x="866521" y="818261"/>
                </a:lnTo>
                <a:lnTo>
                  <a:pt x="1006728" y="796582"/>
                </a:lnTo>
                <a:lnTo>
                  <a:pt x="1005589" y="791502"/>
                </a:lnTo>
                <a:lnTo>
                  <a:pt x="831850" y="791502"/>
                </a:lnTo>
                <a:lnTo>
                  <a:pt x="729723" y="708748"/>
                </a:lnTo>
                <a:close/>
              </a:path>
              <a:path w="1100454" h="1173479">
                <a:moveTo>
                  <a:pt x="953985" y="890701"/>
                </a:moveTo>
                <a:lnTo>
                  <a:pt x="914146" y="890701"/>
                </a:lnTo>
                <a:lnTo>
                  <a:pt x="1006221" y="958354"/>
                </a:lnTo>
                <a:lnTo>
                  <a:pt x="1019175" y="943711"/>
                </a:lnTo>
                <a:lnTo>
                  <a:pt x="953985" y="890701"/>
                </a:lnTo>
                <a:close/>
              </a:path>
              <a:path w="1100454" h="1173479">
                <a:moveTo>
                  <a:pt x="226814" y="746721"/>
                </a:moveTo>
                <a:lnTo>
                  <a:pt x="193421" y="746721"/>
                </a:lnTo>
                <a:lnTo>
                  <a:pt x="139826" y="876427"/>
                </a:lnTo>
                <a:lnTo>
                  <a:pt x="162941" y="887869"/>
                </a:lnTo>
                <a:lnTo>
                  <a:pt x="226814" y="746721"/>
                </a:lnTo>
                <a:close/>
              </a:path>
              <a:path w="1100454" h="1173479">
                <a:moveTo>
                  <a:pt x="149692" y="774687"/>
                </a:moveTo>
                <a:lnTo>
                  <a:pt x="118237" y="774687"/>
                </a:lnTo>
                <a:lnTo>
                  <a:pt x="80137" y="870902"/>
                </a:lnTo>
                <a:lnTo>
                  <a:pt x="103631" y="879640"/>
                </a:lnTo>
                <a:lnTo>
                  <a:pt x="149692" y="774687"/>
                </a:lnTo>
                <a:close/>
              </a:path>
              <a:path w="1100454" h="1173479">
                <a:moveTo>
                  <a:pt x="1026922" y="829551"/>
                </a:moveTo>
                <a:lnTo>
                  <a:pt x="896239" y="841590"/>
                </a:lnTo>
                <a:lnTo>
                  <a:pt x="1028157" y="841590"/>
                </a:lnTo>
                <a:lnTo>
                  <a:pt x="1026922" y="829551"/>
                </a:lnTo>
                <a:close/>
              </a:path>
              <a:path w="1100454" h="1173479">
                <a:moveTo>
                  <a:pt x="593737" y="751509"/>
                </a:moveTo>
                <a:lnTo>
                  <a:pt x="543941" y="751509"/>
                </a:lnTo>
                <a:lnTo>
                  <a:pt x="604520" y="828509"/>
                </a:lnTo>
                <a:lnTo>
                  <a:pt x="632460" y="804964"/>
                </a:lnTo>
                <a:lnTo>
                  <a:pt x="593737" y="751509"/>
                </a:lnTo>
                <a:close/>
              </a:path>
              <a:path w="1100454" h="1173479">
                <a:moveTo>
                  <a:pt x="26035" y="687819"/>
                </a:moveTo>
                <a:lnTo>
                  <a:pt x="14604" y="710920"/>
                </a:lnTo>
                <a:lnTo>
                  <a:pt x="105028" y="750912"/>
                </a:lnTo>
                <a:lnTo>
                  <a:pt x="0" y="796671"/>
                </a:lnTo>
                <a:lnTo>
                  <a:pt x="8127" y="817003"/>
                </a:lnTo>
                <a:lnTo>
                  <a:pt x="118237" y="774687"/>
                </a:lnTo>
                <a:lnTo>
                  <a:pt x="149692" y="774687"/>
                </a:lnTo>
                <a:lnTo>
                  <a:pt x="155828" y="760704"/>
                </a:lnTo>
                <a:lnTo>
                  <a:pt x="193421" y="746721"/>
                </a:lnTo>
                <a:lnTo>
                  <a:pt x="226814" y="746721"/>
                </a:lnTo>
                <a:lnTo>
                  <a:pt x="231245" y="736930"/>
                </a:lnTo>
                <a:lnTo>
                  <a:pt x="142748" y="736930"/>
                </a:lnTo>
                <a:lnTo>
                  <a:pt x="26035" y="687819"/>
                </a:lnTo>
                <a:close/>
              </a:path>
              <a:path w="1100454" h="1173479">
                <a:moveTo>
                  <a:pt x="693361" y="679284"/>
                </a:moveTo>
                <a:lnTo>
                  <a:pt x="438785" y="679284"/>
                </a:lnTo>
                <a:lnTo>
                  <a:pt x="453517" y="711517"/>
                </a:lnTo>
                <a:lnTo>
                  <a:pt x="483107" y="715619"/>
                </a:lnTo>
                <a:lnTo>
                  <a:pt x="411861" y="774306"/>
                </a:lnTo>
                <a:lnTo>
                  <a:pt x="432307" y="804583"/>
                </a:lnTo>
                <a:lnTo>
                  <a:pt x="505460" y="751662"/>
                </a:lnTo>
                <a:lnTo>
                  <a:pt x="543917" y="751662"/>
                </a:lnTo>
                <a:lnTo>
                  <a:pt x="543941" y="751509"/>
                </a:lnTo>
                <a:lnTo>
                  <a:pt x="593737" y="751509"/>
                </a:lnTo>
                <a:lnTo>
                  <a:pt x="577215" y="728700"/>
                </a:lnTo>
                <a:lnTo>
                  <a:pt x="618888" y="728700"/>
                </a:lnTo>
                <a:lnTo>
                  <a:pt x="631825" y="711581"/>
                </a:lnTo>
                <a:lnTo>
                  <a:pt x="670862" y="711581"/>
                </a:lnTo>
                <a:lnTo>
                  <a:pt x="670560" y="708748"/>
                </a:lnTo>
                <a:lnTo>
                  <a:pt x="729723" y="708748"/>
                </a:lnTo>
                <a:lnTo>
                  <a:pt x="693361" y="679284"/>
                </a:lnTo>
                <a:close/>
              </a:path>
              <a:path w="1100454" h="1173479">
                <a:moveTo>
                  <a:pt x="670862" y="711581"/>
                </a:moveTo>
                <a:lnTo>
                  <a:pt x="631825" y="711581"/>
                </a:lnTo>
                <a:lnTo>
                  <a:pt x="644017" y="801065"/>
                </a:lnTo>
                <a:lnTo>
                  <a:pt x="680085" y="797852"/>
                </a:lnTo>
                <a:lnTo>
                  <a:pt x="670862" y="711581"/>
                </a:lnTo>
                <a:close/>
              </a:path>
              <a:path w="1100454" h="1173479">
                <a:moveTo>
                  <a:pt x="1001649" y="773925"/>
                </a:moveTo>
                <a:lnTo>
                  <a:pt x="831850" y="791502"/>
                </a:lnTo>
                <a:lnTo>
                  <a:pt x="1005589" y="791502"/>
                </a:lnTo>
                <a:lnTo>
                  <a:pt x="1001649" y="773925"/>
                </a:lnTo>
                <a:close/>
              </a:path>
              <a:path w="1100454" h="1173479">
                <a:moveTo>
                  <a:pt x="504055" y="663663"/>
                </a:moveTo>
                <a:lnTo>
                  <a:pt x="405256" y="663663"/>
                </a:lnTo>
                <a:lnTo>
                  <a:pt x="367919" y="754494"/>
                </a:lnTo>
                <a:lnTo>
                  <a:pt x="399161" y="767054"/>
                </a:lnTo>
                <a:lnTo>
                  <a:pt x="438785" y="679284"/>
                </a:lnTo>
                <a:lnTo>
                  <a:pt x="693361" y="679284"/>
                </a:lnTo>
                <a:lnTo>
                  <a:pt x="688848" y="675627"/>
                </a:lnTo>
                <a:lnTo>
                  <a:pt x="590169" y="675627"/>
                </a:lnTo>
                <a:lnTo>
                  <a:pt x="504055" y="663663"/>
                </a:lnTo>
                <a:close/>
              </a:path>
              <a:path w="1100454" h="1173479">
                <a:moveTo>
                  <a:pt x="62356" y="643509"/>
                </a:moveTo>
                <a:lnTo>
                  <a:pt x="53975" y="664273"/>
                </a:lnTo>
                <a:lnTo>
                  <a:pt x="177926" y="719886"/>
                </a:lnTo>
                <a:lnTo>
                  <a:pt x="142748" y="736930"/>
                </a:lnTo>
                <a:lnTo>
                  <a:pt x="231245" y="736930"/>
                </a:lnTo>
                <a:lnTo>
                  <a:pt x="234188" y="730427"/>
                </a:lnTo>
                <a:lnTo>
                  <a:pt x="303923" y="703211"/>
                </a:lnTo>
                <a:lnTo>
                  <a:pt x="215900" y="703211"/>
                </a:lnTo>
                <a:lnTo>
                  <a:pt x="62356" y="643509"/>
                </a:lnTo>
                <a:close/>
              </a:path>
              <a:path w="1100454" h="1173479">
                <a:moveTo>
                  <a:pt x="618888" y="728700"/>
                </a:moveTo>
                <a:lnTo>
                  <a:pt x="577215" y="728700"/>
                </a:lnTo>
                <a:lnTo>
                  <a:pt x="614933" y="733933"/>
                </a:lnTo>
                <a:lnTo>
                  <a:pt x="618888" y="728700"/>
                </a:lnTo>
                <a:close/>
              </a:path>
              <a:path w="1100454" h="1173479">
                <a:moveTo>
                  <a:pt x="314960" y="563372"/>
                </a:moveTo>
                <a:lnTo>
                  <a:pt x="302387" y="594487"/>
                </a:lnTo>
                <a:lnTo>
                  <a:pt x="385191" y="630682"/>
                </a:lnTo>
                <a:lnTo>
                  <a:pt x="215900" y="703211"/>
                </a:lnTo>
                <a:lnTo>
                  <a:pt x="303923" y="703211"/>
                </a:lnTo>
                <a:lnTo>
                  <a:pt x="405256" y="663663"/>
                </a:lnTo>
                <a:lnTo>
                  <a:pt x="504055" y="663663"/>
                </a:lnTo>
                <a:lnTo>
                  <a:pt x="493268" y="662165"/>
                </a:lnTo>
                <a:lnTo>
                  <a:pt x="464017" y="597916"/>
                </a:lnTo>
                <a:lnTo>
                  <a:pt x="406146" y="597916"/>
                </a:lnTo>
                <a:lnTo>
                  <a:pt x="314960" y="563372"/>
                </a:lnTo>
                <a:close/>
              </a:path>
              <a:path w="1100454" h="1173479">
                <a:moveTo>
                  <a:pt x="699187" y="500634"/>
                </a:moveTo>
                <a:lnTo>
                  <a:pt x="515620" y="500634"/>
                </a:lnTo>
                <a:lnTo>
                  <a:pt x="612521" y="514096"/>
                </a:lnTo>
                <a:lnTo>
                  <a:pt x="652526" y="601980"/>
                </a:lnTo>
                <a:lnTo>
                  <a:pt x="590169" y="675627"/>
                </a:lnTo>
                <a:lnTo>
                  <a:pt x="688848" y="675627"/>
                </a:lnTo>
                <a:lnTo>
                  <a:pt x="786765" y="661797"/>
                </a:lnTo>
                <a:lnTo>
                  <a:pt x="781875" y="635254"/>
                </a:lnTo>
                <a:lnTo>
                  <a:pt x="694436" y="635254"/>
                </a:lnTo>
                <a:lnTo>
                  <a:pt x="714375" y="610616"/>
                </a:lnTo>
                <a:lnTo>
                  <a:pt x="702310" y="578739"/>
                </a:lnTo>
                <a:lnTo>
                  <a:pt x="792838" y="578739"/>
                </a:lnTo>
                <a:lnTo>
                  <a:pt x="715264" y="544830"/>
                </a:lnTo>
                <a:lnTo>
                  <a:pt x="796482" y="509270"/>
                </a:lnTo>
                <a:lnTo>
                  <a:pt x="695578" y="509270"/>
                </a:lnTo>
                <a:lnTo>
                  <a:pt x="699187" y="500634"/>
                </a:lnTo>
                <a:close/>
              </a:path>
              <a:path w="1100454" h="1173479">
                <a:moveTo>
                  <a:pt x="780542" y="628015"/>
                </a:moveTo>
                <a:lnTo>
                  <a:pt x="694436" y="635254"/>
                </a:lnTo>
                <a:lnTo>
                  <a:pt x="781875" y="635254"/>
                </a:lnTo>
                <a:lnTo>
                  <a:pt x="780542" y="628015"/>
                </a:lnTo>
                <a:close/>
              </a:path>
              <a:path w="1100454" h="1173479">
                <a:moveTo>
                  <a:pt x="792838" y="578739"/>
                </a:moveTo>
                <a:lnTo>
                  <a:pt x="702310" y="578739"/>
                </a:lnTo>
                <a:lnTo>
                  <a:pt x="782827" y="611886"/>
                </a:lnTo>
                <a:lnTo>
                  <a:pt x="798068" y="581025"/>
                </a:lnTo>
                <a:lnTo>
                  <a:pt x="792838" y="578739"/>
                </a:lnTo>
                <a:close/>
              </a:path>
              <a:path w="1100454" h="1173479">
                <a:moveTo>
                  <a:pt x="483366" y="538734"/>
                </a:moveTo>
                <a:lnTo>
                  <a:pt x="414400" y="538734"/>
                </a:lnTo>
                <a:lnTo>
                  <a:pt x="391414" y="565785"/>
                </a:lnTo>
                <a:lnTo>
                  <a:pt x="406146" y="597916"/>
                </a:lnTo>
                <a:lnTo>
                  <a:pt x="464017" y="597916"/>
                </a:lnTo>
                <a:lnTo>
                  <a:pt x="453263" y="574294"/>
                </a:lnTo>
                <a:lnTo>
                  <a:pt x="483366" y="538734"/>
                </a:lnTo>
                <a:close/>
              </a:path>
              <a:path w="1100454" h="1173479">
                <a:moveTo>
                  <a:pt x="320438" y="384048"/>
                </a:moveTo>
                <a:lnTo>
                  <a:pt x="268477" y="384048"/>
                </a:lnTo>
                <a:lnTo>
                  <a:pt x="411479" y="499999"/>
                </a:lnTo>
                <a:lnTo>
                  <a:pt x="313563" y="513715"/>
                </a:lnTo>
                <a:lnTo>
                  <a:pt x="317119" y="547243"/>
                </a:lnTo>
                <a:lnTo>
                  <a:pt x="414400" y="538734"/>
                </a:lnTo>
                <a:lnTo>
                  <a:pt x="483366" y="538734"/>
                </a:lnTo>
                <a:lnTo>
                  <a:pt x="515620" y="500634"/>
                </a:lnTo>
                <a:lnTo>
                  <a:pt x="699187" y="500634"/>
                </a:lnTo>
                <a:lnTo>
                  <a:pt x="703274" y="490855"/>
                </a:lnTo>
                <a:lnTo>
                  <a:pt x="662431" y="490855"/>
                </a:lnTo>
                <a:lnTo>
                  <a:pt x="654056" y="469392"/>
                </a:lnTo>
                <a:lnTo>
                  <a:pt x="467868" y="469392"/>
                </a:lnTo>
                <a:lnTo>
                  <a:pt x="467488" y="466852"/>
                </a:lnTo>
                <a:lnTo>
                  <a:pt x="429895" y="466852"/>
                </a:lnTo>
                <a:lnTo>
                  <a:pt x="320438" y="384048"/>
                </a:lnTo>
                <a:close/>
              </a:path>
              <a:path w="1100454" h="1173479">
                <a:moveTo>
                  <a:pt x="960565" y="471932"/>
                </a:moveTo>
                <a:lnTo>
                  <a:pt x="881761" y="471932"/>
                </a:lnTo>
                <a:lnTo>
                  <a:pt x="1035303" y="531749"/>
                </a:lnTo>
                <a:lnTo>
                  <a:pt x="1046733" y="508635"/>
                </a:lnTo>
                <a:lnTo>
                  <a:pt x="960565" y="471932"/>
                </a:lnTo>
                <a:close/>
              </a:path>
              <a:path w="1100454" h="1173479">
                <a:moveTo>
                  <a:pt x="937514" y="287655"/>
                </a:moveTo>
                <a:lnTo>
                  <a:pt x="866267" y="445135"/>
                </a:lnTo>
                <a:lnTo>
                  <a:pt x="695578" y="509270"/>
                </a:lnTo>
                <a:lnTo>
                  <a:pt x="796482" y="509270"/>
                </a:lnTo>
                <a:lnTo>
                  <a:pt x="881761" y="471932"/>
                </a:lnTo>
                <a:lnTo>
                  <a:pt x="960565" y="471932"/>
                </a:lnTo>
                <a:lnTo>
                  <a:pt x="922401" y="455676"/>
                </a:lnTo>
                <a:lnTo>
                  <a:pt x="957706" y="438658"/>
                </a:lnTo>
                <a:lnTo>
                  <a:pt x="1026238" y="438658"/>
                </a:lnTo>
                <a:lnTo>
                  <a:pt x="1004580" y="428879"/>
                </a:lnTo>
                <a:lnTo>
                  <a:pt x="906906" y="428879"/>
                </a:lnTo>
                <a:lnTo>
                  <a:pt x="960627" y="299085"/>
                </a:lnTo>
                <a:lnTo>
                  <a:pt x="937514" y="287655"/>
                </a:lnTo>
                <a:close/>
              </a:path>
              <a:path w="1100454" h="1173479">
                <a:moveTo>
                  <a:pt x="699007" y="405511"/>
                </a:moveTo>
                <a:lnTo>
                  <a:pt x="662431" y="490855"/>
                </a:lnTo>
                <a:lnTo>
                  <a:pt x="703274" y="490855"/>
                </a:lnTo>
                <a:lnTo>
                  <a:pt x="732408" y="421132"/>
                </a:lnTo>
                <a:lnTo>
                  <a:pt x="699007" y="405511"/>
                </a:lnTo>
                <a:close/>
              </a:path>
              <a:path w="1100454" h="1173479">
                <a:moveTo>
                  <a:pt x="1026238" y="438658"/>
                </a:moveTo>
                <a:lnTo>
                  <a:pt x="957706" y="438658"/>
                </a:lnTo>
                <a:lnTo>
                  <a:pt x="1074674" y="485013"/>
                </a:lnTo>
                <a:lnTo>
                  <a:pt x="1083055" y="464312"/>
                </a:lnTo>
                <a:lnTo>
                  <a:pt x="1026238" y="438658"/>
                </a:lnTo>
                <a:close/>
              </a:path>
              <a:path w="1100454" h="1173479">
                <a:moveTo>
                  <a:pt x="490854" y="442341"/>
                </a:moveTo>
                <a:lnTo>
                  <a:pt x="467868" y="469392"/>
                </a:lnTo>
                <a:lnTo>
                  <a:pt x="654056" y="469392"/>
                </a:lnTo>
                <a:lnTo>
                  <a:pt x="652272" y="464820"/>
                </a:lnTo>
                <a:lnTo>
                  <a:pt x="614679" y="459613"/>
                </a:lnTo>
                <a:lnTo>
                  <a:pt x="631266" y="446532"/>
                </a:lnTo>
                <a:lnTo>
                  <a:pt x="520446" y="446532"/>
                </a:lnTo>
                <a:lnTo>
                  <a:pt x="490854" y="442341"/>
                </a:lnTo>
                <a:close/>
              </a:path>
              <a:path w="1100454" h="1173479">
                <a:moveTo>
                  <a:pt x="453644" y="374142"/>
                </a:moveTo>
                <a:lnTo>
                  <a:pt x="420243" y="377698"/>
                </a:lnTo>
                <a:lnTo>
                  <a:pt x="429895" y="466852"/>
                </a:lnTo>
                <a:lnTo>
                  <a:pt x="467488" y="466852"/>
                </a:lnTo>
                <a:lnTo>
                  <a:pt x="453644" y="374142"/>
                </a:lnTo>
                <a:close/>
              </a:path>
              <a:path w="1100454" h="1173479">
                <a:moveTo>
                  <a:pt x="495807" y="347091"/>
                </a:moveTo>
                <a:lnTo>
                  <a:pt x="467868" y="370586"/>
                </a:lnTo>
                <a:lnTo>
                  <a:pt x="520446" y="446532"/>
                </a:lnTo>
                <a:lnTo>
                  <a:pt x="631266" y="446532"/>
                </a:lnTo>
                <a:lnTo>
                  <a:pt x="659769" y="424053"/>
                </a:lnTo>
                <a:lnTo>
                  <a:pt x="556514" y="424053"/>
                </a:lnTo>
                <a:lnTo>
                  <a:pt x="495807" y="347091"/>
                </a:lnTo>
                <a:close/>
              </a:path>
              <a:path w="1100454" h="1173479">
                <a:moveTo>
                  <a:pt x="997076" y="293243"/>
                </a:moveTo>
                <a:lnTo>
                  <a:pt x="941831" y="414528"/>
                </a:lnTo>
                <a:lnTo>
                  <a:pt x="906906" y="428879"/>
                </a:lnTo>
                <a:lnTo>
                  <a:pt x="1004580" y="428879"/>
                </a:lnTo>
                <a:lnTo>
                  <a:pt x="995299" y="424688"/>
                </a:lnTo>
                <a:lnTo>
                  <a:pt x="1050798" y="400558"/>
                </a:lnTo>
                <a:lnTo>
                  <a:pt x="979424" y="400558"/>
                </a:lnTo>
                <a:lnTo>
                  <a:pt x="1020191" y="304673"/>
                </a:lnTo>
                <a:lnTo>
                  <a:pt x="997076" y="293243"/>
                </a:lnTo>
                <a:close/>
              </a:path>
              <a:path w="1100454" h="1173479">
                <a:moveTo>
                  <a:pt x="504444" y="87630"/>
                </a:moveTo>
                <a:lnTo>
                  <a:pt x="482980" y="103886"/>
                </a:lnTo>
                <a:lnTo>
                  <a:pt x="584580" y="241427"/>
                </a:lnTo>
                <a:lnTo>
                  <a:pt x="556514" y="424053"/>
                </a:lnTo>
                <a:lnTo>
                  <a:pt x="659769" y="424053"/>
                </a:lnTo>
                <a:lnTo>
                  <a:pt x="659930" y="423926"/>
                </a:lnTo>
                <a:lnTo>
                  <a:pt x="594868" y="423926"/>
                </a:lnTo>
                <a:lnTo>
                  <a:pt x="614933" y="240157"/>
                </a:lnTo>
                <a:lnTo>
                  <a:pt x="667056" y="199771"/>
                </a:lnTo>
                <a:lnTo>
                  <a:pt x="620522" y="199771"/>
                </a:lnTo>
                <a:lnTo>
                  <a:pt x="620715" y="198374"/>
                </a:lnTo>
                <a:lnTo>
                  <a:pt x="590550" y="198374"/>
                </a:lnTo>
                <a:lnTo>
                  <a:pt x="504444" y="87630"/>
                </a:lnTo>
                <a:close/>
              </a:path>
              <a:path w="1100454" h="1173479">
                <a:moveTo>
                  <a:pt x="668147" y="370967"/>
                </a:moveTo>
                <a:lnTo>
                  <a:pt x="594868" y="423926"/>
                </a:lnTo>
                <a:lnTo>
                  <a:pt x="659930" y="423926"/>
                </a:lnTo>
                <a:lnTo>
                  <a:pt x="688594" y="401320"/>
                </a:lnTo>
                <a:lnTo>
                  <a:pt x="668147" y="370967"/>
                </a:lnTo>
                <a:close/>
              </a:path>
              <a:path w="1100454" h="1173479">
                <a:moveTo>
                  <a:pt x="280090" y="334010"/>
                </a:moveTo>
                <a:lnTo>
                  <a:pt x="204089" y="334010"/>
                </a:lnTo>
                <a:lnTo>
                  <a:pt x="233806" y="357251"/>
                </a:lnTo>
                <a:lnTo>
                  <a:pt x="93979" y="376301"/>
                </a:lnTo>
                <a:lnTo>
                  <a:pt x="96012" y="401320"/>
                </a:lnTo>
                <a:lnTo>
                  <a:pt x="268477" y="384048"/>
                </a:lnTo>
                <a:lnTo>
                  <a:pt x="320438" y="384048"/>
                </a:lnTo>
                <a:lnTo>
                  <a:pt x="283337" y="355981"/>
                </a:lnTo>
                <a:lnTo>
                  <a:pt x="280090" y="334010"/>
                </a:lnTo>
                <a:close/>
              </a:path>
              <a:path w="1100454" h="1173479">
                <a:moveTo>
                  <a:pt x="1092327" y="358521"/>
                </a:moveTo>
                <a:lnTo>
                  <a:pt x="979424" y="400558"/>
                </a:lnTo>
                <a:lnTo>
                  <a:pt x="1050798" y="400558"/>
                </a:lnTo>
                <a:lnTo>
                  <a:pt x="1100454" y="378968"/>
                </a:lnTo>
                <a:lnTo>
                  <a:pt x="1092327" y="358521"/>
                </a:lnTo>
                <a:close/>
              </a:path>
              <a:path w="1100454" h="1173479">
                <a:moveTo>
                  <a:pt x="94488" y="214503"/>
                </a:moveTo>
                <a:lnTo>
                  <a:pt x="81152" y="231902"/>
                </a:lnTo>
                <a:lnTo>
                  <a:pt x="172085" y="307594"/>
                </a:lnTo>
                <a:lnTo>
                  <a:pt x="68452" y="323342"/>
                </a:lnTo>
                <a:lnTo>
                  <a:pt x="73532" y="346075"/>
                </a:lnTo>
                <a:lnTo>
                  <a:pt x="204089" y="334010"/>
                </a:lnTo>
                <a:lnTo>
                  <a:pt x="280090" y="334010"/>
                </a:lnTo>
                <a:lnTo>
                  <a:pt x="279771" y="331851"/>
                </a:lnTo>
                <a:lnTo>
                  <a:pt x="248285" y="331851"/>
                </a:lnTo>
                <a:lnTo>
                  <a:pt x="218694" y="308610"/>
                </a:lnTo>
                <a:lnTo>
                  <a:pt x="215270" y="284861"/>
                </a:lnTo>
                <a:lnTo>
                  <a:pt x="186308" y="284861"/>
                </a:lnTo>
                <a:lnTo>
                  <a:pt x="94488" y="214503"/>
                </a:lnTo>
                <a:close/>
              </a:path>
              <a:path w="1100454" h="1173479">
                <a:moveTo>
                  <a:pt x="259333" y="193548"/>
                </a:moveTo>
                <a:lnTo>
                  <a:pt x="233933" y="198247"/>
                </a:lnTo>
                <a:lnTo>
                  <a:pt x="248285" y="331851"/>
                </a:lnTo>
                <a:lnTo>
                  <a:pt x="279771" y="331851"/>
                </a:lnTo>
                <a:lnTo>
                  <a:pt x="259333" y="193548"/>
                </a:lnTo>
                <a:close/>
              </a:path>
              <a:path w="1100454" h="1173479">
                <a:moveTo>
                  <a:pt x="200532" y="182626"/>
                </a:moveTo>
                <a:lnTo>
                  <a:pt x="175132" y="187325"/>
                </a:lnTo>
                <a:lnTo>
                  <a:pt x="186308" y="284861"/>
                </a:lnTo>
                <a:lnTo>
                  <a:pt x="215270" y="284861"/>
                </a:lnTo>
                <a:lnTo>
                  <a:pt x="200532" y="182626"/>
                </a:lnTo>
                <a:close/>
              </a:path>
              <a:path w="1100454" h="1173479">
                <a:moveTo>
                  <a:pt x="730503" y="118999"/>
                </a:moveTo>
                <a:lnTo>
                  <a:pt x="620522" y="199771"/>
                </a:lnTo>
                <a:lnTo>
                  <a:pt x="667056" y="199771"/>
                </a:lnTo>
                <a:lnTo>
                  <a:pt x="744093" y="140081"/>
                </a:lnTo>
                <a:lnTo>
                  <a:pt x="730503" y="118999"/>
                </a:lnTo>
                <a:close/>
              </a:path>
              <a:path w="1100454" h="1173479">
                <a:moveTo>
                  <a:pt x="538861" y="37592"/>
                </a:moveTo>
                <a:lnTo>
                  <a:pt x="520065" y="54102"/>
                </a:lnTo>
                <a:lnTo>
                  <a:pt x="598551" y="161036"/>
                </a:lnTo>
                <a:lnTo>
                  <a:pt x="590550" y="198374"/>
                </a:lnTo>
                <a:lnTo>
                  <a:pt x="620715" y="198374"/>
                </a:lnTo>
                <a:lnTo>
                  <a:pt x="626110" y="159385"/>
                </a:lnTo>
                <a:lnTo>
                  <a:pt x="675793" y="120650"/>
                </a:lnTo>
                <a:lnTo>
                  <a:pt x="604139" y="120650"/>
                </a:lnTo>
                <a:lnTo>
                  <a:pt x="538861" y="37592"/>
                </a:lnTo>
                <a:close/>
              </a:path>
              <a:path w="1100454" h="1173479">
                <a:moveTo>
                  <a:pt x="623570" y="0"/>
                </a:moveTo>
                <a:lnTo>
                  <a:pt x="604139" y="120650"/>
                </a:lnTo>
                <a:lnTo>
                  <a:pt x="675793" y="120650"/>
                </a:lnTo>
                <a:lnTo>
                  <a:pt x="677910" y="118999"/>
                </a:lnTo>
                <a:lnTo>
                  <a:pt x="631698" y="118999"/>
                </a:lnTo>
                <a:lnTo>
                  <a:pt x="645160" y="2921"/>
                </a:lnTo>
                <a:lnTo>
                  <a:pt x="623570" y="0"/>
                </a:lnTo>
                <a:close/>
              </a:path>
              <a:path w="1100454" h="1173479">
                <a:moveTo>
                  <a:pt x="710692" y="64135"/>
                </a:moveTo>
                <a:lnTo>
                  <a:pt x="631698" y="118999"/>
                </a:lnTo>
                <a:lnTo>
                  <a:pt x="677910" y="118999"/>
                </a:lnTo>
                <a:lnTo>
                  <a:pt x="724662" y="82550"/>
                </a:lnTo>
                <a:lnTo>
                  <a:pt x="710692" y="64135"/>
                </a:lnTo>
                <a:close/>
              </a:path>
            </a:pathLst>
          </a:custGeom>
          <a:solidFill>
            <a:srgbClr val="FDFFFF">
              <a:alpha val="76077"/>
            </a:srgbClr>
          </a:solidFill>
        </p:spPr>
        <p:txBody>
          <a:bodyPr wrap="square" lIns="0" tIns="0" rIns="0" bIns="0" rtlCol="0"/>
          <a:lstStyle/>
          <a:p>
            <a:endParaRPr/>
          </a:p>
        </p:txBody>
      </p:sp>
      <p:sp>
        <p:nvSpPr>
          <p:cNvPr id="38" name="bk object 38"/>
          <p:cNvSpPr/>
          <p:nvPr/>
        </p:nvSpPr>
        <p:spPr>
          <a:xfrm>
            <a:off x="7518527" y="176021"/>
            <a:ext cx="815340" cy="782955"/>
          </a:xfrm>
          <a:custGeom>
            <a:avLst/>
            <a:gdLst/>
            <a:ahLst/>
            <a:cxnLst/>
            <a:rect l="l" t="t" r="r" b="b"/>
            <a:pathLst>
              <a:path w="815340" h="782955">
                <a:moveTo>
                  <a:pt x="525981" y="701928"/>
                </a:moveTo>
                <a:lnTo>
                  <a:pt x="507365" y="701928"/>
                </a:lnTo>
                <a:lnTo>
                  <a:pt x="538226" y="782574"/>
                </a:lnTo>
                <a:lnTo>
                  <a:pt x="551561" y="777875"/>
                </a:lnTo>
                <a:lnTo>
                  <a:pt x="525981" y="701928"/>
                </a:lnTo>
                <a:close/>
              </a:path>
              <a:path w="815340" h="782955">
                <a:moveTo>
                  <a:pt x="509134" y="649351"/>
                </a:moveTo>
                <a:lnTo>
                  <a:pt x="486664" y="649351"/>
                </a:lnTo>
                <a:lnTo>
                  <a:pt x="501396" y="685291"/>
                </a:lnTo>
                <a:lnTo>
                  <a:pt x="467995" y="759078"/>
                </a:lnTo>
                <a:lnTo>
                  <a:pt x="477012" y="763397"/>
                </a:lnTo>
                <a:lnTo>
                  <a:pt x="507365" y="701928"/>
                </a:lnTo>
                <a:lnTo>
                  <a:pt x="525981" y="701928"/>
                </a:lnTo>
                <a:lnTo>
                  <a:pt x="522858" y="692657"/>
                </a:lnTo>
                <a:lnTo>
                  <a:pt x="552457" y="692657"/>
                </a:lnTo>
                <a:lnTo>
                  <a:pt x="518541" y="675386"/>
                </a:lnTo>
                <a:lnTo>
                  <a:pt x="509134" y="649351"/>
                </a:lnTo>
                <a:close/>
              </a:path>
              <a:path w="815340" h="782955">
                <a:moveTo>
                  <a:pt x="453326" y="484631"/>
                </a:moveTo>
                <a:lnTo>
                  <a:pt x="423672" y="484631"/>
                </a:lnTo>
                <a:lnTo>
                  <a:pt x="440308" y="525526"/>
                </a:lnTo>
                <a:lnTo>
                  <a:pt x="428625" y="529716"/>
                </a:lnTo>
                <a:lnTo>
                  <a:pt x="480059" y="631189"/>
                </a:lnTo>
                <a:lnTo>
                  <a:pt x="437261" y="730885"/>
                </a:lnTo>
                <a:lnTo>
                  <a:pt x="446277" y="735076"/>
                </a:lnTo>
                <a:lnTo>
                  <a:pt x="486664" y="649351"/>
                </a:lnTo>
                <a:lnTo>
                  <a:pt x="509134" y="649351"/>
                </a:lnTo>
                <a:lnTo>
                  <a:pt x="505968" y="640588"/>
                </a:lnTo>
                <a:lnTo>
                  <a:pt x="535986" y="640588"/>
                </a:lnTo>
                <a:lnTo>
                  <a:pt x="499364" y="622300"/>
                </a:lnTo>
                <a:lnTo>
                  <a:pt x="497586" y="617347"/>
                </a:lnTo>
                <a:lnTo>
                  <a:pt x="476009" y="517143"/>
                </a:lnTo>
                <a:lnTo>
                  <a:pt x="463550" y="517143"/>
                </a:lnTo>
                <a:lnTo>
                  <a:pt x="453326" y="484631"/>
                </a:lnTo>
                <a:close/>
              </a:path>
              <a:path w="815340" h="782955">
                <a:moveTo>
                  <a:pt x="552457" y="692657"/>
                </a:moveTo>
                <a:lnTo>
                  <a:pt x="522858" y="692657"/>
                </a:lnTo>
                <a:lnTo>
                  <a:pt x="589915" y="722883"/>
                </a:lnTo>
                <a:lnTo>
                  <a:pt x="594105" y="713866"/>
                </a:lnTo>
                <a:lnTo>
                  <a:pt x="552457" y="692657"/>
                </a:lnTo>
                <a:close/>
              </a:path>
              <a:path w="815340" h="782955">
                <a:moveTo>
                  <a:pt x="215897" y="642492"/>
                </a:moveTo>
                <a:lnTo>
                  <a:pt x="203200" y="642492"/>
                </a:lnTo>
                <a:lnTo>
                  <a:pt x="210439" y="714882"/>
                </a:lnTo>
                <a:lnTo>
                  <a:pt x="219964" y="715263"/>
                </a:lnTo>
                <a:lnTo>
                  <a:pt x="215897" y="642492"/>
                </a:lnTo>
                <a:close/>
              </a:path>
              <a:path w="815340" h="782955">
                <a:moveTo>
                  <a:pt x="215358" y="632840"/>
                </a:moveTo>
                <a:lnTo>
                  <a:pt x="188468" y="632840"/>
                </a:lnTo>
                <a:lnTo>
                  <a:pt x="133603" y="699388"/>
                </a:lnTo>
                <a:lnTo>
                  <a:pt x="145033" y="710311"/>
                </a:lnTo>
                <a:lnTo>
                  <a:pt x="203200" y="642492"/>
                </a:lnTo>
                <a:lnTo>
                  <a:pt x="215897" y="642492"/>
                </a:lnTo>
                <a:lnTo>
                  <a:pt x="215358" y="632840"/>
                </a:lnTo>
                <a:close/>
              </a:path>
              <a:path w="815340" h="782955">
                <a:moveTo>
                  <a:pt x="253396" y="600963"/>
                </a:moveTo>
                <a:lnTo>
                  <a:pt x="240665" y="600963"/>
                </a:lnTo>
                <a:lnTo>
                  <a:pt x="250190" y="700531"/>
                </a:lnTo>
                <a:lnTo>
                  <a:pt x="259079" y="699262"/>
                </a:lnTo>
                <a:lnTo>
                  <a:pt x="253396" y="600963"/>
                </a:lnTo>
                <a:close/>
              </a:path>
              <a:path w="815340" h="782955">
                <a:moveTo>
                  <a:pt x="535986" y="640588"/>
                </a:moveTo>
                <a:lnTo>
                  <a:pt x="505968" y="640588"/>
                </a:lnTo>
                <a:lnTo>
                  <a:pt x="597280" y="680847"/>
                </a:lnTo>
                <a:lnTo>
                  <a:pt x="599821" y="672464"/>
                </a:lnTo>
                <a:lnTo>
                  <a:pt x="535986" y="640588"/>
                </a:lnTo>
                <a:close/>
              </a:path>
              <a:path w="815340" h="782955">
                <a:moveTo>
                  <a:pt x="252808" y="590803"/>
                </a:moveTo>
                <a:lnTo>
                  <a:pt x="221996" y="590803"/>
                </a:lnTo>
                <a:lnTo>
                  <a:pt x="198754" y="619760"/>
                </a:lnTo>
                <a:lnTo>
                  <a:pt x="117475" y="628395"/>
                </a:lnTo>
                <a:lnTo>
                  <a:pt x="118872" y="637286"/>
                </a:lnTo>
                <a:lnTo>
                  <a:pt x="188468" y="632840"/>
                </a:lnTo>
                <a:lnTo>
                  <a:pt x="215358" y="632840"/>
                </a:lnTo>
                <a:lnTo>
                  <a:pt x="215138" y="628903"/>
                </a:lnTo>
                <a:lnTo>
                  <a:pt x="240665" y="600963"/>
                </a:lnTo>
                <a:lnTo>
                  <a:pt x="253396" y="600963"/>
                </a:lnTo>
                <a:lnTo>
                  <a:pt x="252808" y="590803"/>
                </a:lnTo>
                <a:close/>
              </a:path>
              <a:path w="815340" h="782955">
                <a:moveTo>
                  <a:pt x="294767" y="480313"/>
                </a:moveTo>
                <a:lnTo>
                  <a:pt x="233425" y="575437"/>
                </a:lnTo>
                <a:lnTo>
                  <a:pt x="127126" y="587375"/>
                </a:lnTo>
                <a:lnTo>
                  <a:pt x="128524" y="596264"/>
                </a:lnTo>
                <a:lnTo>
                  <a:pt x="221996" y="590803"/>
                </a:lnTo>
                <a:lnTo>
                  <a:pt x="252808" y="590803"/>
                </a:lnTo>
                <a:lnTo>
                  <a:pt x="252602" y="587248"/>
                </a:lnTo>
                <a:lnTo>
                  <a:pt x="255397" y="584453"/>
                </a:lnTo>
                <a:lnTo>
                  <a:pt x="332867" y="513461"/>
                </a:lnTo>
                <a:lnTo>
                  <a:pt x="324357" y="505332"/>
                </a:lnTo>
                <a:lnTo>
                  <a:pt x="339378" y="487933"/>
                </a:lnTo>
                <a:lnTo>
                  <a:pt x="305053" y="487933"/>
                </a:lnTo>
                <a:lnTo>
                  <a:pt x="294767" y="480313"/>
                </a:lnTo>
                <a:close/>
              </a:path>
              <a:path w="815340" h="782955">
                <a:moveTo>
                  <a:pt x="637048" y="421513"/>
                </a:moveTo>
                <a:lnTo>
                  <a:pt x="500379" y="421513"/>
                </a:lnTo>
                <a:lnTo>
                  <a:pt x="542925" y="430529"/>
                </a:lnTo>
                <a:lnTo>
                  <a:pt x="541527" y="442340"/>
                </a:lnTo>
                <a:lnTo>
                  <a:pt x="653796" y="446913"/>
                </a:lnTo>
                <a:lnTo>
                  <a:pt x="717169" y="534797"/>
                </a:lnTo>
                <a:lnTo>
                  <a:pt x="724789" y="530098"/>
                </a:lnTo>
                <a:lnTo>
                  <a:pt x="671702" y="449833"/>
                </a:lnTo>
                <a:lnTo>
                  <a:pt x="770953" y="449833"/>
                </a:lnTo>
                <a:lnTo>
                  <a:pt x="726694" y="441325"/>
                </a:lnTo>
                <a:lnTo>
                  <a:pt x="731339" y="437895"/>
                </a:lnTo>
                <a:lnTo>
                  <a:pt x="710438" y="437895"/>
                </a:lnTo>
                <a:lnTo>
                  <a:pt x="671702" y="429260"/>
                </a:lnTo>
                <a:lnTo>
                  <a:pt x="675878" y="426338"/>
                </a:lnTo>
                <a:lnTo>
                  <a:pt x="653796" y="426338"/>
                </a:lnTo>
                <a:lnTo>
                  <a:pt x="649986" y="425830"/>
                </a:lnTo>
                <a:lnTo>
                  <a:pt x="637048" y="421513"/>
                </a:lnTo>
                <a:close/>
              </a:path>
              <a:path w="815340" h="782955">
                <a:moveTo>
                  <a:pt x="770953" y="449833"/>
                </a:moveTo>
                <a:lnTo>
                  <a:pt x="671702" y="449833"/>
                </a:lnTo>
                <a:lnTo>
                  <a:pt x="709802" y="456818"/>
                </a:lnTo>
                <a:lnTo>
                  <a:pt x="757554" y="522097"/>
                </a:lnTo>
                <a:lnTo>
                  <a:pt x="764667" y="515747"/>
                </a:lnTo>
                <a:lnTo>
                  <a:pt x="725424" y="458724"/>
                </a:lnTo>
                <a:lnTo>
                  <a:pt x="815147" y="458724"/>
                </a:lnTo>
                <a:lnTo>
                  <a:pt x="815213" y="458342"/>
                </a:lnTo>
                <a:lnTo>
                  <a:pt x="770953" y="449833"/>
                </a:lnTo>
                <a:close/>
              </a:path>
              <a:path w="815340" h="782955">
                <a:moveTo>
                  <a:pt x="475106" y="512952"/>
                </a:moveTo>
                <a:lnTo>
                  <a:pt x="463550" y="517143"/>
                </a:lnTo>
                <a:lnTo>
                  <a:pt x="476009" y="517143"/>
                </a:lnTo>
                <a:lnTo>
                  <a:pt x="475106" y="512952"/>
                </a:lnTo>
                <a:close/>
              </a:path>
              <a:path w="815340" h="782955">
                <a:moveTo>
                  <a:pt x="341796" y="376174"/>
                </a:moveTo>
                <a:lnTo>
                  <a:pt x="266700" y="376174"/>
                </a:lnTo>
                <a:lnTo>
                  <a:pt x="311023" y="384555"/>
                </a:lnTo>
                <a:lnTo>
                  <a:pt x="312547" y="404622"/>
                </a:lnTo>
                <a:lnTo>
                  <a:pt x="317500" y="423544"/>
                </a:lnTo>
                <a:lnTo>
                  <a:pt x="324484" y="437895"/>
                </a:lnTo>
                <a:lnTo>
                  <a:pt x="335406" y="452627"/>
                </a:lnTo>
                <a:lnTo>
                  <a:pt x="305053" y="487933"/>
                </a:lnTo>
                <a:lnTo>
                  <a:pt x="339378" y="487933"/>
                </a:lnTo>
                <a:lnTo>
                  <a:pt x="354838" y="470026"/>
                </a:lnTo>
                <a:lnTo>
                  <a:pt x="460007" y="470026"/>
                </a:lnTo>
                <a:lnTo>
                  <a:pt x="474445" y="459358"/>
                </a:lnTo>
                <a:lnTo>
                  <a:pt x="405256" y="459358"/>
                </a:lnTo>
                <a:lnTo>
                  <a:pt x="391287" y="456945"/>
                </a:lnTo>
                <a:lnTo>
                  <a:pt x="357886" y="437006"/>
                </a:lnTo>
                <a:lnTo>
                  <a:pt x="340868" y="400050"/>
                </a:lnTo>
                <a:lnTo>
                  <a:pt x="339471" y="385572"/>
                </a:lnTo>
                <a:lnTo>
                  <a:pt x="341796" y="376174"/>
                </a:lnTo>
                <a:close/>
              </a:path>
              <a:path w="815340" h="782955">
                <a:moveTo>
                  <a:pt x="460007" y="470026"/>
                </a:moveTo>
                <a:lnTo>
                  <a:pt x="354838" y="470026"/>
                </a:lnTo>
                <a:lnTo>
                  <a:pt x="371221" y="479170"/>
                </a:lnTo>
                <a:lnTo>
                  <a:pt x="387984" y="484377"/>
                </a:lnTo>
                <a:lnTo>
                  <a:pt x="405383" y="485648"/>
                </a:lnTo>
                <a:lnTo>
                  <a:pt x="423672" y="484631"/>
                </a:lnTo>
                <a:lnTo>
                  <a:pt x="453326" y="484631"/>
                </a:lnTo>
                <a:lnTo>
                  <a:pt x="450850" y="476757"/>
                </a:lnTo>
                <a:lnTo>
                  <a:pt x="460007" y="470026"/>
                </a:lnTo>
                <a:close/>
              </a:path>
              <a:path w="815340" h="782955">
                <a:moveTo>
                  <a:pt x="815147" y="458724"/>
                </a:moveTo>
                <a:lnTo>
                  <a:pt x="725424" y="458724"/>
                </a:lnTo>
                <a:lnTo>
                  <a:pt x="812800" y="472313"/>
                </a:lnTo>
                <a:lnTo>
                  <a:pt x="815147" y="458724"/>
                </a:lnTo>
                <a:close/>
              </a:path>
              <a:path w="815340" h="782955">
                <a:moveTo>
                  <a:pt x="486273" y="320420"/>
                </a:moveTo>
                <a:lnTo>
                  <a:pt x="411606" y="320420"/>
                </a:lnTo>
                <a:lnTo>
                  <a:pt x="425576" y="322833"/>
                </a:lnTo>
                <a:lnTo>
                  <a:pt x="438530" y="327532"/>
                </a:lnTo>
                <a:lnTo>
                  <a:pt x="468629" y="354202"/>
                </a:lnTo>
                <a:lnTo>
                  <a:pt x="477647" y="379094"/>
                </a:lnTo>
                <a:lnTo>
                  <a:pt x="477393" y="394207"/>
                </a:lnTo>
                <a:lnTo>
                  <a:pt x="464312" y="430656"/>
                </a:lnTo>
                <a:lnTo>
                  <a:pt x="431926" y="455422"/>
                </a:lnTo>
                <a:lnTo>
                  <a:pt x="405256" y="459358"/>
                </a:lnTo>
                <a:lnTo>
                  <a:pt x="474445" y="459358"/>
                </a:lnTo>
                <a:lnTo>
                  <a:pt x="480441" y="454913"/>
                </a:lnTo>
                <a:lnTo>
                  <a:pt x="491871" y="439547"/>
                </a:lnTo>
                <a:lnTo>
                  <a:pt x="500379" y="421513"/>
                </a:lnTo>
                <a:lnTo>
                  <a:pt x="637048" y="421513"/>
                </a:lnTo>
                <a:lnTo>
                  <a:pt x="585298" y="404240"/>
                </a:lnTo>
                <a:lnTo>
                  <a:pt x="548513" y="404240"/>
                </a:lnTo>
                <a:lnTo>
                  <a:pt x="506475" y="396875"/>
                </a:lnTo>
                <a:lnTo>
                  <a:pt x="499999" y="357886"/>
                </a:lnTo>
                <a:lnTo>
                  <a:pt x="482473" y="324865"/>
                </a:lnTo>
                <a:lnTo>
                  <a:pt x="486273" y="320420"/>
                </a:lnTo>
                <a:close/>
              </a:path>
              <a:path w="815340" h="782955">
                <a:moveTo>
                  <a:pt x="781303" y="389889"/>
                </a:moveTo>
                <a:lnTo>
                  <a:pt x="710438" y="437895"/>
                </a:lnTo>
                <a:lnTo>
                  <a:pt x="731339" y="437895"/>
                </a:lnTo>
                <a:lnTo>
                  <a:pt x="785876" y="397637"/>
                </a:lnTo>
                <a:lnTo>
                  <a:pt x="781303" y="389889"/>
                </a:lnTo>
                <a:close/>
              </a:path>
              <a:path w="815340" h="782955">
                <a:moveTo>
                  <a:pt x="747776" y="364489"/>
                </a:moveTo>
                <a:lnTo>
                  <a:pt x="653796" y="426338"/>
                </a:lnTo>
                <a:lnTo>
                  <a:pt x="675878" y="426338"/>
                </a:lnTo>
                <a:lnTo>
                  <a:pt x="754126" y="371601"/>
                </a:lnTo>
                <a:lnTo>
                  <a:pt x="747776" y="364489"/>
                </a:lnTo>
                <a:close/>
              </a:path>
              <a:path w="815340" h="782955">
                <a:moveTo>
                  <a:pt x="271502" y="343153"/>
                </a:moveTo>
                <a:lnTo>
                  <a:pt x="103124" y="343153"/>
                </a:lnTo>
                <a:lnTo>
                  <a:pt x="141731" y="351663"/>
                </a:lnTo>
                <a:lnTo>
                  <a:pt x="61087" y="408813"/>
                </a:lnTo>
                <a:lnTo>
                  <a:pt x="65786" y="416432"/>
                </a:lnTo>
                <a:lnTo>
                  <a:pt x="159766" y="354583"/>
                </a:lnTo>
                <a:lnTo>
                  <a:pt x="295039" y="354583"/>
                </a:lnTo>
                <a:lnTo>
                  <a:pt x="270637" y="350392"/>
                </a:lnTo>
                <a:lnTo>
                  <a:pt x="271502" y="343153"/>
                </a:lnTo>
                <a:close/>
              </a:path>
              <a:path w="815340" h="782955">
                <a:moveTo>
                  <a:pt x="549909" y="392429"/>
                </a:moveTo>
                <a:lnTo>
                  <a:pt x="548513" y="404240"/>
                </a:lnTo>
                <a:lnTo>
                  <a:pt x="585298" y="404240"/>
                </a:lnTo>
                <a:lnTo>
                  <a:pt x="549909" y="392429"/>
                </a:lnTo>
                <a:close/>
              </a:path>
              <a:path w="815340" h="782955">
                <a:moveTo>
                  <a:pt x="2413" y="308101"/>
                </a:moveTo>
                <a:lnTo>
                  <a:pt x="0" y="322072"/>
                </a:lnTo>
                <a:lnTo>
                  <a:pt x="87502" y="341249"/>
                </a:lnTo>
                <a:lnTo>
                  <a:pt x="27686" y="383413"/>
                </a:lnTo>
                <a:lnTo>
                  <a:pt x="32257" y="391032"/>
                </a:lnTo>
                <a:lnTo>
                  <a:pt x="103124" y="343153"/>
                </a:lnTo>
                <a:lnTo>
                  <a:pt x="271502" y="343153"/>
                </a:lnTo>
                <a:lnTo>
                  <a:pt x="272033" y="338708"/>
                </a:lnTo>
                <a:lnTo>
                  <a:pt x="159766" y="334010"/>
                </a:lnTo>
                <a:lnTo>
                  <a:pt x="157656" y="331088"/>
                </a:lnTo>
                <a:lnTo>
                  <a:pt x="141858" y="331088"/>
                </a:lnTo>
                <a:lnTo>
                  <a:pt x="103758" y="324103"/>
                </a:lnTo>
                <a:lnTo>
                  <a:pt x="102458" y="322325"/>
                </a:lnTo>
                <a:lnTo>
                  <a:pt x="88138" y="322325"/>
                </a:lnTo>
                <a:lnTo>
                  <a:pt x="2413" y="308101"/>
                </a:lnTo>
                <a:close/>
              </a:path>
              <a:path w="815340" h="782955">
                <a:moveTo>
                  <a:pt x="295039" y="354583"/>
                </a:moveTo>
                <a:lnTo>
                  <a:pt x="159766" y="354583"/>
                </a:lnTo>
                <a:lnTo>
                  <a:pt x="163575" y="355091"/>
                </a:lnTo>
                <a:lnTo>
                  <a:pt x="263651" y="388492"/>
                </a:lnTo>
                <a:lnTo>
                  <a:pt x="266700" y="376174"/>
                </a:lnTo>
                <a:lnTo>
                  <a:pt x="341796" y="376174"/>
                </a:lnTo>
                <a:lnTo>
                  <a:pt x="342519" y="373252"/>
                </a:lnTo>
                <a:lnTo>
                  <a:pt x="347218" y="360299"/>
                </a:lnTo>
                <a:lnTo>
                  <a:pt x="348187" y="358266"/>
                </a:lnTo>
                <a:lnTo>
                  <a:pt x="316483" y="358266"/>
                </a:lnTo>
                <a:lnTo>
                  <a:pt x="295039" y="354583"/>
                </a:lnTo>
                <a:close/>
              </a:path>
              <a:path w="815340" h="782955">
                <a:moveTo>
                  <a:pt x="374852" y="258825"/>
                </a:moveTo>
                <a:lnTo>
                  <a:pt x="348233" y="258825"/>
                </a:lnTo>
                <a:lnTo>
                  <a:pt x="363727" y="302005"/>
                </a:lnTo>
                <a:lnTo>
                  <a:pt x="347218" y="313436"/>
                </a:lnTo>
                <a:lnTo>
                  <a:pt x="334772" y="325500"/>
                </a:lnTo>
                <a:lnTo>
                  <a:pt x="323342" y="340867"/>
                </a:lnTo>
                <a:lnTo>
                  <a:pt x="316483" y="358266"/>
                </a:lnTo>
                <a:lnTo>
                  <a:pt x="348187" y="358266"/>
                </a:lnTo>
                <a:lnTo>
                  <a:pt x="352551" y="349123"/>
                </a:lnTo>
                <a:lnTo>
                  <a:pt x="361823" y="338200"/>
                </a:lnTo>
                <a:lnTo>
                  <a:pt x="372237" y="330707"/>
                </a:lnTo>
                <a:lnTo>
                  <a:pt x="384937" y="324357"/>
                </a:lnTo>
                <a:lnTo>
                  <a:pt x="398779" y="321182"/>
                </a:lnTo>
                <a:lnTo>
                  <a:pt x="411606" y="320420"/>
                </a:lnTo>
                <a:lnTo>
                  <a:pt x="486273" y="320420"/>
                </a:lnTo>
                <a:lnTo>
                  <a:pt x="496804" y="308101"/>
                </a:lnTo>
                <a:lnTo>
                  <a:pt x="461518" y="308101"/>
                </a:lnTo>
                <a:lnTo>
                  <a:pt x="445134" y="298957"/>
                </a:lnTo>
                <a:lnTo>
                  <a:pt x="426593" y="294386"/>
                </a:lnTo>
                <a:lnTo>
                  <a:pt x="418028" y="292988"/>
                </a:lnTo>
                <a:lnTo>
                  <a:pt x="388620" y="292988"/>
                </a:lnTo>
                <a:lnTo>
                  <a:pt x="374852" y="258825"/>
                </a:lnTo>
                <a:close/>
              </a:path>
              <a:path w="815340" h="782955">
                <a:moveTo>
                  <a:pt x="96393" y="246252"/>
                </a:moveTo>
                <a:lnTo>
                  <a:pt x="89280" y="252475"/>
                </a:lnTo>
                <a:lnTo>
                  <a:pt x="141858" y="331088"/>
                </a:lnTo>
                <a:lnTo>
                  <a:pt x="157656" y="331088"/>
                </a:lnTo>
                <a:lnTo>
                  <a:pt x="96393" y="246252"/>
                </a:lnTo>
                <a:close/>
              </a:path>
              <a:path w="815340" h="782955">
                <a:moveTo>
                  <a:pt x="56006" y="258825"/>
                </a:moveTo>
                <a:lnTo>
                  <a:pt x="48895" y="265175"/>
                </a:lnTo>
                <a:lnTo>
                  <a:pt x="88138" y="322325"/>
                </a:lnTo>
                <a:lnTo>
                  <a:pt x="102458" y="322325"/>
                </a:lnTo>
                <a:lnTo>
                  <a:pt x="56006" y="258825"/>
                </a:lnTo>
                <a:close/>
              </a:path>
              <a:path w="815340" h="782955">
                <a:moveTo>
                  <a:pt x="554354" y="81660"/>
                </a:moveTo>
                <a:lnTo>
                  <a:pt x="561467" y="195325"/>
                </a:lnTo>
                <a:lnTo>
                  <a:pt x="558800" y="198119"/>
                </a:lnTo>
                <a:lnTo>
                  <a:pt x="480568" y="267462"/>
                </a:lnTo>
                <a:lnTo>
                  <a:pt x="489203" y="275589"/>
                </a:lnTo>
                <a:lnTo>
                  <a:pt x="461518" y="308101"/>
                </a:lnTo>
                <a:lnTo>
                  <a:pt x="496804" y="308101"/>
                </a:lnTo>
                <a:lnTo>
                  <a:pt x="510158" y="292480"/>
                </a:lnTo>
                <a:lnTo>
                  <a:pt x="524036" y="292480"/>
                </a:lnTo>
                <a:lnTo>
                  <a:pt x="580136" y="205486"/>
                </a:lnTo>
                <a:lnTo>
                  <a:pt x="686434" y="193548"/>
                </a:lnTo>
                <a:lnTo>
                  <a:pt x="686526" y="190118"/>
                </a:lnTo>
                <a:lnTo>
                  <a:pt x="591439" y="190118"/>
                </a:lnTo>
                <a:lnTo>
                  <a:pt x="600048" y="179450"/>
                </a:lnTo>
                <a:lnTo>
                  <a:pt x="574548" y="179450"/>
                </a:lnTo>
                <a:lnTo>
                  <a:pt x="563879" y="82042"/>
                </a:lnTo>
                <a:lnTo>
                  <a:pt x="554354" y="81660"/>
                </a:lnTo>
                <a:close/>
              </a:path>
              <a:path w="815340" h="782955">
                <a:moveTo>
                  <a:pt x="524036" y="292480"/>
                </a:moveTo>
                <a:lnTo>
                  <a:pt x="510158" y="292480"/>
                </a:lnTo>
                <a:lnTo>
                  <a:pt x="518795" y="300608"/>
                </a:lnTo>
                <a:lnTo>
                  <a:pt x="524036" y="292480"/>
                </a:lnTo>
                <a:close/>
              </a:path>
              <a:path w="815340" h="782955">
                <a:moveTo>
                  <a:pt x="408686" y="291464"/>
                </a:moveTo>
                <a:lnTo>
                  <a:pt x="397509" y="291718"/>
                </a:lnTo>
                <a:lnTo>
                  <a:pt x="388620" y="292988"/>
                </a:lnTo>
                <a:lnTo>
                  <a:pt x="418028" y="292988"/>
                </a:lnTo>
                <a:lnTo>
                  <a:pt x="408686" y="291464"/>
                </a:lnTo>
                <a:close/>
              </a:path>
              <a:path w="815340" h="782955">
                <a:moveTo>
                  <a:pt x="217931" y="99568"/>
                </a:moveTo>
                <a:lnTo>
                  <a:pt x="213741" y="108584"/>
                </a:lnTo>
                <a:lnTo>
                  <a:pt x="314071" y="158623"/>
                </a:lnTo>
                <a:lnTo>
                  <a:pt x="315341" y="161925"/>
                </a:lnTo>
                <a:lnTo>
                  <a:pt x="336676" y="263016"/>
                </a:lnTo>
                <a:lnTo>
                  <a:pt x="348233" y="258825"/>
                </a:lnTo>
                <a:lnTo>
                  <a:pt x="374852" y="258825"/>
                </a:lnTo>
                <a:lnTo>
                  <a:pt x="371475" y="250443"/>
                </a:lnTo>
                <a:lnTo>
                  <a:pt x="384682" y="245744"/>
                </a:lnTo>
                <a:lnTo>
                  <a:pt x="332231" y="146557"/>
                </a:lnTo>
                <a:lnTo>
                  <a:pt x="335018" y="140461"/>
                </a:lnTo>
                <a:lnTo>
                  <a:pt x="307594" y="140461"/>
                </a:lnTo>
                <a:lnTo>
                  <a:pt x="217931" y="99568"/>
                </a:lnTo>
                <a:close/>
              </a:path>
              <a:path w="815340" h="782955">
                <a:moveTo>
                  <a:pt x="686689" y="184023"/>
                </a:moveTo>
                <a:lnTo>
                  <a:pt x="591439" y="190118"/>
                </a:lnTo>
                <a:lnTo>
                  <a:pt x="686526" y="190118"/>
                </a:lnTo>
                <a:lnTo>
                  <a:pt x="686689" y="184023"/>
                </a:lnTo>
                <a:close/>
              </a:path>
              <a:path w="815340" h="782955">
                <a:moveTo>
                  <a:pt x="593598" y="65785"/>
                </a:moveTo>
                <a:lnTo>
                  <a:pt x="598424" y="152019"/>
                </a:lnTo>
                <a:lnTo>
                  <a:pt x="574548" y="179450"/>
                </a:lnTo>
                <a:lnTo>
                  <a:pt x="600048" y="179450"/>
                </a:lnTo>
                <a:lnTo>
                  <a:pt x="614806" y="161162"/>
                </a:lnTo>
                <a:lnTo>
                  <a:pt x="696087" y="152653"/>
                </a:lnTo>
                <a:lnTo>
                  <a:pt x="695368" y="148081"/>
                </a:lnTo>
                <a:lnTo>
                  <a:pt x="625094" y="148081"/>
                </a:lnTo>
                <a:lnTo>
                  <a:pt x="633051" y="138429"/>
                </a:lnTo>
                <a:lnTo>
                  <a:pt x="610362" y="138429"/>
                </a:lnTo>
                <a:lnTo>
                  <a:pt x="603123" y="66039"/>
                </a:lnTo>
                <a:lnTo>
                  <a:pt x="593598" y="65785"/>
                </a:lnTo>
                <a:close/>
              </a:path>
              <a:path w="815340" h="782955">
                <a:moveTo>
                  <a:pt x="694690" y="143763"/>
                </a:moveTo>
                <a:lnTo>
                  <a:pt x="625094" y="148081"/>
                </a:lnTo>
                <a:lnTo>
                  <a:pt x="695368" y="148081"/>
                </a:lnTo>
                <a:lnTo>
                  <a:pt x="694690" y="143763"/>
                </a:lnTo>
                <a:close/>
              </a:path>
              <a:path w="815340" h="782955">
                <a:moveTo>
                  <a:pt x="223647" y="58166"/>
                </a:moveTo>
                <a:lnTo>
                  <a:pt x="219455" y="67182"/>
                </a:lnTo>
                <a:lnTo>
                  <a:pt x="296672" y="104901"/>
                </a:lnTo>
                <a:lnTo>
                  <a:pt x="307594" y="140461"/>
                </a:lnTo>
                <a:lnTo>
                  <a:pt x="335018" y="140461"/>
                </a:lnTo>
                <a:lnTo>
                  <a:pt x="339838" y="129921"/>
                </a:lnTo>
                <a:lnTo>
                  <a:pt x="326263" y="129921"/>
                </a:lnTo>
                <a:lnTo>
                  <a:pt x="312166" y="95630"/>
                </a:lnTo>
                <a:lnTo>
                  <a:pt x="314695" y="90043"/>
                </a:lnTo>
                <a:lnTo>
                  <a:pt x="291338" y="90043"/>
                </a:lnTo>
                <a:lnTo>
                  <a:pt x="223647" y="58166"/>
                </a:lnTo>
                <a:close/>
              </a:path>
              <a:path w="815340" h="782955">
                <a:moveTo>
                  <a:pt x="669036" y="72389"/>
                </a:moveTo>
                <a:lnTo>
                  <a:pt x="610362" y="138429"/>
                </a:lnTo>
                <a:lnTo>
                  <a:pt x="633051" y="138429"/>
                </a:lnTo>
                <a:lnTo>
                  <a:pt x="679957" y="81533"/>
                </a:lnTo>
                <a:lnTo>
                  <a:pt x="669036" y="72389"/>
                </a:lnTo>
                <a:close/>
              </a:path>
              <a:path w="815340" h="782955">
                <a:moveTo>
                  <a:pt x="368934" y="45338"/>
                </a:moveTo>
                <a:lnTo>
                  <a:pt x="326263" y="129921"/>
                </a:lnTo>
                <a:lnTo>
                  <a:pt x="339838" y="129921"/>
                </a:lnTo>
                <a:lnTo>
                  <a:pt x="376300" y="50164"/>
                </a:lnTo>
                <a:lnTo>
                  <a:pt x="368934" y="45338"/>
                </a:lnTo>
                <a:close/>
              </a:path>
              <a:path w="815340" h="782955">
                <a:moveTo>
                  <a:pt x="275844" y="0"/>
                </a:moveTo>
                <a:lnTo>
                  <a:pt x="262636" y="4825"/>
                </a:lnTo>
                <a:lnTo>
                  <a:pt x="291338" y="90043"/>
                </a:lnTo>
                <a:lnTo>
                  <a:pt x="314695" y="90043"/>
                </a:lnTo>
                <a:lnTo>
                  <a:pt x="318892" y="80772"/>
                </a:lnTo>
                <a:lnTo>
                  <a:pt x="306704" y="80772"/>
                </a:lnTo>
                <a:lnTo>
                  <a:pt x="275844" y="0"/>
                </a:lnTo>
                <a:close/>
              </a:path>
              <a:path w="815340" h="782955">
                <a:moveTo>
                  <a:pt x="336550" y="17525"/>
                </a:moveTo>
                <a:lnTo>
                  <a:pt x="306704" y="80772"/>
                </a:lnTo>
                <a:lnTo>
                  <a:pt x="318892" y="80772"/>
                </a:lnTo>
                <a:lnTo>
                  <a:pt x="345567" y="21844"/>
                </a:lnTo>
                <a:lnTo>
                  <a:pt x="336550" y="17525"/>
                </a:lnTo>
                <a:close/>
              </a:path>
            </a:pathLst>
          </a:custGeom>
          <a:solidFill>
            <a:srgbClr val="FDFFFF">
              <a:alpha val="76077"/>
            </a:srgbClr>
          </a:solidFill>
        </p:spPr>
        <p:txBody>
          <a:bodyPr wrap="square" lIns="0" tIns="0" rIns="0" bIns="0" rtlCol="0"/>
          <a:lstStyle/>
          <a:p>
            <a:endParaRPr/>
          </a:p>
        </p:txBody>
      </p:sp>
      <p:sp>
        <p:nvSpPr>
          <p:cNvPr id="39" name="bk object 39"/>
          <p:cNvSpPr/>
          <p:nvPr/>
        </p:nvSpPr>
        <p:spPr>
          <a:xfrm>
            <a:off x="7843773" y="3834765"/>
            <a:ext cx="692150" cy="720725"/>
          </a:xfrm>
          <a:custGeom>
            <a:avLst/>
            <a:gdLst/>
            <a:ahLst/>
            <a:cxnLst/>
            <a:rect l="l" t="t" r="r" b="b"/>
            <a:pathLst>
              <a:path w="692150" h="720725">
                <a:moveTo>
                  <a:pt x="675894" y="421640"/>
                </a:moveTo>
                <a:lnTo>
                  <a:pt x="670305" y="408559"/>
                </a:lnTo>
                <a:lnTo>
                  <a:pt x="600709" y="440690"/>
                </a:lnTo>
                <a:lnTo>
                  <a:pt x="576833" y="431038"/>
                </a:lnTo>
                <a:lnTo>
                  <a:pt x="650367" y="394970"/>
                </a:lnTo>
                <a:lnTo>
                  <a:pt x="644778" y="381889"/>
                </a:lnTo>
                <a:lnTo>
                  <a:pt x="553211" y="422783"/>
                </a:lnTo>
                <a:lnTo>
                  <a:pt x="431165" y="378079"/>
                </a:lnTo>
                <a:lnTo>
                  <a:pt x="443483" y="342646"/>
                </a:lnTo>
                <a:lnTo>
                  <a:pt x="421512" y="318516"/>
                </a:lnTo>
                <a:lnTo>
                  <a:pt x="521207" y="228727"/>
                </a:lnTo>
                <a:lnTo>
                  <a:pt x="616839" y="234315"/>
                </a:lnTo>
                <a:lnTo>
                  <a:pt x="617220" y="219964"/>
                </a:lnTo>
                <a:lnTo>
                  <a:pt x="538606" y="212725"/>
                </a:lnTo>
                <a:lnTo>
                  <a:pt x="557656" y="196596"/>
                </a:lnTo>
                <a:lnTo>
                  <a:pt x="630808" y="200025"/>
                </a:lnTo>
                <a:lnTo>
                  <a:pt x="631317" y="185801"/>
                </a:lnTo>
                <a:lnTo>
                  <a:pt x="575182" y="180721"/>
                </a:lnTo>
                <a:lnTo>
                  <a:pt x="627633" y="132969"/>
                </a:lnTo>
                <a:lnTo>
                  <a:pt x="615315" y="117856"/>
                </a:lnTo>
                <a:lnTo>
                  <a:pt x="558292" y="166497"/>
                </a:lnTo>
                <a:lnTo>
                  <a:pt x="562609" y="105791"/>
                </a:lnTo>
                <a:lnTo>
                  <a:pt x="548258" y="105283"/>
                </a:lnTo>
                <a:lnTo>
                  <a:pt x="540511" y="180848"/>
                </a:lnTo>
                <a:lnTo>
                  <a:pt x="521461" y="197104"/>
                </a:lnTo>
                <a:lnTo>
                  <a:pt x="526287" y="114173"/>
                </a:lnTo>
                <a:lnTo>
                  <a:pt x="511809" y="112268"/>
                </a:lnTo>
                <a:lnTo>
                  <a:pt x="502157" y="211836"/>
                </a:lnTo>
                <a:lnTo>
                  <a:pt x="402590" y="293624"/>
                </a:lnTo>
                <a:lnTo>
                  <a:pt x="378586" y="266700"/>
                </a:lnTo>
                <a:lnTo>
                  <a:pt x="345185" y="273050"/>
                </a:lnTo>
                <a:lnTo>
                  <a:pt x="318897" y="142367"/>
                </a:lnTo>
                <a:lnTo>
                  <a:pt x="370077" y="63373"/>
                </a:lnTo>
                <a:lnTo>
                  <a:pt x="359028" y="54483"/>
                </a:lnTo>
                <a:lnTo>
                  <a:pt x="313054" y="119887"/>
                </a:lnTo>
                <a:lnTo>
                  <a:pt x="308101" y="93980"/>
                </a:lnTo>
                <a:lnTo>
                  <a:pt x="347345" y="34543"/>
                </a:lnTo>
                <a:lnTo>
                  <a:pt x="336423" y="27178"/>
                </a:lnTo>
                <a:lnTo>
                  <a:pt x="303783" y="71247"/>
                </a:lnTo>
                <a:lnTo>
                  <a:pt x="288798" y="0"/>
                </a:lnTo>
                <a:lnTo>
                  <a:pt x="268985" y="3683"/>
                </a:lnTo>
                <a:lnTo>
                  <a:pt x="283082" y="78232"/>
                </a:lnTo>
                <a:lnTo>
                  <a:pt x="232664" y="45212"/>
                </a:lnTo>
                <a:lnTo>
                  <a:pt x="224027" y="57912"/>
                </a:lnTo>
                <a:lnTo>
                  <a:pt x="285876" y="101346"/>
                </a:lnTo>
                <a:lnTo>
                  <a:pt x="290449" y="125730"/>
                </a:lnTo>
                <a:lnTo>
                  <a:pt x="221996" y="80391"/>
                </a:lnTo>
                <a:lnTo>
                  <a:pt x="213359" y="92964"/>
                </a:lnTo>
                <a:lnTo>
                  <a:pt x="295148" y="150114"/>
                </a:lnTo>
                <a:lnTo>
                  <a:pt x="316229" y="278511"/>
                </a:lnTo>
                <a:lnTo>
                  <a:pt x="282701" y="284861"/>
                </a:lnTo>
                <a:lnTo>
                  <a:pt x="272923" y="316611"/>
                </a:lnTo>
                <a:lnTo>
                  <a:pt x="143764" y="274828"/>
                </a:lnTo>
                <a:lnTo>
                  <a:pt x="99314" y="190246"/>
                </a:lnTo>
                <a:lnTo>
                  <a:pt x="86486" y="197358"/>
                </a:lnTo>
                <a:lnTo>
                  <a:pt x="120396" y="268224"/>
                </a:lnTo>
                <a:lnTo>
                  <a:pt x="95250" y="260350"/>
                </a:lnTo>
                <a:lnTo>
                  <a:pt x="62483" y="195580"/>
                </a:lnTo>
                <a:lnTo>
                  <a:pt x="51180" y="202437"/>
                </a:lnTo>
                <a:lnTo>
                  <a:pt x="73405" y="253492"/>
                </a:lnTo>
                <a:lnTo>
                  <a:pt x="6223" y="231521"/>
                </a:lnTo>
                <a:lnTo>
                  <a:pt x="0" y="248412"/>
                </a:lnTo>
                <a:lnTo>
                  <a:pt x="69596" y="274701"/>
                </a:lnTo>
                <a:lnTo>
                  <a:pt x="16509" y="302133"/>
                </a:lnTo>
                <a:lnTo>
                  <a:pt x="22098" y="315214"/>
                </a:lnTo>
                <a:lnTo>
                  <a:pt x="91694" y="283083"/>
                </a:lnTo>
                <a:lnTo>
                  <a:pt x="113792" y="291592"/>
                </a:lnTo>
                <a:lnTo>
                  <a:pt x="40512" y="329057"/>
                </a:lnTo>
                <a:lnTo>
                  <a:pt x="47625" y="341884"/>
                </a:lnTo>
                <a:lnTo>
                  <a:pt x="137668" y="301244"/>
                </a:lnTo>
                <a:lnTo>
                  <a:pt x="262890" y="346837"/>
                </a:lnTo>
                <a:lnTo>
                  <a:pt x="251714" y="378968"/>
                </a:lnTo>
                <a:lnTo>
                  <a:pt x="272033" y="403479"/>
                </a:lnTo>
                <a:lnTo>
                  <a:pt x="170942" y="493522"/>
                </a:lnTo>
                <a:lnTo>
                  <a:pt x="75565" y="489458"/>
                </a:lnTo>
                <a:lnTo>
                  <a:pt x="73532" y="504063"/>
                </a:lnTo>
                <a:lnTo>
                  <a:pt x="152146" y="511302"/>
                </a:lnTo>
                <a:lnTo>
                  <a:pt x="133096" y="527431"/>
                </a:lnTo>
                <a:lnTo>
                  <a:pt x="61468" y="523748"/>
                </a:lnTo>
                <a:lnTo>
                  <a:pt x="61086" y="537972"/>
                </a:lnTo>
                <a:lnTo>
                  <a:pt x="117221" y="543052"/>
                </a:lnTo>
                <a:lnTo>
                  <a:pt x="63246" y="591185"/>
                </a:lnTo>
                <a:lnTo>
                  <a:pt x="75183" y="604647"/>
                </a:lnTo>
                <a:lnTo>
                  <a:pt x="132587" y="557530"/>
                </a:lnTo>
                <a:lnTo>
                  <a:pt x="129794" y="617982"/>
                </a:lnTo>
                <a:lnTo>
                  <a:pt x="142494" y="618744"/>
                </a:lnTo>
                <a:lnTo>
                  <a:pt x="150368" y="543179"/>
                </a:lnTo>
                <a:lnTo>
                  <a:pt x="169291" y="526923"/>
                </a:lnTo>
                <a:lnTo>
                  <a:pt x="164465" y="609854"/>
                </a:lnTo>
                <a:lnTo>
                  <a:pt x="178816" y="610235"/>
                </a:lnTo>
                <a:lnTo>
                  <a:pt x="188341" y="510794"/>
                </a:lnTo>
                <a:lnTo>
                  <a:pt x="290702" y="426720"/>
                </a:lnTo>
                <a:lnTo>
                  <a:pt x="314959" y="455295"/>
                </a:lnTo>
                <a:lnTo>
                  <a:pt x="345440" y="449453"/>
                </a:lnTo>
                <a:lnTo>
                  <a:pt x="373252" y="579882"/>
                </a:lnTo>
                <a:lnTo>
                  <a:pt x="320675" y="660654"/>
                </a:lnTo>
                <a:lnTo>
                  <a:pt x="333121" y="667766"/>
                </a:lnTo>
                <a:lnTo>
                  <a:pt x="377825" y="604139"/>
                </a:lnTo>
                <a:lnTo>
                  <a:pt x="382397" y="628523"/>
                </a:lnTo>
                <a:lnTo>
                  <a:pt x="343534" y="689483"/>
                </a:lnTo>
                <a:lnTo>
                  <a:pt x="355853" y="696595"/>
                </a:lnTo>
                <a:lnTo>
                  <a:pt x="388239" y="651002"/>
                </a:lnTo>
                <a:lnTo>
                  <a:pt x="402971" y="720725"/>
                </a:lnTo>
                <a:lnTo>
                  <a:pt x="421258" y="717296"/>
                </a:lnTo>
                <a:lnTo>
                  <a:pt x="408940" y="644017"/>
                </a:lnTo>
                <a:lnTo>
                  <a:pt x="459358" y="677037"/>
                </a:lnTo>
                <a:lnTo>
                  <a:pt x="466725" y="666115"/>
                </a:lnTo>
                <a:lnTo>
                  <a:pt x="404622" y="621157"/>
                </a:lnTo>
                <a:lnTo>
                  <a:pt x="400050" y="596773"/>
                </a:lnTo>
                <a:lnTo>
                  <a:pt x="470026" y="641858"/>
                </a:lnTo>
                <a:lnTo>
                  <a:pt x="477139" y="629539"/>
                </a:lnTo>
                <a:lnTo>
                  <a:pt x="397001" y="572135"/>
                </a:lnTo>
                <a:lnTo>
                  <a:pt x="374269" y="443992"/>
                </a:lnTo>
                <a:lnTo>
                  <a:pt x="410845" y="437134"/>
                </a:lnTo>
                <a:lnTo>
                  <a:pt x="422401" y="406527"/>
                </a:lnTo>
                <a:lnTo>
                  <a:pt x="548385" y="447421"/>
                </a:lnTo>
                <a:lnTo>
                  <a:pt x="591184" y="532257"/>
                </a:lnTo>
                <a:lnTo>
                  <a:pt x="604266" y="526669"/>
                </a:lnTo>
                <a:lnTo>
                  <a:pt x="572007" y="455549"/>
                </a:lnTo>
                <a:lnTo>
                  <a:pt x="595249" y="462153"/>
                </a:lnTo>
                <a:lnTo>
                  <a:pt x="628015" y="526923"/>
                </a:lnTo>
                <a:lnTo>
                  <a:pt x="641096" y="521335"/>
                </a:lnTo>
                <a:lnTo>
                  <a:pt x="617093" y="469138"/>
                </a:lnTo>
                <a:lnTo>
                  <a:pt x="684529" y="492633"/>
                </a:lnTo>
                <a:lnTo>
                  <a:pt x="692023" y="473837"/>
                </a:lnTo>
                <a:lnTo>
                  <a:pt x="620902" y="447802"/>
                </a:lnTo>
                <a:lnTo>
                  <a:pt x="675894" y="421640"/>
                </a:lnTo>
                <a:close/>
              </a:path>
            </a:pathLst>
          </a:custGeom>
          <a:ln w="9525">
            <a:solidFill>
              <a:srgbClr val="FDFFFF"/>
            </a:solidFill>
          </a:ln>
        </p:spPr>
        <p:txBody>
          <a:bodyPr wrap="square" lIns="0" tIns="0" rIns="0" bIns="0" rtlCol="0"/>
          <a:lstStyle/>
          <a:p>
            <a:endParaRPr/>
          </a:p>
        </p:txBody>
      </p:sp>
      <p:sp>
        <p:nvSpPr>
          <p:cNvPr id="40" name="bk object 40"/>
          <p:cNvSpPr/>
          <p:nvPr/>
        </p:nvSpPr>
        <p:spPr>
          <a:xfrm>
            <a:off x="8125650" y="4130357"/>
            <a:ext cx="131317" cy="130556"/>
          </a:xfrm>
          <a:prstGeom prst="rect">
            <a:avLst/>
          </a:prstGeom>
          <a:blipFill>
            <a:blip r:embed="rId24" cstate="print"/>
            <a:stretch>
              <a:fillRect/>
            </a:stretch>
          </a:blipFill>
        </p:spPr>
        <p:txBody>
          <a:bodyPr wrap="square" lIns="0" tIns="0" rIns="0" bIns="0" rtlCol="0"/>
          <a:lstStyle/>
          <a:p>
            <a:endParaRPr/>
          </a:p>
        </p:txBody>
      </p:sp>
      <p:sp>
        <p:nvSpPr>
          <p:cNvPr id="41" name="bk object 41"/>
          <p:cNvSpPr/>
          <p:nvPr/>
        </p:nvSpPr>
        <p:spPr>
          <a:xfrm>
            <a:off x="7985886" y="1812798"/>
            <a:ext cx="850900" cy="842010"/>
          </a:xfrm>
          <a:custGeom>
            <a:avLst/>
            <a:gdLst/>
            <a:ahLst/>
            <a:cxnLst/>
            <a:rect l="l" t="t" r="r" b="b"/>
            <a:pathLst>
              <a:path w="850900" h="842010">
                <a:moveTo>
                  <a:pt x="356648" y="749426"/>
                </a:moveTo>
                <a:lnTo>
                  <a:pt x="321437" y="749426"/>
                </a:lnTo>
                <a:lnTo>
                  <a:pt x="297434" y="836549"/>
                </a:lnTo>
                <a:lnTo>
                  <a:pt x="316230" y="841755"/>
                </a:lnTo>
                <a:lnTo>
                  <a:pt x="340868" y="752348"/>
                </a:lnTo>
                <a:lnTo>
                  <a:pt x="358235" y="752348"/>
                </a:lnTo>
                <a:lnTo>
                  <a:pt x="356648" y="749426"/>
                </a:lnTo>
                <a:close/>
              </a:path>
              <a:path w="850900" h="842010">
                <a:moveTo>
                  <a:pt x="358235" y="752348"/>
                </a:moveTo>
                <a:lnTo>
                  <a:pt x="340868" y="752348"/>
                </a:lnTo>
                <a:lnTo>
                  <a:pt x="381381" y="816610"/>
                </a:lnTo>
                <a:lnTo>
                  <a:pt x="390398" y="811529"/>
                </a:lnTo>
                <a:lnTo>
                  <a:pt x="358235" y="752348"/>
                </a:lnTo>
                <a:close/>
              </a:path>
              <a:path w="850900" h="842010">
                <a:moveTo>
                  <a:pt x="377754" y="696467"/>
                </a:moveTo>
                <a:lnTo>
                  <a:pt x="358775" y="696467"/>
                </a:lnTo>
                <a:lnTo>
                  <a:pt x="410591" y="784225"/>
                </a:lnTo>
                <a:lnTo>
                  <a:pt x="422021" y="779652"/>
                </a:lnTo>
                <a:lnTo>
                  <a:pt x="377754" y="696467"/>
                </a:lnTo>
                <a:close/>
              </a:path>
              <a:path w="850900" h="842010">
                <a:moveTo>
                  <a:pt x="375592" y="692403"/>
                </a:moveTo>
                <a:lnTo>
                  <a:pt x="334645" y="692403"/>
                </a:lnTo>
                <a:lnTo>
                  <a:pt x="324866" y="727710"/>
                </a:lnTo>
                <a:lnTo>
                  <a:pt x="251587" y="773302"/>
                </a:lnTo>
                <a:lnTo>
                  <a:pt x="256667" y="782319"/>
                </a:lnTo>
                <a:lnTo>
                  <a:pt x="321437" y="749426"/>
                </a:lnTo>
                <a:lnTo>
                  <a:pt x="356648" y="749426"/>
                </a:lnTo>
                <a:lnTo>
                  <a:pt x="346710" y="731138"/>
                </a:lnTo>
                <a:lnTo>
                  <a:pt x="358775" y="696467"/>
                </a:lnTo>
                <a:lnTo>
                  <a:pt x="377754" y="696467"/>
                </a:lnTo>
                <a:lnTo>
                  <a:pt x="375592" y="692403"/>
                </a:lnTo>
                <a:close/>
              </a:path>
              <a:path w="850900" h="842010">
                <a:moveTo>
                  <a:pt x="649407" y="633349"/>
                </a:moveTo>
                <a:lnTo>
                  <a:pt x="616712" y="633349"/>
                </a:lnTo>
                <a:lnTo>
                  <a:pt x="645160" y="658876"/>
                </a:lnTo>
                <a:lnTo>
                  <a:pt x="644271" y="744727"/>
                </a:lnTo>
                <a:lnTo>
                  <a:pt x="656717" y="745616"/>
                </a:lnTo>
                <a:lnTo>
                  <a:pt x="659003" y="672846"/>
                </a:lnTo>
                <a:lnTo>
                  <a:pt x="687272" y="672846"/>
                </a:lnTo>
                <a:lnTo>
                  <a:pt x="671322" y="655954"/>
                </a:lnTo>
                <a:lnTo>
                  <a:pt x="747776" y="654176"/>
                </a:lnTo>
                <a:lnTo>
                  <a:pt x="748030" y="644143"/>
                </a:lnTo>
                <a:lnTo>
                  <a:pt x="657479" y="641985"/>
                </a:lnTo>
                <a:lnTo>
                  <a:pt x="649407" y="633349"/>
                </a:lnTo>
                <a:close/>
              </a:path>
              <a:path w="850900" h="842010">
                <a:moveTo>
                  <a:pt x="388452" y="474979"/>
                </a:moveTo>
                <a:lnTo>
                  <a:pt x="336296" y="474979"/>
                </a:lnTo>
                <a:lnTo>
                  <a:pt x="347218" y="490727"/>
                </a:lnTo>
                <a:lnTo>
                  <a:pt x="361061" y="504698"/>
                </a:lnTo>
                <a:lnTo>
                  <a:pt x="354330" y="611631"/>
                </a:lnTo>
                <a:lnTo>
                  <a:pt x="340487" y="671194"/>
                </a:lnTo>
                <a:lnTo>
                  <a:pt x="240792" y="729741"/>
                </a:lnTo>
                <a:lnTo>
                  <a:pt x="248285" y="739393"/>
                </a:lnTo>
                <a:lnTo>
                  <a:pt x="334645" y="692403"/>
                </a:lnTo>
                <a:lnTo>
                  <a:pt x="375592" y="692403"/>
                </a:lnTo>
                <a:lnTo>
                  <a:pt x="365252" y="672973"/>
                </a:lnTo>
                <a:lnTo>
                  <a:pt x="381508" y="614044"/>
                </a:lnTo>
                <a:lnTo>
                  <a:pt x="428625" y="525779"/>
                </a:lnTo>
                <a:lnTo>
                  <a:pt x="449453" y="523875"/>
                </a:lnTo>
                <a:lnTo>
                  <a:pt x="469138" y="516636"/>
                </a:lnTo>
                <a:lnTo>
                  <a:pt x="549880" y="516636"/>
                </a:lnTo>
                <a:lnTo>
                  <a:pt x="530759" y="486790"/>
                </a:lnTo>
                <a:lnTo>
                  <a:pt x="434340" y="486790"/>
                </a:lnTo>
                <a:lnTo>
                  <a:pt x="421894" y="485901"/>
                </a:lnTo>
                <a:lnTo>
                  <a:pt x="407162" y="484377"/>
                </a:lnTo>
                <a:lnTo>
                  <a:pt x="388452" y="474979"/>
                </a:lnTo>
                <a:close/>
              </a:path>
              <a:path w="850900" h="842010">
                <a:moveTo>
                  <a:pt x="687272" y="672846"/>
                </a:moveTo>
                <a:lnTo>
                  <a:pt x="659003" y="672846"/>
                </a:lnTo>
                <a:lnTo>
                  <a:pt x="722757" y="735964"/>
                </a:lnTo>
                <a:lnTo>
                  <a:pt x="735965" y="724407"/>
                </a:lnTo>
                <a:lnTo>
                  <a:pt x="687272" y="672846"/>
                </a:lnTo>
                <a:close/>
              </a:path>
              <a:path w="850900" h="842010">
                <a:moveTo>
                  <a:pt x="549880" y="516636"/>
                </a:moveTo>
                <a:lnTo>
                  <a:pt x="469138" y="516636"/>
                </a:lnTo>
                <a:lnTo>
                  <a:pt x="557149" y="573913"/>
                </a:lnTo>
                <a:lnTo>
                  <a:pt x="601218" y="616330"/>
                </a:lnTo>
                <a:lnTo>
                  <a:pt x="602615" y="730757"/>
                </a:lnTo>
                <a:lnTo>
                  <a:pt x="615061" y="731647"/>
                </a:lnTo>
                <a:lnTo>
                  <a:pt x="616712" y="633349"/>
                </a:lnTo>
                <a:lnTo>
                  <a:pt x="649407" y="633349"/>
                </a:lnTo>
                <a:lnTo>
                  <a:pt x="632079" y="614806"/>
                </a:lnTo>
                <a:lnTo>
                  <a:pt x="736346" y="613155"/>
                </a:lnTo>
                <a:lnTo>
                  <a:pt x="734822" y="600075"/>
                </a:lnTo>
                <a:lnTo>
                  <a:pt x="616458" y="597788"/>
                </a:lnTo>
                <a:lnTo>
                  <a:pt x="573151" y="552957"/>
                </a:lnTo>
                <a:lnTo>
                  <a:pt x="549880" y="516636"/>
                </a:lnTo>
                <a:close/>
              </a:path>
              <a:path w="850900" h="842010">
                <a:moveTo>
                  <a:pt x="170393" y="499617"/>
                </a:moveTo>
                <a:lnTo>
                  <a:pt x="149733" y="499617"/>
                </a:lnTo>
                <a:lnTo>
                  <a:pt x="99568" y="589661"/>
                </a:lnTo>
                <a:lnTo>
                  <a:pt x="110744" y="595249"/>
                </a:lnTo>
                <a:lnTo>
                  <a:pt x="170393" y="499617"/>
                </a:lnTo>
                <a:close/>
              </a:path>
              <a:path w="850900" h="842010">
                <a:moveTo>
                  <a:pt x="111587" y="512572"/>
                </a:moveTo>
                <a:lnTo>
                  <a:pt x="95504" y="512572"/>
                </a:lnTo>
                <a:lnTo>
                  <a:pt x="56642" y="580263"/>
                </a:lnTo>
                <a:lnTo>
                  <a:pt x="67691" y="585851"/>
                </a:lnTo>
                <a:lnTo>
                  <a:pt x="111587" y="512572"/>
                </a:lnTo>
                <a:close/>
              </a:path>
              <a:path w="850900" h="842010">
                <a:moveTo>
                  <a:pt x="30226" y="446404"/>
                </a:moveTo>
                <a:lnTo>
                  <a:pt x="25273" y="455167"/>
                </a:lnTo>
                <a:lnTo>
                  <a:pt x="85344" y="494538"/>
                </a:lnTo>
                <a:lnTo>
                  <a:pt x="0" y="519175"/>
                </a:lnTo>
                <a:lnTo>
                  <a:pt x="3175" y="535177"/>
                </a:lnTo>
                <a:lnTo>
                  <a:pt x="95504" y="512572"/>
                </a:lnTo>
                <a:lnTo>
                  <a:pt x="111587" y="512572"/>
                </a:lnTo>
                <a:lnTo>
                  <a:pt x="114554" y="507618"/>
                </a:lnTo>
                <a:lnTo>
                  <a:pt x="149733" y="499617"/>
                </a:lnTo>
                <a:lnTo>
                  <a:pt x="170393" y="499617"/>
                </a:lnTo>
                <a:lnTo>
                  <a:pt x="174117" y="493649"/>
                </a:lnTo>
                <a:lnTo>
                  <a:pt x="201191" y="487299"/>
                </a:lnTo>
                <a:lnTo>
                  <a:pt x="105029" y="487299"/>
                </a:lnTo>
                <a:lnTo>
                  <a:pt x="30226" y="446404"/>
                </a:lnTo>
                <a:close/>
              </a:path>
              <a:path w="850900" h="842010">
                <a:moveTo>
                  <a:pt x="64135" y="415289"/>
                </a:moveTo>
                <a:lnTo>
                  <a:pt x="58547" y="426338"/>
                </a:lnTo>
                <a:lnTo>
                  <a:pt x="140843" y="476885"/>
                </a:lnTo>
                <a:lnTo>
                  <a:pt x="105029" y="487299"/>
                </a:lnTo>
                <a:lnTo>
                  <a:pt x="201191" y="487299"/>
                </a:lnTo>
                <a:lnTo>
                  <a:pt x="233680" y="479678"/>
                </a:lnTo>
                <a:lnTo>
                  <a:pt x="336296" y="474979"/>
                </a:lnTo>
                <a:lnTo>
                  <a:pt x="388452" y="474979"/>
                </a:lnTo>
                <a:lnTo>
                  <a:pt x="384937" y="473201"/>
                </a:lnTo>
                <a:lnTo>
                  <a:pt x="382124" y="470280"/>
                </a:lnTo>
                <a:lnTo>
                  <a:pt x="162814" y="470280"/>
                </a:lnTo>
                <a:lnTo>
                  <a:pt x="64135" y="415289"/>
                </a:lnTo>
                <a:close/>
              </a:path>
              <a:path w="850900" h="842010">
                <a:moveTo>
                  <a:pt x="509635" y="350900"/>
                </a:moveTo>
                <a:lnTo>
                  <a:pt x="418592" y="350900"/>
                </a:lnTo>
                <a:lnTo>
                  <a:pt x="443484" y="352678"/>
                </a:lnTo>
                <a:lnTo>
                  <a:pt x="456946" y="358901"/>
                </a:lnTo>
                <a:lnTo>
                  <a:pt x="485267" y="384428"/>
                </a:lnTo>
                <a:lnTo>
                  <a:pt x="495046" y="422528"/>
                </a:lnTo>
                <a:lnTo>
                  <a:pt x="491236" y="436625"/>
                </a:lnTo>
                <a:lnTo>
                  <a:pt x="459359" y="478536"/>
                </a:lnTo>
                <a:lnTo>
                  <a:pt x="434340" y="486790"/>
                </a:lnTo>
                <a:lnTo>
                  <a:pt x="530759" y="486790"/>
                </a:lnTo>
                <a:lnTo>
                  <a:pt x="519938" y="469900"/>
                </a:lnTo>
                <a:lnTo>
                  <a:pt x="528828" y="447039"/>
                </a:lnTo>
                <a:lnTo>
                  <a:pt x="534035" y="428243"/>
                </a:lnTo>
                <a:lnTo>
                  <a:pt x="625094" y="382397"/>
                </a:lnTo>
                <a:lnTo>
                  <a:pt x="685927" y="363727"/>
                </a:lnTo>
                <a:lnTo>
                  <a:pt x="714326" y="363727"/>
                </a:lnTo>
                <a:lnTo>
                  <a:pt x="708651" y="360299"/>
                </a:lnTo>
                <a:lnTo>
                  <a:pt x="517271" y="360299"/>
                </a:lnTo>
                <a:lnTo>
                  <a:pt x="509635" y="350900"/>
                </a:lnTo>
                <a:close/>
              </a:path>
              <a:path w="850900" h="842010">
                <a:moveTo>
                  <a:pt x="125476" y="100456"/>
                </a:moveTo>
                <a:lnTo>
                  <a:pt x="112141" y="112013"/>
                </a:lnTo>
                <a:lnTo>
                  <a:pt x="176911" y="180466"/>
                </a:lnTo>
                <a:lnTo>
                  <a:pt x="101046" y="180466"/>
                </a:lnTo>
                <a:lnTo>
                  <a:pt x="100203" y="192277"/>
                </a:lnTo>
                <a:lnTo>
                  <a:pt x="190754" y="194437"/>
                </a:lnTo>
                <a:lnTo>
                  <a:pt x="216154" y="221614"/>
                </a:lnTo>
                <a:lnTo>
                  <a:pt x="114300" y="223900"/>
                </a:lnTo>
                <a:lnTo>
                  <a:pt x="113411" y="236347"/>
                </a:lnTo>
                <a:lnTo>
                  <a:pt x="231775" y="238632"/>
                </a:lnTo>
                <a:lnTo>
                  <a:pt x="275082" y="283463"/>
                </a:lnTo>
                <a:lnTo>
                  <a:pt x="329946" y="369442"/>
                </a:lnTo>
                <a:lnTo>
                  <a:pt x="324104" y="390651"/>
                </a:lnTo>
                <a:lnTo>
                  <a:pt x="320167" y="404749"/>
                </a:lnTo>
                <a:lnTo>
                  <a:pt x="223012" y="454025"/>
                </a:lnTo>
                <a:lnTo>
                  <a:pt x="162814" y="470280"/>
                </a:lnTo>
                <a:lnTo>
                  <a:pt x="382124" y="470280"/>
                </a:lnTo>
                <a:lnTo>
                  <a:pt x="359283" y="428243"/>
                </a:lnTo>
                <a:lnTo>
                  <a:pt x="358521" y="412750"/>
                </a:lnTo>
                <a:lnTo>
                  <a:pt x="361696" y="401065"/>
                </a:lnTo>
                <a:lnTo>
                  <a:pt x="365633" y="386841"/>
                </a:lnTo>
                <a:lnTo>
                  <a:pt x="373634" y="376427"/>
                </a:lnTo>
                <a:lnTo>
                  <a:pt x="381508" y="366013"/>
                </a:lnTo>
                <a:lnTo>
                  <a:pt x="393573" y="359155"/>
                </a:lnTo>
                <a:lnTo>
                  <a:pt x="404876" y="354711"/>
                </a:lnTo>
                <a:lnTo>
                  <a:pt x="418592" y="350900"/>
                </a:lnTo>
                <a:lnTo>
                  <a:pt x="509635" y="350900"/>
                </a:lnTo>
                <a:lnTo>
                  <a:pt x="504063" y="344042"/>
                </a:lnTo>
                <a:lnTo>
                  <a:pt x="487172" y="331724"/>
                </a:lnTo>
                <a:lnTo>
                  <a:pt x="487890" y="320293"/>
                </a:lnTo>
                <a:lnTo>
                  <a:pt x="381381" y="320293"/>
                </a:lnTo>
                <a:lnTo>
                  <a:pt x="290957" y="262509"/>
                </a:lnTo>
                <a:lnTo>
                  <a:pt x="247650" y="217677"/>
                </a:lnTo>
                <a:lnTo>
                  <a:pt x="247471" y="203073"/>
                </a:lnTo>
                <a:lnTo>
                  <a:pt x="231394" y="203073"/>
                </a:lnTo>
                <a:lnTo>
                  <a:pt x="206313" y="180466"/>
                </a:lnTo>
                <a:lnTo>
                  <a:pt x="176911" y="180466"/>
                </a:lnTo>
                <a:lnTo>
                  <a:pt x="205609" y="179831"/>
                </a:lnTo>
                <a:lnTo>
                  <a:pt x="203073" y="177546"/>
                </a:lnTo>
                <a:lnTo>
                  <a:pt x="203196" y="163575"/>
                </a:lnTo>
                <a:lnTo>
                  <a:pt x="189103" y="163575"/>
                </a:lnTo>
                <a:lnTo>
                  <a:pt x="125476" y="100456"/>
                </a:lnTo>
                <a:close/>
              </a:path>
              <a:path w="850900" h="842010">
                <a:moveTo>
                  <a:pt x="714326" y="363727"/>
                </a:moveTo>
                <a:lnTo>
                  <a:pt x="685927" y="363727"/>
                </a:lnTo>
                <a:lnTo>
                  <a:pt x="784098" y="421131"/>
                </a:lnTo>
                <a:lnTo>
                  <a:pt x="792099" y="410717"/>
                </a:lnTo>
                <a:lnTo>
                  <a:pt x="714326" y="363727"/>
                </a:lnTo>
                <a:close/>
              </a:path>
              <a:path w="850900" h="842010">
                <a:moveTo>
                  <a:pt x="774779" y="349123"/>
                </a:moveTo>
                <a:lnTo>
                  <a:pt x="743204" y="349123"/>
                </a:lnTo>
                <a:lnTo>
                  <a:pt x="818007" y="390016"/>
                </a:lnTo>
                <a:lnTo>
                  <a:pt x="823595" y="378840"/>
                </a:lnTo>
                <a:lnTo>
                  <a:pt x="774779" y="349123"/>
                </a:lnTo>
                <a:close/>
              </a:path>
              <a:path w="850900" h="842010">
                <a:moveTo>
                  <a:pt x="738124" y="238887"/>
                </a:moveTo>
                <a:lnTo>
                  <a:pt x="674751" y="340360"/>
                </a:lnTo>
                <a:lnTo>
                  <a:pt x="614553" y="356742"/>
                </a:lnTo>
                <a:lnTo>
                  <a:pt x="517271" y="360299"/>
                </a:lnTo>
                <a:lnTo>
                  <a:pt x="708651" y="360299"/>
                </a:lnTo>
                <a:lnTo>
                  <a:pt x="707390" y="359537"/>
                </a:lnTo>
                <a:lnTo>
                  <a:pt x="743204" y="349123"/>
                </a:lnTo>
                <a:lnTo>
                  <a:pt x="774779" y="349123"/>
                </a:lnTo>
                <a:lnTo>
                  <a:pt x="762889" y="341884"/>
                </a:lnTo>
                <a:lnTo>
                  <a:pt x="781435" y="336803"/>
                </a:lnTo>
                <a:lnTo>
                  <a:pt x="698500" y="336803"/>
                </a:lnTo>
                <a:lnTo>
                  <a:pt x="748538" y="246761"/>
                </a:lnTo>
                <a:lnTo>
                  <a:pt x="738124" y="238887"/>
                </a:lnTo>
                <a:close/>
              </a:path>
              <a:path w="850900" h="842010">
                <a:moveTo>
                  <a:pt x="780542" y="250571"/>
                </a:moveTo>
                <a:lnTo>
                  <a:pt x="734314" y="326389"/>
                </a:lnTo>
                <a:lnTo>
                  <a:pt x="698500" y="336803"/>
                </a:lnTo>
                <a:lnTo>
                  <a:pt x="781435" y="336803"/>
                </a:lnTo>
                <a:lnTo>
                  <a:pt x="834754" y="322199"/>
                </a:lnTo>
                <a:lnTo>
                  <a:pt x="755650" y="322199"/>
                </a:lnTo>
                <a:lnTo>
                  <a:pt x="791591" y="256159"/>
                </a:lnTo>
                <a:lnTo>
                  <a:pt x="780542" y="250571"/>
                </a:lnTo>
                <a:close/>
              </a:path>
              <a:path w="850900" h="842010">
                <a:moveTo>
                  <a:pt x="845058" y="301243"/>
                </a:moveTo>
                <a:lnTo>
                  <a:pt x="755650" y="322199"/>
                </a:lnTo>
                <a:lnTo>
                  <a:pt x="834754" y="322199"/>
                </a:lnTo>
                <a:lnTo>
                  <a:pt x="850519" y="317880"/>
                </a:lnTo>
                <a:lnTo>
                  <a:pt x="845058" y="301243"/>
                </a:lnTo>
                <a:close/>
              </a:path>
              <a:path w="850900" h="842010">
                <a:moveTo>
                  <a:pt x="437515" y="52197"/>
                </a:moveTo>
                <a:lnTo>
                  <a:pt x="426212" y="56641"/>
                </a:lnTo>
                <a:lnTo>
                  <a:pt x="483489" y="161162"/>
                </a:lnTo>
                <a:lnTo>
                  <a:pt x="466725" y="222250"/>
                </a:lnTo>
                <a:lnTo>
                  <a:pt x="419608" y="310641"/>
                </a:lnTo>
                <a:lnTo>
                  <a:pt x="381381" y="320293"/>
                </a:lnTo>
                <a:lnTo>
                  <a:pt x="487890" y="320293"/>
                </a:lnTo>
                <a:lnTo>
                  <a:pt x="493903" y="224662"/>
                </a:lnTo>
                <a:lnTo>
                  <a:pt x="507746" y="165226"/>
                </a:lnTo>
                <a:lnTo>
                  <a:pt x="543782" y="144017"/>
                </a:lnTo>
                <a:lnTo>
                  <a:pt x="513588" y="144017"/>
                </a:lnTo>
                <a:lnTo>
                  <a:pt x="514700" y="139953"/>
                </a:lnTo>
                <a:lnTo>
                  <a:pt x="489331" y="139953"/>
                </a:lnTo>
                <a:lnTo>
                  <a:pt x="437515" y="52197"/>
                </a:lnTo>
                <a:close/>
              </a:path>
              <a:path w="850900" h="842010">
                <a:moveTo>
                  <a:pt x="246253" y="103377"/>
                </a:moveTo>
                <a:lnTo>
                  <a:pt x="233172" y="104775"/>
                </a:lnTo>
                <a:lnTo>
                  <a:pt x="231394" y="203073"/>
                </a:lnTo>
                <a:lnTo>
                  <a:pt x="247471" y="203073"/>
                </a:lnTo>
                <a:lnTo>
                  <a:pt x="246253" y="103377"/>
                </a:lnTo>
                <a:close/>
              </a:path>
              <a:path w="850900" h="842010">
                <a:moveTo>
                  <a:pt x="191516" y="90804"/>
                </a:moveTo>
                <a:lnTo>
                  <a:pt x="189103" y="163575"/>
                </a:lnTo>
                <a:lnTo>
                  <a:pt x="203196" y="163575"/>
                </a:lnTo>
                <a:lnTo>
                  <a:pt x="203835" y="91693"/>
                </a:lnTo>
                <a:lnTo>
                  <a:pt x="191516" y="90804"/>
                </a:lnTo>
                <a:close/>
              </a:path>
              <a:path w="850900" h="842010">
                <a:moveTo>
                  <a:pt x="599948" y="96900"/>
                </a:moveTo>
                <a:lnTo>
                  <a:pt x="513588" y="144017"/>
                </a:lnTo>
                <a:lnTo>
                  <a:pt x="543782" y="144017"/>
                </a:lnTo>
                <a:lnTo>
                  <a:pt x="607441" y="106552"/>
                </a:lnTo>
                <a:lnTo>
                  <a:pt x="599948" y="96900"/>
                </a:lnTo>
                <a:close/>
              </a:path>
              <a:path w="850900" h="842010">
                <a:moveTo>
                  <a:pt x="466725" y="19812"/>
                </a:moveTo>
                <a:lnTo>
                  <a:pt x="457835" y="24891"/>
                </a:lnTo>
                <a:lnTo>
                  <a:pt x="501396" y="105282"/>
                </a:lnTo>
                <a:lnTo>
                  <a:pt x="489331" y="139953"/>
                </a:lnTo>
                <a:lnTo>
                  <a:pt x="514700" y="139953"/>
                </a:lnTo>
                <a:lnTo>
                  <a:pt x="523875" y="106425"/>
                </a:lnTo>
                <a:lnTo>
                  <a:pt x="551617" y="89915"/>
                </a:lnTo>
                <a:lnTo>
                  <a:pt x="528447" y="89915"/>
                </a:lnTo>
                <a:lnTo>
                  <a:pt x="529288" y="86487"/>
                </a:lnTo>
                <a:lnTo>
                  <a:pt x="506603" y="86487"/>
                </a:lnTo>
                <a:lnTo>
                  <a:pt x="466725" y="19812"/>
                </a:lnTo>
                <a:close/>
              </a:path>
              <a:path w="850900" h="842010">
                <a:moveTo>
                  <a:pt x="591566" y="54101"/>
                </a:moveTo>
                <a:lnTo>
                  <a:pt x="528447" y="89915"/>
                </a:lnTo>
                <a:lnTo>
                  <a:pt x="551617" y="89915"/>
                </a:lnTo>
                <a:lnTo>
                  <a:pt x="596646" y="63118"/>
                </a:lnTo>
                <a:lnTo>
                  <a:pt x="591566" y="54101"/>
                </a:lnTo>
                <a:close/>
              </a:path>
              <a:path w="850900" h="842010">
                <a:moveTo>
                  <a:pt x="533019" y="0"/>
                </a:moveTo>
                <a:lnTo>
                  <a:pt x="506603" y="86487"/>
                </a:lnTo>
                <a:lnTo>
                  <a:pt x="529288" y="86487"/>
                </a:lnTo>
                <a:lnTo>
                  <a:pt x="549402" y="4572"/>
                </a:lnTo>
                <a:lnTo>
                  <a:pt x="533019" y="0"/>
                </a:lnTo>
                <a:close/>
              </a:path>
            </a:pathLst>
          </a:custGeom>
          <a:solidFill>
            <a:srgbClr val="FDFFFF">
              <a:alpha val="76077"/>
            </a:srgbClr>
          </a:solidFill>
        </p:spPr>
        <p:txBody>
          <a:bodyPr wrap="square" lIns="0" tIns="0" rIns="0" bIns="0" rtlCol="0"/>
          <a:lstStyle/>
          <a:p>
            <a:endParaRPr/>
          </a:p>
        </p:txBody>
      </p:sp>
      <p:sp>
        <p:nvSpPr>
          <p:cNvPr id="42" name="bk object 42"/>
          <p:cNvSpPr/>
          <p:nvPr/>
        </p:nvSpPr>
        <p:spPr>
          <a:xfrm>
            <a:off x="8170164" y="2758439"/>
            <a:ext cx="973835" cy="1367028"/>
          </a:xfrm>
          <a:prstGeom prst="rect">
            <a:avLst/>
          </a:prstGeom>
          <a:blipFill>
            <a:blip r:embed="rId25" cstate="print"/>
            <a:stretch>
              <a:fillRect/>
            </a:stretch>
          </a:blipFill>
        </p:spPr>
        <p:txBody>
          <a:bodyPr wrap="square" lIns="0" tIns="0" rIns="0" bIns="0" rtlCol="0"/>
          <a:lstStyle/>
          <a:p>
            <a:endParaRPr/>
          </a:p>
        </p:txBody>
      </p:sp>
      <p:sp>
        <p:nvSpPr>
          <p:cNvPr id="43" name="bk object 43"/>
          <p:cNvSpPr/>
          <p:nvPr/>
        </p:nvSpPr>
        <p:spPr>
          <a:xfrm>
            <a:off x="8261604" y="2849879"/>
            <a:ext cx="877824" cy="1184148"/>
          </a:xfrm>
          <a:prstGeom prst="rect">
            <a:avLst/>
          </a:prstGeom>
          <a:blipFill>
            <a:blip r:embed="rId26" cstate="print"/>
            <a:stretch>
              <a:fillRect/>
            </a:stretch>
          </a:blipFill>
        </p:spPr>
        <p:txBody>
          <a:bodyPr wrap="square" lIns="0" tIns="0" rIns="0" bIns="0" rtlCol="0"/>
          <a:lstStyle/>
          <a:p>
            <a:endParaRPr/>
          </a:p>
        </p:txBody>
      </p:sp>
      <p:sp>
        <p:nvSpPr>
          <p:cNvPr id="44" name="bk object 44"/>
          <p:cNvSpPr/>
          <p:nvPr/>
        </p:nvSpPr>
        <p:spPr>
          <a:xfrm>
            <a:off x="6448044" y="5887210"/>
            <a:ext cx="1508759" cy="970788"/>
          </a:xfrm>
          <a:prstGeom prst="rect">
            <a:avLst/>
          </a:prstGeom>
          <a:blipFill>
            <a:blip r:embed="rId27" cstate="print"/>
            <a:stretch>
              <a:fillRect/>
            </a:stretch>
          </a:blipFill>
        </p:spPr>
        <p:txBody>
          <a:bodyPr wrap="square" lIns="0" tIns="0" rIns="0" bIns="0" rtlCol="0"/>
          <a:lstStyle/>
          <a:p>
            <a:endParaRPr/>
          </a:p>
        </p:txBody>
      </p:sp>
      <p:sp>
        <p:nvSpPr>
          <p:cNvPr id="45" name="bk object 45"/>
          <p:cNvSpPr/>
          <p:nvPr/>
        </p:nvSpPr>
        <p:spPr>
          <a:xfrm>
            <a:off x="6557771" y="5996940"/>
            <a:ext cx="1289685" cy="861060"/>
          </a:xfrm>
          <a:custGeom>
            <a:avLst/>
            <a:gdLst/>
            <a:ahLst/>
            <a:cxnLst/>
            <a:rect l="l" t="t" r="r" b="b"/>
            <a:pathLst>
              <a:path w="1289684" h="861059">
                <a:moveTo>
                  <a:pt x="426344" y="706310"/>
                </a:moveTo>
                <a:lnTo>
                  <a:pt x="389381" y="706310"/>
                </a:lnTo>
                <a:lnTo>
                  <a:pt x="290656" y="861056"/>
                </a:lnTo>
                <a:lnTo>
                  <a:pt x="316739" y="861056"/>
                </a:lnTo>
                <a:lnTo>
                  <a:pt x="426344" y="706310"/>
                </a:lnTo>
                <a:close/>
              </a:path>
              <a:path w="1289684" h="861059">
                <a:moveTo>
                  <a:pt x="544635" y="689991"/>
                </a:moveTo>
                <a:lnTo>
                  <a:pt x="491998" y="689991"/>
                </a:lnTo>
                <a:lnTo>
                  <a:pt x="503554" y="713308"/>
                </a:lnTo>
                <a:lnTo>
                  <a:pt x="519937" y="736616"/>
                </a:lnTo>
                <a:lnTo>
                  <a:pt x="533907" y="750603"/>
                </a:lnTo>
                <a:lnTo>
                  <a:pt x="561848" y="769250"/>
                </a:lnTo>
                <a:lnTo>
                  <a:pt x="578230" y="778574"/>
                </a:lnTo>
                <a:lnTo>
                  <a:pt x="559561" y="839182"/>
                </a:lnTo>
                <a:lnTo>
                  <a:pt x="517652" y="861056"/>
                </a:lnTo>
                <a:lnTo>
                  <a:pt x="603886" y="861056"/>
                </a:lnTo>
                <a:lnTo>
                  <a:pt x="599185" y="848507"/>
                </a:lnTo>
                <a:lnTo>
                  <a:pt x="620141" y="787899"/>
                </a:lnTo>
                <a:lnTo>
                  <a:pt x="650494" y="787899"/>
                </a:lnTo>
                <a:lnTo>
                  <a:pt x="666750" y="785568"/>
                </a:lnTo>
                <a:lnTo>
                  <a:pt x="680847" y="783238"/>
                </a:lnTo>
                <a:lnTo>
                  <a:pt x="694817" y="778574"/>
                </a:lnTo>
                <a:lnTo>
                  <a:pt x="722756" y="764589"/>
                </a:lnTo>
                <a:lnTo>
                  <a:pt x="736726" y="755265"/>
                </a:lnTo>
                <a:lnTo>
                  <a:pt x="791930" y="755265"/>
                </a:lnTo>
                <a:lnTo>
                  <a:pt x="782192" y="743609"/>
                </a:lnTo>
                <a:lnTo>
                  <a:pt x="629538" y="743609"/>
                </a:lnTo>
                <a:lnTo>
                  <a:pt x="608456" y="738946"/>
                </a:lnTo>
                <a:lnTo>
                  <a:pt x="589914" y="731951"/>
                </a:lnTo>
                <a:lnTo>
                  <a:pt x="571246" y="720293"/>
                </a:lnTo>
                <a:lnTo>
                  <a:pt x="554862" y="706310"/>
                </a:lnTo>
                <a:lnTo>
                  <a:pt x="544635" y="689991"/>
                </a:lnTo>
                <a:close/>
              </a:path>
              <a:path w="1289684" h="861059">
                <a:moveTo>
                  <a:pt x="791930" y="755265"/>
                </a:moveTo>
                <a:lnTo>
                  <a:pt x="736726" y="755265"/>
                </a:lnTo>
                <a:lnTo>
                  <a:pt x="783335" y="806547"/>
                </a:lnTo>
                <a:lnTo>
                  <a:pt x="781280" y="861056"/>
                </a:lnTo>
                <a:lnTo>
                  <a:pt x="807649" y="861056"/>
                </a:lnTo>
                <a:lnTo>
                  <a:pt x="811402" y="836852"/>
                </a:lnTo>
                <a:lnTo>
                  <a:pt x="861753" y="836852"/>
                </a:lnTo>
                <a:lnTo>
                  <a:pt x="839343" y="811209"/>
                </a:lnTo>
                <a:lnTo>
                  <a:pt x="1088771" y="811209"/>
                </a:lnTo>
                <a:lnTo>
                  <a:pt x="1088771" y="804217"/>
                </a:lnTo>
                <a:lnTo>
                  <a:pt x="811402" y="778574"/>
                </a:lnTo>
                <a:lnTo>
                  <a:pt x="791930" y="755265"/>
                </a:lnTo>
                <a:close/>
              </a:path>
              <a:path w="1289684" h="861059">
                <a:moveTo>
                  <a:pt x="861753" y="836852"/>
                </a:moveTo>
                <a:lnTo>
                  <a:pt x="811402" y="836852"/>
                </a:lnTo>
                <a:lnTo>
                  <a:pt x="833719" y="861056"/>
                </a:lnTo>
                <a:lnTo>
                  <a:pt x="882907" y="861056"/>
                </a:lnTo>
                <a:lnTo>
                  <a:pt x="861753" y="836852"/>
                </a:lnTo>
                <a:close/>
              </a:path>
              <a:path w="1289684" h="861059">
                <a:moveTo>
                  <a:pt x="166973" y="750603"/>
                </a:moveTo>
                <a:lnTo>
                  <a:pt x="144525" y="750603"/>
                </a:lnTo>
                <a:lnTo>
                  <a:pt x="79248" y="848507"/>
                </a:lnTo>
                <a:lnTo>
                  <a:pt x="93218" y="857831"/>
                </a:lnTo>
                <a:lnTo>
                  <a:pt x="166973" y="750603"/>
                </a:lnTo>
                <a:close/>
              </a:path>
              <a:path w="1289684" h="861059">
                <a:moveTo>
                  <a:pt x="1088771" y="811209"/>
                </a:moveTo>
                <a:lnTo>
                  <a:pt x="839343" y="811209"/>
                </a:lnTo>
                <a:lnTo>
                  <a:pt x="1088771" y="822866"/>
                </a:lnTo>
                <a:lnTo>
                  <a:pt x="1088771" y="811209"/>
                </a:lnTo>
                <a:close/>
              </a:path>
              <a:path w="1289684" h="861059">
                <a:moveTo>
                  <a:pt x="650494" y="787899"/>
                </a:moveTo>
                <a:lnTo>
                  <a:pt x="620141" y="787899"/>
                </a:lnTo>
                <a:lnTo>
                  <a:pt x="636524" y="790230"/>
                </a:lnTo>
                <a:lnTo>
                  <a:pt x="650494" y="787899"/>
                </a:lnTo>
                <a:close/>
              </a:path>
              <a:path w="1289684" h="861059">
                <a:moveTo>
                  <a:pt x="51307" y="648030"/>
                </a:moveTo>
                <a:lnTo>
                  <a:pt x="44323" y="659688"/>
                </a:lnTo>
                <a:lnTo>
                  <a:pt x="132842" y="722630"/>
                </a:lnTo>
                <a:lnTo>
                  <a:pt x="0" y="752933"/>
                </a:lnTo>
                <a:lnTo>
                  <a:pt x="0" y="757595"/>
                </a:lnTo>
                <a:lnTo>
                  <a:pt x="2285" y="773913"/>
                </a:lnTo>
                <a:lnTo>
                  <a:pt x="144525" y="750603"/>
                </a:lnTo>
                <a:lnTo>
                  <a:pt x="166973" y="750603"/>
                </a:lnTo>
                <a:lnTo>
                  <a:pt x="170179" y="745940"/>
                </a:lnTo>
                <a:lnTo>
                  <a:pt x="324896" y="717969"/>
                </a:lnTo>
                <a:lnTo>
                  <a:pt x="158496" y="717969"/>
                </a:lnTo>
                <a:lnTo>
                  <a:pt x="51307" y="648030"/>
                </a:lnTo>
                <a:close/>
              </a:path>
              <a:path w="1289684" h="861059">
                <a:moveTo>
                  <a:pt x="920208" y="596747"/>
                </a:moveTo>
                <a:lnTo>
                  <a:pt x="869696" y="596747"/>
                </a:lnTo>
                <a:lnTo>
                  <a:pt x="1121409" y="759926"/>
                </a:lnTo>
                <a:lnTo>
                  <a:pt x="1133094" y="745940"/>
                </a:lnTo>
                <a:lnTo>
                  <a:pt x="920208" y="596747"/>
                </a:lnTo>
                <a:close/>
              </a:path>
              <a:path w="1289684" h="861059">
                <a:moveTo>
                  <a:pt x="750724" y="526821"/>
                </a:moveTo>
                <a:lnTo>
                  <a:pt x="645795" y="526821"/>
                </a:lnTo>
                <a:lnTo>
                  <a:pt x="666750" y="529145"/>
                </a:lnTo>
                <a:lnTo>
                  <a:pt x="685419" y="536143"/>
                </a:lnTo>
                <a:lnTo>
                  <a:pt x="720471" y="561784"/>
                </a:lnTo>
                <a:lnTo>
                  <a:pt x="741426" y="601408"/>
                </a:lnTo>
                <a:lnTo>
                  <a:pt x="746125" y="620064"/>
                </a:lnTo>
                <a:lnTo>
                  <a:pt x="746125" y="641045"/>
                </a:lnTo>
                <a:lnTo>
                  <a:pt x="734441" y="683006"/>
                </a:lnTo>
                <a:lnTo>
                  <a:pt x="708786" y="715632"/>
                </a:lnTo>
                <a:lnTo>
                  <a:pt x="671449" y="736616"/>
                </a:lnTo>
                <a:lnTo>
                  <a:pt x="629538" y="743609"/>
                </a:lnTo>
                <a:lnTo>
                  <a:pt x="782192" y="743609"/>
                </a:lnTo>
                <a:lnTo>
                  <a:pt x="764667" y="722630"/>
                </a:lnTo>
                <a:lnTo>
                  <a:pt x="778763" y="696988"/>
                </a:lnTo>
                <a:lnTo>
                  <a:pt x="788034" y="669010"/>
                </a:lnTo>
                <a:lnTo>
                  <a:pt x="792733" y="641045"/>
                </a:lnTo>
                <a:lnTo>
                  <a:pt x="790321" y="613067"/>
                </a:lnTo>
                <a:lnTo>
                  <a:pt x="869696" y="596747"/>
                </a:lnTo>
                <a:lnTo>
                  <a:pt x="920208" y="596747"/>
                </a:lnTo>
                <a:lnTo>
                  <a:pt x="906906" y="587425"/>
                </a:lnTo>
                <a:lnTo>
                  <a:pt x="984436" y="571106"/>
                </a:lnTo>
                <a:lnTo>
                  <a:pt x="778763" y="571106"/>
                </a:lnTo>
                <a:lnTo>
                  <a:pt x="769366" y="550125"/>
                </a:lnTo>
                <a:lnTo>
                  <a:pt x="755396" y="531482"/>
                </a:lnTo>
                <a:lnTo>
                  <a:pt x="750724" y="526821"/>
                </a:lnTo>
                <a:close/>
              </a:path>
              <a:path w="1289684" h="861059">
                <a:moveTo>
                  <a:pt x="165480" y="496519"/>
                </a:moveTo>
                <a:lnTo>
                  <a:pt x="156209" y="512838"/>
                </a:lnTo>
                <a:lnTo>
                  <a:pt x="379983" y="669010"/>
                </a:lnTo>
                <a:lnTo>
                  <a:pt x="158496" y="717969"/>
                </a:lnTo>
                <a:lnTo>
                  <a:pt x="324896" y="717969"/>
                </a:lnTo>
                <a:lnTo>
                  <a:pt x="389381" y="706310"/>
                </a:lnTo>
                <a:lnTo>
                  <a:pt x="426344" y="706310"/>
                </a:lnTo>
                <a:lnTo>
                  <a:pt x="431292" y="699325"/>
                </a:lnTo>
                <a:lnTo>
                  <a:pt x="491998" y="689991"/>
                </a:lnTo>
                <a:lnTo>
                  <a:pt x="544635" y="689991"/>
                </a:lnTo>
                <a:lnTo>
                  <a:pt x="543178" y="687666"/>
                </a:lnTo>
                <a:lnTo>
                  <a:pt x="533907" y="669010"/>
                </a:lnTo>
                <a:lnTo>
                  <a:pt x="531820" y="659688"/>
                </a:lnTo>
                <a:lnTo>
                  <a:pt x="419607" y="659688"/>
                </a:lnTo>
                <a:lnTo>
                  <a:pt x="165480" y="496519"/>
                </a:lnTo>
                <a:close/>
              </a:path>
              <a:path w="1289684" h="861059">
                <a:moveTo>
                  <a:pt x="200532" y="435914"/>
                </a:moveTo>
                <a:lnTo>
                  <a:pt x="198120" y="454558"/>
                </a:lnTo>
                <a:lnTo>
                  <a:pt x="475614" y="480199"/>
                </a:lnTo>
                <a:lnTo>
                  <a:pt x="519937" y="533819"/>
                </a:lnTo>
                <a:lnTo>
                  <a:pt x="510539" y="545465"/>
                </a:lnTo>
                <a:lnTo>
                  <a:pt x="501269" y="559460"/>
                </a:lnTo>
                <a:lnTo>
                  <a:pt x="494283" y="571106"/>
                </a:lnTo>
                <a:lnTo>
                  <a:pt x="489584" y="587425"/>
                </a:lnTo>
                <a:lnTo>
                  <a:pt x="484885" y="601408"/>
                </a:lnTo>
                <a:lnTo>
                  <a:pt x="482600" y="615403"/>
                </a:lnTo>
                <a:lnTo>
                  <a:pt x="482600" y="645706"/>
                </a:lnTo>
                <a:lnTo>
                  <a:pt x="419607" y="659688"/>
                </a:lnTo>
                <a:lnTo>
                  <a:pt x="531820" y="659688"/>
                </a:lnTo>
                <a:lnTo>
                  <a:pt x="529208" y="648030"/>
                </a:lnTo>
                <a:lnTo>
                  <a:pt x="529208" y="627062"/>
                </a:lnTo>
                <a:lnTo>
                  <a:pt x="540893" y="587425"/>
                </a:lnTo>
                <a:lnTo>
                  <a:pt x="566547" y="552462"/>
                </a:lnTo>
                <a:lnTo>
                  <a:pt x="603884" y="531482"/>
                </a:lnTo>
                <a:lnTo>
                  <a:pt x="624839" y="526821"/>
                </a:lnTo>
                <a:lnTo>
                  <a:pt x="750724" y="526821"/>
                </a:lnTo>
                <a:lnTo>
                  <a:pt x="743711" y="519823"/>
                </a:lnTo>
                <a:lnTo>
                  <a:pt x="732027" y="510501"/>
                </a:lnTo>
                <a:lnTo>
                  <a:pt x="721540" y="503504"/>
                </a:lnTo>
                <a:lnTo>
                  <a:pt x="552576" y="503504"/>
                </a:lnTo>
                <a:lnTo>
                  <a:pt x="503554" y="449897"/>
                </a:lnTo>
                <a:lnTo>
                  <a:pt x="503682" y="447560"/>
                </a:lnTo>
                <a:lnTo>
                  <a:pt x="447675" y="447560"/>
                </a:lnTo>
                <a:lnTo>
                  <a:pt x="200532" y="435914"/>
                </a:lnTo>
                <a:close/>
              </a:path>
              <a:path w="1289684" h="861059">
                <a:moveTo>
                  <a:pt x="1164142" y="540804"/>
                </a:moveTo>
                <a:lnTo>
                  <a:pt x="1128395" y="540804"/>
                </a:lnTo>
                <a:lnTo>
                  <a:pt x="1235709" y="610743"/>
                </a:lnTo>
                <a:lnTo>
                  <a:pt x="1244980" y="596747"/>
                </a:lnTo>
                <a:lnTo>
                  <a:pt x="1164142" y="540804"/>
                </a:lnTo>
                <a:close/>
              </a:path>
              <a:path w="1289684" h="861059">
                <a:moveTo>
                  <a:pt x="1018794" y="331012"/>
                </a:moveTo>
                <a:lnTo>
                  <a:pt x="858011" y="557123"/>
                </a:lnTo>
                <a:lnTo>
                  <a:pt x="778763" y="571106"/>
                </a:lnTo>
                <a:lnTo>
                  <a:pt x="984436" y="571106"/>
                </a:lnTo>
                <a:lnTo>
                  <a:pt x="1084109" y="550125"/>
                </a:lnTo>
                <a:lnTo>
                  <a:pt x="899922" y="550125"/>
                </a:lnTo>
                <a:lnTo>
                  <a:pt x="1032891" y="340334"/>
                </a:lnTo>
                <a:lnTo>
                  <a:pt x="1018794" y="331012"/>
                </a:lnTo>
                <a:close/>
              </a:path>
              <a:path w="1289684" h="861059">
                <a:moveTo>
                  <a:pt x="1196085" y="400939"/>
                </a:moveTo>
                <a:lnTo>
                  <a:pt x="1116837" y="512838"/>
                </a:lnTo>
                <a:lnTo>
                  <a:pt x="899922" y="550125"/>
                </a:lnTo>
                <a:lnTo>
                  <a:pt x="1084109" y="550125"/>
                </a:lnTo>
                <a:lnTo>
                  <a:pt x="1128395" y="540804"/>
                </a:lnTo>
                <a:lnTo>
                  <a:pt x="1164142" y="540804"/>
                </a:lnTo>
                <a:lnTo>
                  <a:pt x="1154049" y="533819"/>
                </a:lnTo>
                <a:lnTo>
                  <a:pt x="1289303" y="505841"/>
                </a:lnTo>
                <a:lnTo>
                  <a:pt x="1144777" y="505841"/>
                </a:lnTo>
                <a:lnTo>
                  <a:pt x="1207643" y="407936"/>
                </a:lnTo>
                <a:lnTo>
                  <a:pt x="1196085" y="400939"/>
                </a:lnTo>
                <a:close/>
              </a:path>
              <a:path w="1289684" h="861059">
                <a:moveTo>
                  <a:pt x="1284604" y="482523"/>
                </a:moveTo>
                <a:lnTo>
                  <a:pt x="1144777" y="505841"/>
                </a:lnTo>
                <a:lnTo>
                  <a:pt x="1289303" y="505841"/>
                </a:lnTo>
                <a:lnTo>
                  <a:pt x="1284604" y="482523"/>
                </a:lnTo>
                <a:close/>
              </a:path>
              <a:path w="1289684" h="861059">
                <a:moveTo>
                  <a:pt x="634110" y="477862"/>
                </a:moveTo>
                <a:lnTo>
                  <a:pt x="606171" y="482523"/>
                </a:lnTo>
                <a:lnTo>
                  <a:pt x="578230" y="489521"/>
                </a:lnTo>
                <a:lnTo>
                  <a:pt x="552576" y="503504"/>
                </a:lnTo>
                <a:lnTo>
                  <a:pt x="721540" y="503504"/>
                </a:lnTo>
                <a:lnTo>
                  <a:pt x="718057" y="501180"/>
                </a:lnTo>
                <a:lnTo>
                  <a:pt x="704087" y="494182"/>
                </a:lnTo>
                <a:lnTo>
                  <a:pt x="708751" y="480199"/>
                </a:lnTo>
                <a:lnTo>
                  <a:pt x="662177" y="480199"/>
                </a:lnTo>
                <a:lnTo>
                  <a:pt x="634110" y="477862"/>
                </a:lnTo>
                <a:close/>
              </a:path>
              <a:path w="1289684" h="861059">
                <a:moveTo>
                  <a:pt x="589914" y="146862"/>
                </a:moveTo>
                <a:lnTo>
                  <a:pt x="573531" y="156184"/>
                </a:lnTo>
                <a:lnTo>
                  <a:pt x="690118" y="407936"/>
                </a:lnTo>
                <a:lnTo>
                  <a:pt x="662177" y="480199"/>
                </a:lnTo>
                <a:lnTo>
                  <a:pt x="708751" y="480199"/>
                </a:lnTo>
                <a:lnTo>
                  <a:pt x="729742" y="417258"/>
                </a:lnTo>
                <a:lnTo>
                  <a:pt x="802454" y="379958"/>
                </a:lnTo>
                <a:lnTo>
                  <a:pt x="741426" y="379958"/>
                </a:lnTo>
                <a:lnTo>
                  <a:pt x="745095" y="368312"/>
                </a:lnTo>
                <a:lnTo>
                  <a:pt x="704087" y="368312"/>
                </a:lnTo>
                <a:lnTo>
                  <a:pt x="589914" y="146862"/>
                </a:lnTo>
                <a:close/>
              </a:path>
              <a:path w="1289684" h="861059">
                <a:moveTo>
                  <a:pt x="170179" y="249428"/>
                </a:moveTo>
                <a:lnTo>
                  <a:pt x="170179" y="265734"/>
                </a:lnTo>
                <a:lnTo>
                  <a:pt x="305434" y="277393"/>
                </a:lnTo>
                <a:lnTo>
                  <a:pt x="447675" y="447560"/>
                </a:lnTo>
                <a:lnTo>
                  <a:pt x="503682" y="447560"/>
                </a:lnTo>
                <a:lnTo>
                  <a:pt x="505079" y="421919"/>
                </a:lnTo>
                <a:lnTo>
                  <a:pt x="477900" y="421919"/>
                </a:lnTo>
                <a:lnTo>
                  <a:pt x="324103" y="254088"/>
                </a:lnTo>
                <a:lnTo>
                  <a:pt x="286766" y="254088"/>
                </a:lnTo>
                <a:lnTo>
                  <a:pt x="170179" y="249428"/>
                </a:lnTo>
                <a:close/>
              </a:path>
              <a:path w="1289684" h="861059">
                <a:moveTo>
                  <a:pt x="501269" y="146862"/>
                </a:moveTo>
                <a:lnTo>
                  <a:pt x="477900" y="421919"/>
                </a:lnTo>
                <a:lnTo>
                  <a:pt x="505079" y="421919"/>
                </a:lnTo>
                <a:lnTo>
                  <a:pt x="519937" y="149186"/>
                </a:lnTo>
                <a:lnTo>
                  <a:pt x="501269" y="146862"/>
                </a:lnTo>
                <a:close/>
              </a:path>
              <a:path w="1289684" h="861059">
                <a:moveTo>
                  <a:pt x="988568" y="263410"/>
                </a:moveTo>
                <a:lnTo>
                  <a:pt x="741426" y="379958"/>
                </a:lnTo>
                <a:lnTo>
                  <a:pt x="802454" y="379958"/>
                </a:lnTo>
                <a:lnTo>
                  <a:pt x="997838" y="279730"/>
                </a:lnTo>
                <a:lnTo>
                  <a:pt x="988568" y="263410"/>
                </a:lnTo>
                <a:close/>
              </a:path>
              <a:path w="1289684" h="861059">
                <a:moveTo>
                  <a:pt x="734441" y="30302"/>
                </a:moveTo>
                <a:lnTo>
                  <a:pt x="722756" y="37299"/>
                </a:lnTo>
                <a:lnTo>
                  <a:pt x="778763" y="160845"/>
                </a:lnTo>
                <a:lnTo>
                  <a:pt x="704087" y="368312"/>
                </a:lnTo>
                <a:lnTo>
                  <a:pt x="745095" y="368312"/>
                </a:lnTo>
                <a:lnTo>
                  <a:pt x="808989" y="165506"/>
                </a:lnTo>
                <a:lnTo>
                  <a:pt x="859278" y="139865"/>
                </a:lnTo>
                <a:lnTo>
                  <a:pt x="818387" y="139865"/>
                </a:lnTo>
                <a:lnTo>
                  <a:pt x="819884" y="135204"/>
                </a:lnTo>
                <a:lnTo>
                  <a:pt x="788034" y="135204"/>
                </a:lnTo>
                <a:lnTo>
                  <a:pt x="734441" y="30302"/>
                </a:lnTo>
                <a:close/>
              </a:path>
              <a:path w="1289684" h="861059">
                <a:moveTo>
                  <a:pt x="212217" y="128206"/>
                </a:moveTo>
                <a:lnTo>
                  <a:pt x="193548" y="144526"/>
                </a:lnTo>
                <a:lnTo>
                  <a:pt x="286766" y="254088"/>
                </a:lnTo>
                <a:lnTo>
                  <a:pt x="324103" y="254088"/>
                </a:lnTo>
                <a:lnTo>
                  <a:pt x="325247" y="233108"/>
                </a:lnTo>
                <a:lnTo>
                  <a:pt x="305434" y="233108"/>
                </a:lnTo>
                <a:lnTo>
                  <a:pt x="212217" y="128206"/>
                </a:lnTo>
                <a:close/>
              </a:path>
              <a:path w="1289684" h="861059">
                <a:moveTo>
                  <a:pt x="317119" y="123545"/>
                </a:moveTo>
                <a:lnTo>
                  <a:pt x="305434" y="233108"/>
                </a:lnTo>
                <a:lnTo>
                  <a:pt x="325247" y="233108"/>
                </a:lnTo>
                <a:lnTo>
                  <a:pt x="331088" y="125882"/>
                </a:lnTo>
                <a:lnTo>
                  <a:pt x="317119" y="123545"/>
                </a:lnTo>
                <a:close/>
              </a:path>
              <a:path w="1289684" h="861059">
                <a:moveTo>
                  <a:pt x="916304" y="93243"/>
                </a:moveTo>
                <a:lnTo>
                  <a:pt x="818387" y="139865"/>
                </a:lnTo>
                <a:lnTo>
                  <a:pt x="859278" y="139865"/>
                </a:lnTo>
                <a:lnTo>
                  <a:pt x="923289" y="107226"/>
                </a:lnTo>
                <a:lnTo>
                  <a:pt x="916304" y="93243"/>
                </a:lnTo>
                <a:close/>
              </a:path>
              <a:path w="1289684" h="861059">
                <a:moveTo>
                  <a:pt x="837056" y="0"/>
                </a:moveTo>
                <a:lnTo>
                  <a:pt x="788034" y="135204"/>
                </a:lnTo>
                <a:lnTo>
                  <a:pt x="819884" y="135204"/>
                </a:lnTo>
                <a:lnTo>
                  <a:pt x="860298" y="9321"/>
                </a:lnTo>
                <a:lnTo>
                  <a:pt x="837056" y="0"/>
                </a:lnTo>
                <a:close/>
              </a:path>
            </a:pathLst>
          </a:custGeom>
          <a:solidFill>
            <a:srgbClr val="FDFFFF">
              <a:alpha val="3921"/>
            </a:srgbClr>
          </a:solidFill>
        </p:spPr>
        <p:txBody>
          <a:bodyPr wrap="square" lIns="0" tIns="0" rIns="0" bIns="0" rtlCol="0"/>
          <a:lstStyle/>
          <a:p>
            <a:endParaRPr/>
          </a:p>
        </p:txBody>
      </p:sp>
      <p:sp>
        <p:nvSpPr>
          <p:cNvPr id="46" name="bk object 46"/>
          <p:cNvSpPr/>
          <p:nvPr/>
        </p:nvSpPr>
        <p:spPr>
          <a:xfrm>
            <a:off x="6557771" y="5996940"/>
            <a:ext cx="1284605" cy="861060"/>
          </a:xfrm>
          <a:custGeom>
            <a:avLst/>
            <a:gdLst/>
            <a:ahLst/>
            <a:cxnLst/>
            <a:rect l="l" t="t" r="r" b="b"/>
            <a:pathLst>
              <a:path w="1284604" h="861059">
                <a:moveTo>
                  <a:pt x="1284604" y="482523"/>
                </a:moveTo>
                <a:lnTo>
                  <a:pt x="1144777" y="505841"/>
                </a:lnTo>
                <a:lnTo>
                  <a:pt x="1207643" y="407936"/>
                </a:lnTo>
                <a:lnTo>
                  <a:pt x="1196085" y="400939"/>
                </a:lnTo>
                <a:lnTo>
                  <a:pt x="1116837" y="512838"/>
                </a:lnTo>
                <a:lnTo>
                  <a:pt x="899922" y="550125"/>
                </a:lnTo>
                <a:lnTo>
                  <a:pt x="1032891" y="340334"/>
                </a:lnTo>
                <a:lnTo>
                  <a:pt x="1018794" y="331012"/>
                </a:lnTo>
                <a:lnTo>
                  <a:pt x="858011" y="557123"/>
                </a:lnTo>
                <a:lnTo>
                  <a:pt x="778763" y="571106"/>
                </a:lnTo>
                <a:lnTo>
                  <a:pt x="769366" y="550125"/>
                </a:lnTo>
                <a:lnTo>
                  <a:pt x="755396" y="531482"/>
                </a:lnTo>
                <a:lnTo>
                  <a:pt x="743711" y="519823"/>
                </a:lnTo>
                <a:lnTo>
                  <a:pt x="732027" y="510501"/>
                </a:lnTo>
                <a:lnTo>
                  <a:pt x="718057" y="501180"/>
                </a:lnTo>
                <a:lnTo>
                  <a:pt x="704087" y="494182"/>
                </a:lnTo>
                <a:lnTo>
                  <a:pt x="729742" y="417258"/>
                </a:lnTo>
                <a:lnTo>
                  <a:pt x="997838" y="279730"/>
                </a:lnTo>
                <a:lnTo>
                  <a:pt x="988568" y="263410"/>
                </a:lnTo>
                <a:lnTo>
                  <a:pt x="741426" y="379958"/>
                </a:lnTo>
                <a:lnTo>
                  <a:pt x="808989" y="165506"/>
                </a:lnTo>
                <a:lnTo>
                  <a:pt x="923289" y="107226"/>
                </a:lnTo>
                <a:lnTo>
                  <a:pt x="916304" y="93243"/>
                </a:lnTo>
                <a:lnTo>
                  <a:pt x="818387" y="139865"/>
                </a:lnTo>
                <a:lnTo>
                  <a:pt x="860298" y="9321"/>
                </a:lnTo>
                <a:lnTo>
                  <a:pt x="837056" y="0"/>
                </a:lnTo>
                <a:lnTo>
                  <a:pt x="788034" y="135204"/>
                </a:lnTo>
                <a:lnTo>
                  <a:pt x="734441" y="30302"/>
                </a:lnTo>
                <a:lnTo>
                  <a:pt x="722756" y="37299"/>
                </a:lnTo>
                <a:lnTo>
                  <a:pt x="778763" y="160845"/>
                </a:lnTo>
                <a:lnTo>
                  <a:pt x="704087" y="368312"/>
                </a:lnTo>
                <a:lnTo>
                  <a:pt x="589914" y="146862"/>
                </a:lnTo>
                <a:lnTo>
                  <a:pt x="573531" y="156184"/>
                </a:lnTo>
                <a:lnTo>
                  <a:pt x="690118" y="407936"/>
                </a:lnTo>
                <a:lnTo>
                  <a:pt x="662177" y="480199"/>
                </a:lnTo>
                <a:lnTo>
                  <a:pt x="634110" y="477862"/>
                </a:lnTo>
                <a:lnTo>
                  <a:pt x="606171" y="482523"/>
                </a:lnTo>
                <a:lnTo>
                  <a:pt x="578230" y="489521"/>
                </a:lnTo>
                <a:lnTo>
                  <a:pt x="552576" y="503504"/>
                </a:lnTo>
                <a:lnTo>
                  <a:pt x="503554" y="449897"/>
                </a:lnTo>
                <a:lnTo>
                  <a:pt x="519937" y="149186"/>
                </a:lnTo>
                <a:lnTo>
                  <a:pt x="501269" y="146862"/>
                </a:lnTo>
                <a:lnTo>
                  <a:pt x="477900" y="421919"/>
                </a:lnTo>
                <a:lnTo>
                  <a:pt x="324103" y="254088"/>
                </a:lnTo>
                <a:lnTo>
                  <a:pt x="331088" y="125882"/>
                </a:lnTo>
                <a:lnTo>
                  <a:pt x="317119" y="123545"/>
                </a:lnTo>
                <a:lnTo>
                  <a:pt x="305434" y="233108"/>
                </a:lnTo>
                <a:lnTo>
                  <a:pt x="212217" y="128206"/>
                </a:lnTo>
                <a:lnTo>
                  <a:pt x="193548" y="144526"/>
                </a:lnTo>
                <a:lnTo>
                  <a:pt x="286766" y="254088"/>
                </a:lnTo>
                <a:lnTo>
                  <a:pt x="170179" y="249428"/>
                </a:lnTo>
                <a:lnTo>
                  <a:pt x="170179" y="265734"/>
                </a:lnTo>
                <a:lnTo>
                  <a:pt x="305434" y="277393"/>
                </a:lnTo>
                <a:lnTo>
                  <a:pt x="447675" y="447560"/>
                </a:lnTo>
                <a:lnTo>
                  <a:pt x="200532" y="435914"/>
                </a:lnTo>
                <a:lnTo>
                  <a:pt x="198120" y="454558"/>
                </a:lnTo>
                <a:lnTo>
                  <a:pt x="475614" y="480199"/>
                </a:lnTo>
                <a:lnTo>
                  <a:pt x="519937" y="533819"/>
                </a:lnTo>
                <a:lnTo>
                  <a:pt x="510539" y="545465"/>
                </a:lnTo>
                <a:lnTo>
                  <a:pt x="501269" y="559460"/>
                </a:lnTo>
                <a:lnTo>
                  <a:pt x="494283" y="571106"/>
                </a:lnTo>
                <a:lnTo>
                  <a:pt x="489584" y="587425"/>
                </a:lnTo>
                <a:lnTo>
                  <a:pt x="484885" y="601408"/>
                </a:lnTo>
                <a:lnTo>
                  <a:pt x="482600" y="615403"/>
                </a:lnTo>
                <a:lnTo>
                  <a:pt x="482600" y="631723"/>
                </a:lnTo>
                <a:lnTo>
                  <a:pt x="482600" y="645706"/>
                </a:lnTo>
                <a:lnTo>
                  <a:pt x="419607" y="659688"/>
                </a:lnTo>
                <a:lnTo>
                  <a:pt x="165480" y="496519"/>
                </a:lnTo>
                <a:lnTo>
                  <a:pt x="156209" y="512838"/>
                </a:lnTo>
                <a:lnTo>
                  <a:pt x="379983" y="669010"/>
                </a:lnTo>
                <a:lnTo>
                  <a:pt x="158496" y="717969"/>
                </a:lnTo>
                <a:lnTo>
                  <a:pt x="51307" y="648030"/>
                </a:lnTo>
                <a:lnTo>
                  <a:pt x="44323" y="659688"/>
                </a:lnTo>
                <a:lnTo>
                  <a:pt x="132842" y="722630"/>
                </a:lnTo>
                <a:lnTo>
                  <a:pt x="0" y="752933"/>
                </a:lnTo>
                <a:lnTo>
                  <a:pt x="0" y="757595"/>
                </a:lnTo>
                <a:lnTo>
                  <a:pt x="2285" y="773913"/>
                </a:lnTo>
                <a:lnTo>
                  <a:pt x="144525" y="750603"/>
                </a:lnTo>
                <a:lnTo>
                  <a:pt x="79248" y="848507"/>
                </a:lnTo>
                <a:lnTo>
                  <a:pt x="93218" y="857831"/>
                </a:lnTo>
                <a:lnTo>
                  <a:pt x="170179" y="745940"/>
                </a:lnTo>
                <a:lnTo>
                  <a:pt x="389381" y="706310"/>
                </a:lnTo>
                <a:lnTo>
                  <a:pt x="290656" y="861056"/>
                </a:lnTo>
              </a:path>
            </a:pathLst>
          </a:custGeom>
          <a:ln w="9144">
            <a:solidFill>
              <a:srgbClr val="FDFFFF"/>
            </a:solidFill>
          </a:ln>
        </p:spPr>
        <p:txBody>
          <a:bodyPr wrap="square" lIns="0" tIns="0" rIns="0" bIns="0" rtlCol="0"/>
          <a:lstStyle/>
          <a:p>
            <a:endParaRPr/>
          </a:p>
        </p:txBody>
      </p:sp>
      <p:sp>
        <p:nvSpPr>
          <p:cNvPr id="47" name="bk object 47"/>
          <p:cNvSpPr/>
          <p:nvPr/>
        </p:nvSpPr>
        <p:spPr>
          <a:xfrm>
            <a:off x="6874511" y="6686931"/>
            <a:ext cx="261620" cy="171450"/>
          </a:xfrm>
          <a:custGeom>
            <a:avLst/>
            <a:gdLst/>
            <a:ahLst/>
            <a:cxnLst/>
            <a:rect l="l" t="t" r="r" b="b"/>
            <a:pathLst>
              <a:path w="261620" h="171450">
                <a:moveTo>
                  <a:pt x="0" y="171065"/>
                </a:moveTo>
                <a:lnTo>
                  <a:pt x="114552" y="9334"/>
                </a:lnTo>
                <a:lnTo>
                  <a:pt x="175258" y="0"/>
                </a:lnTo>
                <a:lnTo>
                  <a:pt x="186815" y="23317"/>
                </a:lnTo>
                <a:lnTo>
                  <a:pt x="203198" y="46625"/>
                </a:lnTo>
                <a:lnTo>
                  <a:pt x="217168" y="60612"/>
                </a:lnTo>
                <a:lnTo>
                  <a:pt x="231138" y="69935"/>
                </a:lnTo>
                <a:lnTo>
                  <a:pt x="245108" y="79259"/>
                </a:lnTo>
                <a:lnTo>
                  <a:pt x="261491" y="88583"/>
                </a:lnTo>
                <a:lnTo>
                  <a:pt x="242822" y="149191"/>
                </a:lnTo>
                <a:lnTo>
                  <a:pt x="200913" y="171065"/>
                </a:lnTo>
              </a:path>
            </a:pathLst>
          </a:custGeom>
          <a:ln w="9144">
            <a:solidFill>
              <a:srgbClr val="FDFFFF"/>
            </a:solidFill>
          </a:ln>
        </p:spPr>
        <p:txBody>
          <a:bodyPr wrap="square" lIns="0" tIns="0" rIns="0" bIns="0" rtlCol="0"/>
          <a:lstStyle/>
          <a:p>
            <a:endParaRPr/>
          </a:p>
        </p:txBody>
      </p:sp>
      <p:sp>
        <p:nvSpPr>
          <p:cNvPr id="48" name="bk object 48"/>
          <p:cNvSpPr/>
          <p:nvPr/>
        </p:nvSpPr>
        <p:spPr>
          <a:xfrm>
            <a:off x="7152385" y="6747633"/>
            <a:ext cx="243677" cy="114935"/>
          </a:xfrm>
          <a:prstGeom prst="rect">
            <a:avLst/>
          </a:prstGeom>
          <a:blipFill>
            <a:blip r:embed="rId28" cstate="print"/>
            <a:stretch>
              <a:fillRect/>
            </a:stretch>
          </a:blipFill>
        </p:spPr>
        <p:txBody>
          <a:bodyPr wrap="square" lIns="0" tIns="0" rIns="0" bIns="0" rtlCol="0"/>
          <a:lstStyle/>
          <a:p>
            <a:endParaRPr/>
          </a:p>
        </p:txBody>
      </p:sp>
      <p:sp>
        <p:nvSpPr>
          <p:cNvPr id="49" name="bk object 49"/>
          <p:cNvSpPr/>
          <p:nvPr/>
        </p:nvSpPr>
        <p:spPr>
          <a:xfrm>
            <a:off x="7322439" y="6479463"/>
            <a:ext cx="525145" cy="379095"/>
          </a:xfrm>
          <a:custGeom>
            <a:avLst/>
            <a:gdLst/>
            <a:ahLst/>
            <a:cxnLst/>
            <a:rect l="l" t="t" r="r" b="b"/>
            <a:pathLst>
              <a:path w="525145" h="379095">
                <a:moveTo>
                  <a:pt x="118240" y="378533"/>
                </a:moveTo>
                <a:lnTo>
                  <a:pt x="74675" y="328686"/>
                </a:lnTo>
                <a:lnTo>
                  <a:pt x="324103" y="340342"/>
                </a:lnTo>
                <a:lnTo>
                  <a:pt x="324103" y="321693"/>
                </a:lnTo>
                <a:lnTo>
                  <a:pt x="46735" y="296050"/>
                </a:lnTo>
                <a:lnTo>
                  <a:pt x="0" y="240106"/>
                </a:lnTo>
                <a:lnTo>
                  <a:pt x="14096" y="214464"/>
                </a:lnTo>
                <a:lnTo>
                  <a:pt x="23367" y="186486"/>
                </a:lnTo>
                <a:lnTo>
                  <a:pt x="28066" y="158521"/>
                </a:lnTo>
                <a:lnTo>
                  <a:pt x="25653" y="130543"/>
                </a:lnTo>
                <a:lnTo>
                  <a:pt x="105028" y="114223"/>
                </a:lnTo>
                <a:lnTo>
                  <a:pt x="356742" y="277402"/>
                </a:lnTo>
                <a:lnTo>
                  <a:pt x="368426" y="263417"/>
                </a:lnTo>
                <a:lnTo>
                  <a:pt x="142239" y="104901"/>
                </a:lnTo>
                <a:lnTo>
                  <a:pt x="363727" y="58280"/>
                </a:lnTo>
                <a:lnTo>
                  <a:pt x="471042" y="128219"/>
                </a:lnTo>
                <a:lnTo>
                  <a:pt x="480313" y="114223"/>
                </a:lnTo>
                <a:lnTo>
                  <a:pt x="389381" y="51295"/>
                </a:lnTo>
                <a:lnTo>
                  <a:pt x="524636" y="23317"/>
                </a:lnTo>
                <a:lnTo>
                  <a:pt x="519937" y="0"/>
                </a:lnTo>
              </a:path>
            </a:pathLst>
          </a:custGeom>
          <a:ln w="9144">
            <a:solidFill>
              <a:srgbClr val="FDFFFF"/>
            </a:solidFill>
          </a:ln>
        </p:spPr>
        <p:txBody>
          <a:bodyPr wrap="square" lIns="0" tIns="0" rIns="0" bIns="0" rtlCol="0"/>
          <a:lstStyle/>
          <a:p>
            <a:endParaRPr/>
          </a:p>
        </p:txBody>
      </p:sp>
      <p:sp>
        <p:nvSpPr>
          <p:cNvPr id="50" name="bk object 50"/>
          <p:cNvSpPr/>
          <p:nvPr/>
        </p:nvSpPr>
        <p:spPr>
          <a:xfrm>
            <a:off x="7082408" y="6519189"/>
            <a:ext cx="226060" cy="225931"/>
          </a:xfrm>
          <a:prstGeom prst="rect">
            <a:avLst/>
          </a:prstGeom>
          <a:blipFill>
            <a:blip r:embed="rId29" cstate="print"/>
            <a:stretch>
              <a:fillRect/>
            </a:stretch>
          </a:blipFill>
        </p:spPr>
        <p:txBody>
          <a:bodyPr wrap="square" lIns="0" tIns="0" rIns="0" bIns="0" rtlCol="0"/>
          <a:lstStyle/>
          <a:p>
            <a:endParaRPr/>
          </a:p>
        </p:txBody>
      </p:sp>
      <p:sp>
        <p:nvSpPr>
          <p:cNvPr id="51" name="bk object 51"/>
          <p:cNvSpPr/>
          <p:nvPr/>
        </p:nvSpPr>
        <p:spPr>
          <a:xfrm>
            <a:off x="8125968" y="6307835"/>
            <a:ext cx="977265" cy="550545"/>
          </a:xfrm>
          <a:custGeom>
            <a:avLst/>
            <a:gdLst/>
            <a:ahLst/>
            <a:cxnLst/>
            <a:rect l="l" t="t" r="r" b="b"/>
            <a:pathLst>
              <a:path w="977265" h="550545">
                <a:moveTo>
                  <a:pt x="278570" y="473863"/>
                </a:moveTo>
                <a:lnTo>
                  <a:pt x="142748" y="473863"/>
                </a:lnTo>
                <a:lnTo>
                  <a:pt x="281431" y="505989"/>
                </a:lnTo>
                <a:lnTo>
                  <a:pt x="215137" y="550163"/>
                </a:lnTo>
                <a:lnTo>
                  <a:pt x="251205" y="550163"/>
                </a:lnTo>
                <a:lnTo>
                  <a:pt x="311530" y="514021"/>
                </a:lnTo>
                <a:lnTo>
                  <a:pt x="472966" y="514021"/>
                </a:lnTo>
                <a:lnTo>
                  <a:pt x="476376" y="505989"/>
                </a:lnTo>
                <a:lnTo>
                  <a:pt x="477520" y="503981"/>
                </a:lnTo>
                <a:lnTo>
                  <a:pt x="436117" y="503981"/>
                </a:lnTo>
                <a:lnTo>
                  <a:pt x="333628" y="483903"/>
                </a:lnTo>
                <a:lnTo>
                  <a:pt x="329462" y="477879"/>
                </a:lnTo>
                <a:lnTo>
                  <a:pt x="299465" y="477879"/>
                </a:lnTo>
                <a:lnTo>
                  <a:pt x="278570" y="473863"/>
                </a:lnTo>
                <a:close/>
              </a:path>
              <a:path w="977265" h="550545">
                <a:moveTo>
                  <a:pt x="472966" y="514021"/>
                </a:moveTo>
                <a:lnTo>
                  <a:pt x="311530" y="514021"/>
                </a:lnTo>
                <a:lnTo>
                  <a:pt x="430149" y="540124"/>
                </a:lnTo>
                <a:lnTo>
                  <a:pt x="428116" y="550163"/>
                </a:lnTo>
                <a:lnTo>
                  <a:pt x="466343" y="550163"/>
                </a:lnTo>
                <a:lnTo>
                  <a:pt x="468375" y="534101"/>
                </a:lnTo>
                <a:lnTo>
                  <a:pt x="470407" y="520044"/>
                </a:lnTo>
                <a:lnTo>
                  <a:pt x="472966" y="514021"/>
                </a:lnTo>
                <a:close/>
              </a:path>
              <a:path w="977265" h="550545">
                <a:moveTo>
                  <a:pt x="674435" y="451775"/>
                </a:moveTo>
                <a:lnTo>
                  <a:pt x="572897" y="451775"/>
                </a:lnTo>
                <a:lnTo>
                  <a:pt x="590930" y="455792"/>
                </a:lnTo>
                <a:lnTo>
                  <a:pt x="609091" y="461816"/>
                </a:lnTo>
                <a:lnTo>
                  <a:pt x="649224" y="499965"/>
                </a:lnTo>
                <a:lnTo>
                  <a:pt x="661288" y="534101"/>
                </a:lnTo>
                <a:lnTo>
                  <a:pt x="661288" y="550163"/>
                </a:lnTo>
                <a:lnTo>
                  <a:pt x="699515" y="550163"/>
                </a:lnTo>
                <a:lnTo>
                  <a:pt x="693420" y="505989"/>
                </a:lnTo>
                <a:lnTo>
                  <a:pt x="675385" y="471855"/>
                </a:lnTo>
                <a:lnTo>
                  <a:pt x="667384" y="459808"/>
                </a:lnTo>
                <a:lnTo>
                  <a:pt x="674435" y="451775"/>
                </a:lnTo>
                <a:close/>
              </a:path>
              <a:path w="977265" h="550545">
                <a:moveTo>
                  <a:pt x="2031" y="421652"/>
                </a:moveTo>
                <a:lnTo>
                  <a:pt x="0" y="427681"/>
                </a:lnTo>
                <a:lnTo>
                  <a:pt x="0" y="441737"/>
                </a:lnTo>
                <a:lnTo>
                  <a:pt x="120650" y="469847"/>
                </a:lnTo>
                <a:lnTo>
                  <a:pt x="34162" y="528077"/>
                </a:lnTo>
                <a:lnTo>
                  <a:pt x="40258" y="538115"/>
                </a:lnTo>
                <a:lnTo>
                  <a:pt x="142748" y="473863"/>
                </a:lnTo>
                <a:lnTo>
                  <a:pt x="278570" y="473863"/>
                </a:lnTo>
                <a:lnTo>
                  <a:pt x="142748" y="447761"/>
                </a:lnTo>
                <a:lnTo>
                  <a:pt x="140036" y="443744"/>
                </a:lnTo>
                <a:lnTo>
                  <a:pt x="120650" y="443744"/>
                </a:lnTo>
                <a:lnTo>
                  <a:pt x="2031" y="421652"/>
                </a:lnTo>
                <a:close/>
              </a:path>
              <a:path w="977265" h="550545">
                <a:moveTo>
                  <a:pt x="279400" y="192760"/>
                </a:moveTo>
                <a:lnTo>
                  <a:pt x="273303" y="204800"/>
                </a:lnTo>
                <a:lnTo>
                  <a:pt x="468375" y="309219"/>
                </a:lnTo>
                <a:lnTo>
                  <a:pt x="504571" y="427681"/>
                </a:lnTo>
                <a:lnTo>
                  <a:pt x="492505" y="433704"/>
                </a:lnTo>
                <a:lnTo>
                  <a:pt x="482473" y="441737"/>
                </a:lnTo>
                <a:lnTo>
                  <a:pt x="472312" y="449767"/>
                </a:lnTo>
                <a:lnTo>
                  <a:pt x="462279" y="459808"/>
                </a:lnTo>
                <a:lnTo>
                  <a:pt x="454278" y="469847"/>
                </a:lnTo>
                <a:lnTo>
                  <a:pt x="448182" y="479887"/>
                </a:lnTo>
                <a:lnTo>
                  <a:pt x="442213" y="491934"/>
                </a:lnTo>
                <a:lnTo>
                  <a:pt x="436117" y="503981"/>
                </a:lnTo>
                <a:lnTo>
                  <a:pt x="477520" y="503981"/>
                </a:lnTo>
                <a:lnTo>
                  <a:pt x="484377" y="491934"/>
                </a:lnTo>
                <a:lnTo>
                  <a:pt x="494410" y="479887"/>
                </a:lnTo>
                <a:lnTo>
                  <a:pt x="506475" y="469847"/>
                </a:lnTo>
                <a:lnTo>
                  <a:pt x="518540" y="461816"/>
                </a:lnTo>
                <a:lnTo>
                  <a:pt x="534670" y="455792"/>
                </a:lnTo>
                <a:lnTo>
                  <a:pt x="552703" y="451775"/>
                </a:lnTo>
                <a:lnTo>
                  <a:pt x="674435" y="451775"/>
                </a:lnTo>
                <a:lnTo>
                  <a:pt x="688534" y="435714"/>
                </a:lnTo>
                <a:lnTo>
                  <a:pt x="639190" y="435714"/>
                </a:lnTo>
                <a:lnTo>
                  <a:pt x="617092" y="423666"/>
                </a:lnTo>
                <a:lnTo>
                  <a:pt x="592962" y="415632"/>
                </a:lnTo>
                <a:lnTo>
                  <a:pt x="540765" y="415632"/>
                </a:lnTo>
                <a:lnTo>
                  <a:pt x="504571" y="313232"/>
                </a:lnTo>
                <a:lnTo>
                  <a:pt x="519346" y="283108"/>
                </a:lnTo>
                <a:lnTo>
                  <a:pt x="494410" y="283108"/>
                </a:lnTo>
                <a:lnTo>
                  <a:pt x="493019" y="279095"/>
                </a:lnTo>
                <a:lnTo>
                  <a:pt x="460248" y="279095"/>
                </a:lnTo>
                <a:lnTo>
                  <a:pt x="279400" y="192760"/>
                </a:lnTo>
                <a:close/>
              </a:path>
              <a:path w="977265" h="550545">
                <a:moveTo>
                  <a:pt x="203073" y="295160"/>
                </a:moveTo>
                <a:lnTo>
                  <a:pt x="191007" y="303187"/>
                </a:lnTo>
                <a:lnTo>
                  <a:pt x="299465" y="477879"/>
                </a:lnTo>
                <a:lnTo>
                  <a:pt x="329462" y="477879"/>
                </a:lnTo>
                <a:lnTo>
                  <a:pt x="203073" y="295160"/>
                </a:lnTo>
                <a:close/>
              </a:path>
              <a:path w="977265" h="550545">
                <a:moveTo>
                  <a:pt x="80390" y="355396"/>
                </a:moveTo>
                <a:lnTo>
                  <a:pt x="70357" y="361416"/>
                </a:lnTo>
                <a:lnTo>
                  <a:pt x="120650" y="443744"/>
                </a:lnTo>
                <a:lnTo>
                  <a:pt x="140036" y="443744"/>
                </a:lnTo>
                <a:lnTo>
                  <a:pt x="80390" y="355396"/>
                </a:lnTo>
                <a:close/>
              </a:path>
              <a:path w="977265" h="550545">
                <a:moveTo>
                  <a:pt x="731647" y="122478"/>
                </a:moveTo>
                <a:lnTo>
                  <a:pt x="717550" y="122478"/>
                </a:lnTo>
                <a:lnTo>
                  <a:pt x="723646" y="345363"/>
                </a:lnTo>
                <a:lnTo>
                  <a:pt x="639190" y="435714"/>
                </a:lnTo>
                <a:lnTo>
                  <a:pt x="688534" y="435714"/>
                </a:lnTo>
                <a:lnTo>
                  <a:pt x="739648" y="377482"/>
                </a:lnTo>
                <a:lnTo>
                  <a:pt x="966851" y="361416"/>
                </a:lnTo>
                <a:lnTo>
                  <a:pt x="966851" y="353390"/>
                </a:lnTo>
                <a:lnTo>
                  <a:pt x="759840" y="353390"/>
                </a:lnTo>
                <a:lnTo>
                  <a:pt x="787717" y="321259"/>
                </a:lnTo>
                <a:lnTo>
                  <a:pt x="745743" y="321259"/>
                </a:lnTo>
                <a:lnTo>
                  <a:pt x="731647" y="122478"/>
                </a:lnTo>
                <a:close/>
              </a:path>
              <a:path w="977265" h="550545">
                <a:moveTo>
                  <a:pt x="578865" y="413626"/>
                </a:moveTo>
                <a:lnTo>
                  <a:pt x="554735" y="413626"/>
                </a:lnTo>
                <a:lnTo>
                  <a:pt x="540765" y="415632"/>
                </a:lnTo>
                <a:lnTo>
                  <a:pt x="592962" y="415632"/>
                </a:lnTo>
                <a:lnTo>
                  <a:pt x="578865" y="413626"/>
                </a:lnTo>
                <a:close/>
              </a:path>
              <a:path w="977265" h="550545">
                <a:moveTo>
                  <a:pt x="966851" y="345363"/>
                </a:moveTo>
                <a:lnTo>
                  <a:pt x="759840" y="353390"/>
                </a:lnTo>
                <a:lnTo>
                  <a:pt x="966851" y="353390"/>
                </a:lnTo>
                <a:lnTo>
                  <a:pt x="966851" y="345363"/>
                </a:lnTo>
                <a:close/>
              </a:path>
              <a:path w="977265" h="550545">
                <a:moveTo>
                  <a:pt x="850264" y="98386"/>
                </a:moveTo>
                <a:lnTo>
                  <a:pt x="838200" y="98386"/>
                </a:lnTo>
                <a:lnTo>
                  <a:pt x="842263" y="218859"/>
                </a:lnTo>
                <a:lnTo>
                  <a:pt x="745743" y="321259"/>
                </a:lnTo>
                <a:lnTo>
                  <a:pt x="787717" y="321259"/>
                </a:lnTo>
                <a:lnTo>
                  <a:pt x="864361" y="232917"/>
                </a:lnTo>
                <a:lnTo>
                  <a:pt x="976883" y="222872"/>
                </a:lnTo>
                <a:lnTo>
                  <a:pt x="976883" y="214845"/>
                </a:lnTo>
                <a:lnTo>
                  <a:pt x="878331" y="214845"/>
                </a:lnTo>
                <a:lnTo>
                  <a:pt x="890587" y="200786"/>
                </a:lnTo>
                <a:lnTo>
                  <a:pt x="858265" y="200786"/>
                </a:lnTo>
                <a:lnTo>
                  <a:pt x="850264" y="98386"/>
                </a:lnTo>
                <a:close/>
              </a:path>
              <a:path w="977265" h="550545">
                <a:moveTo>
                  <a:pt x="590930" y="100393"/>
                </a:moveTo>
                <a:lnTo>
                  <a:pt x="494410" y="283108"/>
                </a:lnTo>
                <a:lnTo>
                  <a:pt x="519346" y="283108"/>
                </a:lnTo>
                <a:lnTo>
                  <a:pt x="605027" y="108419"/>
                </a:lnTo>
                <a:lnTo>
                  <a:pt x="590930" y="100393"/>
                </a:lnTo>
                <a:close/>
              </a:path>
              <a:path w="977265" h="550545">
                <a:moveTo>
                  <a:pt x="319658" y="78308"/>
                </a:moveTo>
                <a:lnTo>
                  <a:pt x="313562" y="88341"/>
                </a:lnTo>
                <a:lnTo>
                  <a:pt x="418083" y="144564"/>
                </a:lnTo>
                <a:lnTo>
                  <a:pt x="460248" y="279095"/>
                </a:lnTo>
                <a:lnTo>
                  <a:pt x="493019" y="279095"/>
                </a:lnTo>
                <a:lnTo>
                  <a:pt x="442213" y="132524"/>
                </a:lnTo>
                <a:lnTo>
                  <a:pt x="446002" y="124485"/>
                </a:lnTo>
                <a:lnTo>
                  <a:pt x="412114" y="124485"/>
                </a:lnTo>
                <a:lnTo>
                  <a:pt x="319658" y="78308"/>
                </a:lnTo>
                <a:close/>
              </a:path>
              <a:path w="977265" h="550545">
                <a:moveTo>
                  <a:pt x="976883" y="210832"/>
                </a:moveTo>
                <a:lnTo>
                  <a:pt x="878331" y="214845"/>
                </a:lnTo>
                <a:lnTo>
                  <a:pt x="976883" y="214845"/>
                </a:lnTo>
                <a:lnTo>
                  <a:pt x="976883" y="210832"/>
                </a:lnTo>
                <a:close/>
              </a:path>
              <a:path w="977265" h="550545">
                <a:moveTo>
                  <a:pt x="944752" y="108419"/>
                </a:moveTo>
                <a:lnTo>
                  <a:pt x="858265" y="200786"/>
                </a:lnTo>
                <a:lnTo>
                  <a:pt x="890587" y="200786"/>
                </a:lnTo>
                <a:lnTo>
                  <a:pt x="958850" y="122478"/>
                </a:lnTo>
                <a:lnTo>
                  <a:pt x="944752" y="108419"/>
                </a:lnTo>
                <a:close/>
              </a:path>
              <a:path w="977265" h="550545">
                <a:moveTo>
                  <a:pt x="395985" y="0"/>
                </a:moveTo>
                <a:lnTo>
                  <a:pt x="375920" y="6019"/>
                </a:lnTo>
                <a:lnTo>
                  <a:pt x="412114" y="124485"/>
                </a:lnTo>
                <a:lnTo>
                  <a:pt x="446002" y="124485"/>
                </a:lnTo>
                <a:lnTo>
                  <a:pt x="451675" y="112445"/>
                </a:lnTo>
                <a:lnTo>
                  <a:pt x="434212" y="112445"/>
                </a:lnTo>
                <a:lnTo>
                  <a:pt x="395985" y="0"/>
                </a:lnTo>
                <a:close/>
              </a:path>
              <a:path w="977265" h="550545">
                <a:moveTo>
                  <a:pt x="480440" y="24091"/>
                </a:moveTo>
                <a:lnTo>
                  <a:pt x="434212" y="112445"/>
                </a:lnTo>
                <a:lnTo>
                  <a:pt x="451675" y="112445"/>
                </a:lnTo>
                <a:lnTo>
                  <a:pt x="490474" y="30111"/>
                </a:lnTo>
                <a:lnTo>
                  <a:pt x="480440" y="24091"/>
                </a:lnTo>
                <a:close/>
              </a:path>
            </a:pathLst>
          </a:custGeom>
          <a:solidFill>
            <a:srgbClr val="FDFFFF">
              <a:alpha val="76077"/>
            </a:srgbClr>
          </a:solidFill>
        </p:spPr>
        <p:txBody>
          <a:bodyPr wrap="square" lIns="0" tIns="0" rIns="0" bIns="0" rtlCol="0"/>
          <a:lstStyle/>
          <a:p>
            <a:endParaRPr/>
          </a:p>
        </p:txBody>
      </p:sp>
      <p:sp>
        <p:nvSpPr>
          <p:cNvPr id="2" name="Holder 2"/>
          <p:cNvSpPr>
            <a:spLocks noGrp="1"/>
          </p:cNvSpPr>
          <p:nvPr>
            <p:ph type="title"/>
          </p:nvPr>
        </p:nvSpPr>
        <p:spPr>
          <a:xfrm>
            <a:off x="867130" y="1243710"/>
            <a:ext cx="7409738" cy="1488439"/>
          </a:xfrm>
          <a:prstGeom prst="rect">
            <a:avLst/>
          </a:prstGeom>
        </p:spPr>
        <p:txBody>
          <a:bodyPr wrap="square" lIns="0" tIns="0" rIns="0" bIns="0">
            <a:spAutoFit/>
          </a:bodyPr>
          <a:lstStyle>
            <a:lvl1pPr>
              <a:defRPr sz="9600" b="1" i="0">
                <a:solidFill>
                  <a:schemeClr val="bg1"/>
                </a:solidFill>
                <a:latin typeface="Verdana"/>
                <a:cs typeface="Verdana"/>
              </a:defRPr>
            </a:lvl1pPr>
          </a:lstStyle>
          <a:p>
            <a:endParaRPr/>
          </a:p>
        </p:txBody>
      </p:sp>
      <p:sp>
        <p:nvSpPr>
          <p:cNvPr id="3" name="Holder 3"/>
          <p:cNvSpPr>
            <a:spLocks noGrp="1"/>
          </p:cNvSpPr>
          <p:nvPr>
            <p:ph type="body" idx="1"/>
          </p:nvPr>
        </p:nvSpPr>
        <p:spPr>
          <a:xfrm>
            <a:off x="612140" y="1179321"/>
            <a:ext cx="7919719" cy="209931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3/20/2019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1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18" Type="http://schemas.openxmlformats.org/officeDocument/2006/relationships/image" Target="../media/image109.png"/><Relationship Id="rId26" Type="http://schemas.openxmlformats.org/officeDocument/2006/relationships/image" Target="../media/image117.png"/><Relationship Id="rId3" Type="http://schemas.openxmlformats.org/officeDocument/2006/relationships/image" Target="../media/image94.png"/><Relationship Id="rId21" Type="http://schemas.openxmlformats.org/officeDocument/2006/relationships/image" Target="../media/image112.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5" Type="http://schemas.openxmlformats.org/officeDocument/2006/relationships/image" Target="../media/image116.png"/><Relationship Id="rId2" Type="http://schemas.openxmlformats.org/officeDocument/2006/relationships/image" Target="../media/image93.png"/><Relationship Id="rId16" Type="http://schemas.openxmlformats.org/officeDocument/2006/relationships/image" Target="../media/image107.png"/><Relationship Id="rId20" Type="http://schemas.openxmlformats.org/officeDocument/2006/relationships/image" Target="../media/image111.png"/><Relationship Id="rId29"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24" Type="http://schemas.openxmlformats.org/officeDocument/2006/relationships/image" Target="../media/image115.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4.png"/><Relationship Id="rId28" Type="http://schemas.openxmlformats.org/officeDocument/2006/relationships/image" Target="../media/image119.png"/><Relationship Id="rId10" Type="http://schemas.openxmlformats.org/officeDocument/2006/relationships/image" Target="../media/image101.png"/><Relationship Id="rId19" Type="http://schemas.openxmlformats.org/officeDocument/2006/relationships/image" Target="../media/image110.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3.png"/><Relationship Id="rId27" Type="http://schemas.openxmlformats.org/officeDocument/2006/relationships/image" Target="../media/image118.png"/></Relationships>
</file>

<file path=ppt/slides/_rels/slide1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4.jpeg"/><Relationship Id="rId4" Type="http://schemas.openxmlformats.org/officeDocument/2006/relationships/image" Target="../media/image123.png"/></Relationships>
</file>

<file path=ppt/slides/_rels/slide21.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hyperlink" Target="http://images.google.com/imgres?imgurl=http://www.nrcan.gc.ca/es/etb/ctec/cetc01/htmldocs/images/photos/biomass_in_furnace.jpg&amp;imgrefurl=http://www.nrcan.gc.ca/es/etb/ctec/cetc01/htmldocs/Publications/factsheet_biomass_conversion_research_e.htm&amp;h=323&amp;w=430&amp;sz=104&amp;hl=en&amp;start=92&amp;tbnid=xHJhbipraNfmoM:&amp;tbnh=95&amp;tbnw=126&amp;prev=/images%3Fq%3DBiomass%26start%3D80%26gbv%3D2%26ndsp%3D20%26hl%3Den%26sa%3D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6.wmf"/><Relationship Id="rId4" Type="http://schemas.openxmlformats.org/officeDocument/2006/relationships/image" Target="../media/image13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images.google.com/imgres?imgurl=http://www.canadianbiofuel.ca/willow.jpg&amp;imgrefurl=http://www.canadianbiofuel.ca/feedstocks.html&amp;h=1728&amp;w=2304&amp;sz=1574&amp;hl=en&amp;start=43&amp;tbnid=8bN2vLuwertHBM:&amp;tbnh=112&amp;tbnw=150&amp;prev=/images%3Fq%3DBiomass%2BMATERIAL%26start%3D40%26gbv%3D2%26ndsp%3D20%26hl%3Den%26sa%3D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png"/><Relationship Id="rId21" Type="http://schemas.openxmlformats.org/officeDocument/2006/relationships/image" Target="../media/image46.png"/><Relationship Id="rId34" Type="http://schemas.openxmlformats.org/officeDocument/2006/relationships/image" Target="../media/image59.png"/><Relationship Id="rId42" Type="http://schemas.openxmlformats.org/officeDocument/2006/relationships/image" Target="../media/image67.png"/><Relationship Id="rId47" Type="http://schemas.openxmlformats.org/officeDocument/2006/relationships/image" Target="../media/image72.png"/><Relationship Id="rId50" Type="http://schemas.openxmlformats.org/officeDocument/2006/relationships/image" Target="../media/image75.png"/><Relationship Id="rId55" Type="http://schemas.openxmlformats.org/officeDocument/2006/relationships/image" Target="../media/image80.png"/><Relationship Id="rId7" Type="http://schemas.openxmlformats.org/officeDocument/2006/relationships/image" Target="../media/image32.png"/><Relationship Id="rId2" Type="http://schemas.openxmlformats.org/officeDocument/2006/relationships/image" Target="../media/image27.png"/><Relationship Id="rId16" Type="http://schemas.openxmlformats.org/officeDocument/2006/relationships/image" Target="../media/image41.png"/><Relationship Id="rId29" Type="http://schemas.openxmlformats.org/officeDocument/2006/relationships/image" Target="../media/image54.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png"/><Relationship Id="rId40" Type="http://schemas.openxmlformats.org/officeDocument/2006/relationships/image" Target="../media/image65.png"/><Relationship Id="rId45" Type="http://schemas.openxmlformats.org/officeDocument/2006/relationships/image" Target="../media/image70.png"/><Relationship Id="rId53" Type="http://schemas.openxmlformats.org/officeDocument/2006/relationships/image" Target="../media/image78.png"/><Relationship Id="rId5" Type="http://schemas.openxmlformats.org/officeDocument/2006/relationships/image" Target="../media/image30.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4" Type="http://schemas.openxmlformats.org/officeDocument/2006/relationships/image" Target="../media/image69.png"/><Relationship Id="rId52" Type="http://schemas.openxmlformats.org/officeDocument/2006/relationships/image" Target="../media/image77.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60.png"/><Relationship Id="rId43" Type="http://schemas.openxmlformats.org/officeDocument/2006/relationships/image" Target="../media/image68.png"/><Relationship Id="rId48" Type="http://schemas.openxmlformats.org/officeDocument/2006/relationships/image" Target="../media/image73.png"/><Relationship Id="rId56" Type="http://schemas.openxmlformats.org/officeDocument/2006/relationships/image" Target="../media/image81.png"/><Relationship Id="rId8" Type="http://schemas.openxmlformats.org/officeDocument/2006/relationships/image" Target="../media/image33.png"/><Relationship Id="rId51" Type="http://schemas.openxmlformats.org/officeDocument/2006/relationships/image" Target="../media/image76.png"/><Relationship Id="rId3" Type="http://schemas.openxmlformats.org/officeDocument/2006/relationships/image" Target="../media/image28.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38" Type="http://schemas.openxmlformats.org/officeDocument/2006/relationships/image" Target="../media/image63.png"/><Relationship Id="rId46" Type="http://schemas.openxmlformats.org/officeDocument/2006/relationships/image" Target="../media/image71.png"/><Relationship Id="rId20" Type="http://schemas.openxmlformats.org/officeDocument/2006/relationships/image" Target="../media/image45.png"/><Relationship Id="rId41" Type="http://schemas.openxmlformats.org/officeDocument/2006/relationships/image" Target="../media/image66.png"/><Relationship Id="rId54"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31.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49"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700" rIns="0" bIns="0" rtlCol="0">
            <a:spAutoFit/>
          </a:bodyPr>
          <a:lstStyle/>
          <a:p>
            <a:pPr marL="12700" marR="5080">
              <a:lnSpc>
                <a:spcPct val="100000"/>
              </a:lnSpc>
              <a:spcBef>
                <a:spcPts val="100"/>
              </a:spcBef>
            </a:pPr>
            <a:r>
              <a:rPr spc="-5" dirty="0"/>
              <a:t>A </a:t>
            </a:r>
            <a:r>
              <a:rPr dirty="0"/>
              <a:t>REVIEW </a:t>
            </a:r>
            <a:r>
              <a:rPr spc="-5" dirty="0"/>
              <a:t>ON </a:t>
            </a:r>
            <a:r>
              <a:rPr dirty="0"/>
              <a:t>ENERGY</a:t>
            </a:r>
            <a:r>
              <a:rPr spc="-285" dirty="0"/>
              <a:t> </a:t>
            </a:r>
            <a:r>
              <a:rPr dirty="0"/>
              <a:t>FROM  BIOMASS</a:t>
            </a:r>
          </a:p>
          <a:p>
            <a:pPr marL="12700" marR="412115">
              <a:lnSpc>
                <a:spcPct val="100000"/>
              </a:lnSpc>
              <a:spcBef>
                <a:spcPts val="5"/>
              </a:spcBef>
            </a:pPr>
            <a:r>
              <a:rPr sz="3200" b="0" dirty="0">
                <a:latin typeface="Arial"/>
                <a:cs typeface="Arial"/>
              </a:rPr>
              <a:t>(NON CONVENTIONAL</a:t>
            </a:r>
            <a:r>
              <a:rPr sz="3200" b="0" spc="-225" dirty="0">
                <a:latin typeface="Arial"/>
                <a:cs typeface="Arial"/>
              </a:rPr>
              <a:t> </a:t>
            </a:r>
            <a:r>
              <a:rPr sz="3200" b="0" dirty="0">
                <a:latin typeface="Arial"/>
                <a:cs typeface="Arial"/>
              </a:rPr>
              <a:t>ENERGY  SOURCES)</a:t>
            </a:r>
            <a:endParaRPr sz="32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5684838" cy="1143000"/>
          </a:xfrm>
        </p:spPr>
        <p:txBody>
          <a:bodyPr/>
          <a:lstStyle/>
          <a:p>
            <a:pPr algn="l" eaLnBrk="1" hangingPunct="1">
              <a:defRPr/>
            </a:pPr>
            <a:r>
              <a:rPr lang="en-US" sz="4000" smtClean="0">
                <a:solidFill>
                  <a:srgbClr val="FF3300"/>
                </a:solidFill>
              </a:rPr>
              <a:t>Bioenergy Types</a:t>
            </a:r>
          </a:p>
        </p:txBody>
      </p:sp>
      <p:sp>
        <p:nvSpPr>
          <p:cNvPr id="44035" name="Rectangle 3"/>
          <p:cNvSpPr>
            <a:spLocks noGrp="1" noChangeArrowheads="1"/>
          </p:cNvSpPr>
          <p:nvPr>
            <p:ph type="body" idx="1"/>
          </p:nvPr>
        </p:nvSpPr>
        <p:spPr>
          <a:xfrm>
            <a:off x="685800" y="1600200"/>
            <a:ext cx="5715000" cy="4495800"/>
          </a:xfrm>
        </p:spPr>
        <p:txBody>
          <a:bodyPr/>
          <a:lstStyle/>
          <a:p>
            <a:pPr eaLnBrk="1" hangingPunct="1">
              <a:buFont typeface="Wingdings" pitchFamily="112" charset="2"/>
              <a:buChar char=""/>
              <a:defRPr/>
            </a:pPr>
            <a:r>
              <a:rPr lang="en-US" sz="2800" b="1" smtClean="0">
                <a:solidFill>
                  <a:schemeClr val="hlink"/>
                </a:solidFill>
              </a:rPr>
              <a:t>Biofuels</a:t>
            </a:r>
            <a:endParaRPr lang="en-US" sz="2800" smtClean="0">
              <a:solidFill>
                <a:schemeClr val="accent2"/>
              </a:solidFill>
            </a:endParaRPr>
          </a:p>
          <a:p>
            <a:pPr lvl="1" eaLnBrk="1" hangingPunct="1">
              <a:buFont typeface="Wingdings" pitchFamily="112" charset="2"/>
              <a:buChar char=""/>
              <a:defRPr/>
            </a:pPr>
            <a:r>
              <a:rPr lang="en-US" sz="2400" smtClean="0"/>
              <a:t>Liquids</a:t>
            </a:r>
          </a:p>
          <a:p>
            <a:pPr lvl="2" eaLnBrk="1" hangingPunct="1">
              <a:buFont typeface="Wingdings" pitchFamily="112" charset="2"/>
              <a:buChar char=""/>
              <a:defRPr/>
            </a:pPr>
            <a:r>
              <a:rPr lang="en-US" sz="2000" smtClean="0"/>
              <a:t>Methanol, Ethanol, Butanol, Biodiesel </a:t>
            </a:r>
          </a:p>
          <a:p>
            <a:pPr lvl="1" eaLnBrk="1" hangingPunct="1">
              <a:buFont typeface="Wingdings" pitchFamily="112" charset="2"/>
              <a:buChar char=""/>
              <a:defRPr/>
            </a:pPr>
            <a:r>
              <a:rPr lang="en-US" sz="2400" smtClean="0"/>
              <a:t>Gases</a:t>
            </a:r>
          </a:p>
          <a:p>
            <a:pPr lvl="2" eaLnBrk="1" hangingPunct="1">
              <a:buFont typeface="Wingdings" pitchFamily="112" charset="2"/>
              <a:buChar char=""/>
              <a:defRPr/>
            </a:pPr>
            <a:r>
              <a:rPr lang="en-US" sz="2000" smtClean="0"/>
              <a:t>Methane, Hydrogen </a:t>
            </a:r>
          </a:p>
          <a:p>
            <a:pPr eaLnBrk="1" hangingPunct="1">
              <a:buFont typeface="Wingdings" pitchFamily="112" charset="2"/>
              <a:buChar char=""/>
              <a:defRPr/>
            </a:pPr>
            <a:r>
              <a:rPr lang="en-US" sz="2800" b="1" smtClean="0">
                <a:solidFill>
                  <a:schemeClr val="hlink"/>
                </a:solidFill>
              </a:rPr>
              <a:t>Bioheat</a:t>
            </a:r>
            <a:endParaRPr lang="en-US" sz="2800" smtClean="0">
              <a:solidFill>
                <a:schemeClr val="hlink"/>
              </a:solidFill>
            </a:endParaRPr>
          </a:p>
          <a:p>
            <a:pPr lvl="1" eaLnBrk="1" hangingPunct="1">
              <a:buFont typeface="Wingdings" pitchFamily="112" charset="2"/>
              <a:buChar char=""/>
              <a:defRPr/>
            </a:pPr>
            <a:r>
              <a:rPr lang="en-US" sz="2400" smtClean="0"/>
              <a:t>Wood burning</a:t>
            </a:r>
            <a:endParaRPr lang="en-US" sz="2400" smtClean="0">
              <a:solidFill>
                <a:schemeClr val="accent2"/>
              </a:solidFill>
            </a:endParaRPr>
          </a:p>
          <a:p>
            <a:pPr eaLnBrk="1" hangingPunct="1">
              <a:buFont typeface="Wingdings" pitchFamily="112" charset="2"/>
              <a:buChar char=""/>
              <a:defRPr/>
            </a:pPr>
            <a:r>
              <a:rPr lang="en-US" sz="2800" b="1" smtClean="0">
                <a:solidFill>
                  <a:schemeClr val="hlink"/>
                </a:solidFill>
              </a:rPr>
              <a:t>Bioelectricity</a:t>
            </a:r>
            <a:endParaRPr lang="en-US" sz="2800" smtClean="0"/>
          </a:p>
          <a:p>
            <a:pPr lvl="1" eaLnBrk="1" hangingPunct="1">
              <a:buFont typeface="Wingdings" pitchFamily="112" charset="2"/>
              <a:buChar char=""/>
              <a:defRPr/>
            </a:pPr>
            <a:r>
              <a:rPr lang="en-US" sz="2400" smtClean="0"/>
              <a:t>Combustion in Boiler to Turbine</a:t>
            </a:r>
          </a:p>
          <a:p>
            <a:pPr lvl="1" eaLnBrk="1" hangingPunct="1">
              <a:buFont typeface="Wingdings" pitchFamily="112" charset="2"/>
              <a:buChar char=""/>
              <a:defRPr/>
            </a:pPr>
            <a:r>
              <a:rPr lang="en-US" sz="2400" smtClean="0"/>
              <a:t>Microbial Fuel Cells (MFCs)</a:t>
            </a:r>
          </a:p>
        </p:txBody>
      </p:sp>
      <p:pic>
        <p:nvPicPr>
          <p:cNvPr id="16388" name="Picture 4" descr="Picture of Arable Biomass Renewable Energy Power Station - Free Pictures - FreeFoto.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346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ch3ch2o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95800"/>
            <a:ext cx="18510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fl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438400"/>
            <a:ext cx="1295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807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6200"/>
            <a:ext cx="5791200" cy="492443"/>
          </a:xfrm>
        </p:spPr>
        <p:txBody>
          <a:bodyPr/>
          <a:lstStyle/>
          <a:p>
            <a:pPr algn="l" eaLnBrk="1" hangingPunct="1">
              <a:defRPr/>
            </a:pPr>
            <a:r>
              <a:rPr lang="en-US" sz="3200" dirty="0" smtClean="0">
                <a:solidFill>
                  <a:srgbClr val="FF9933"/>
                </a:solidFill>
              </a:rPr>
              <a:t>Conversion Processes</a:t>
            </a:r>
          </a:p>
        </p:txBody>
      </p:sp>
      <p:sp>
        <p:nvSpPr>
          <p:cNvPr id="41987" name="Rectangle 3"/>
          <p:cNvSpPr>
            <a:spLocks noGrp="1" noChangeArrowheads="1"/>
          </p:cNvSpPr>
          <p:nvPr>
            <p:ph type="body" idx="1"/>
          </p:nvPr>
        </p:nvSpPr>
        <p:spPr>
          <a:xfrm>
            <a:off x="4114800" y="1143000"/>
            <a:ext cx="4800600" cy="5029200"/>
          </a:xfrm>
        </p:spPr>
        <p:txBody>
          <a:bodyPr/>
          <a:lstStyle/>
          <a:p>
            <a:pPr eaLnBrk="1" hangingPunct="1">
              <a:lnSpc>
                <a:spcPct val="90000"/>
              </a:lnSpc>
              <a:buFont typeface="Wingdings" pitchFamily="112" charset="2"/>
              <a:buChar char=""/>
              <a:defRPr/>
            </a:pPr>
            <a:r>
              <a:rPr lang="en-US" sz="2800" smtClean="0">
                <a:solidFill>
                  <a:schemeClr val="hlink"/>
                </a:solidFill>
              </a:rPr>
              <a:t>Biological conversion</a:t>
            </a:r>
            <a:endParaRPr lang="en-US" sz="2800" smtClean="0">
              <a:solidFill>
                <a:schemeClr val="accent2"/>
              </a:solidFill>
            </a:endParaRPr>
          </a:p>
          <a:p>
            <a:pPr lvl="1" eaLnBrk="1" hangingPunct="1">
              <a:lnSpc>
                <a:spcPct val="90000"/>
              </a:lnSpc>
              <a:buFont typeface="Wingdings" pitchFamily="112" charset="2"/>
              <a:buChar char=""/>
              <a:defRPr/>
            </a:pPr>
            <a:r>
              <a:rPr lang="en-US" sz="2400" smtClean="0"/>
              <a:t>Fermentation  (methanol, ethanol, butanol)</a:t>
            </a:r>
          </a:p>
          <a:p>
            <a:pPr lvl="1" eaLnBrk="1" hangingPunct="1">
              <a:lnSpc>
                <a:spcPct val="90000"/>
              </a:lnSpc>
              <a:buFont typeface="Wingdings" pitchFamily="112" charset="2"/>
              <a:buChar char=""/>
              <a:defRPr/>
            </a:pPr>
            <a:r>
              <a:rPr lang="en-US" sz="2400" smtClean="0"/>
              <a:t>Anaerobic digestion (methane)</a:t>
            </a:r>
          </a:p>
          <a:p>
            <a:pPr lvl="1" eaLnBrk="1" hangingPunct="1">
              <a:lnSpc>
                <a:spcPct val="90000"/>
              </a:lnSpc>
              <a:buFont typeface="Wingdings" pitchFamily="112" charset="2"/>
              <a:buChar char=""/>
              <a:defRPr/>
            </a:pPr>
            <a:r>
              <a:rPr lang="en-US" sz="2400" smtClean="0"/>
              <a:t>Anaerobic respiration (bio-battery)</a:t>
            </a:r>
          </a:p>
          <a:p>
            <a:pPr eaLnBrk="1" hangingPunct="1">
              <a:lnSpc>
                <a:spcPct val="90000"/>
              </a:lnSpc>
              <a:buFont typeface="Wingdings" pitchFamily="112" charset="2"/>
              <a:buChar char=""/>
              <a:defRPr/>
            </a:pPr>
            <a:r>
              <a:rPr lang="en-US" sz="2800" smtClean="0">
                <a:solidFill>
                  <a:schemeClr val="hlink"/>
                </a:solidFill>
              </a:rPr>
              <a:t>Chemical conversion</a:t>
            </a:r>
            <a:endParaRPr lang="en-US" sz="2800" smtClean="0">
              <a:solidFill>
                <a:schemeClr val="accent2"/>
              </a:solidFill>
            </a:endParaRPr>
          </a:p>
          <a:p>
            <a:pPr lvl="1" eaLnBrk="1" hangingPunct="1">
              <a:lnSpc>
                <a:spcPct val="90000"/>
              </a:lnSpc>
              <a:buFont typeface="Wingdings" pitchFamily="112" charset="2"/>
              <a:buChar char=""/>
              <a:defRPr/>
            </a:pPr>
            <a:r>
              <a:rPr lang="en-US" sz="2400" smtClean="0"/>
              <a:t>Transesterification (biodiesel)</a:t>
            </a:r>
          </a:p>
          <a:p>
            <a:pPr eaLnBrk="1" hangingPunct="1">
              <a:lnSpc>
                <a:spcPct val="90000"/>
              </a:lnSpc>
              <a:buFont typeface="Wingdings" pitchFamily="112" charset="2"/>
              <a:buChar char=""/>
              <a:defRPr/>
            </a:pPr>
            <a:r>
              <a:rPr lang="en-US" sz="2800" smtClean="0">
                <a:solidFill>
                  <a:schemeClr val="hlink"/>
                </a:solidFill>
              </a:rPr>
              <a:t>Thermal conversion</a:t>
            </a:r>
            <a:endParaRPr lang="en-US" sz="2800" smtClean="0">
              <a:solidFill>
                <a:schemeClr val="accent2"/>
              </a:solidFill>
            </a:endParaRPr>
          </a:p>
          <a:p>
            <a:pPr lvl="1" eaLnBrk="1" hangingPunct="1">
              <a:lnSpc>
                <a:spcPct val="90000"/>
              </a:lnSpc>
              <a:buFont typeface="Wingdings" pitchFamily="112" charset="2"/>
              <a:buChar char=""/>
              <a:defRPr/>
            </a:pPr>
            <a:r>
              <a:rPr lang="en-US" sz="2400" smtClean="0"/>
              <a:t>Combustion</a:t>
            </a:r>
          </a:p>
          <a:p>
            <a:pPr lvl="1" eaLnBrk="1" hangingPunct="1">
              <a:lnSpc>
                <a:spcPct val="90000"/>
              </a:lnSpc>
              <a:buFont typeface="Wingdings" pitchFamily="112" charset="2"/>
              <a:buChar char=""/>
              <a:defRPr/>
            </a:pPr>
            <a:r>
              <a:rPr lang="en-US" sz="2400" smtClean="0"/>
              <a:t>Gasification</a:t>
            </a:r>
          </a:p>
          <a:p>
            <a:pPr lvl="1" eaLnBrk="1" hangingPunct="1">
              <a:lnSpc>
                <a:spcPct val="90000"/>
              </a:lnSpc>
              <a:buFont typeface="Wingdings" pitchFamily="112" charset="2"/>
              <a:buChar char=""/>
              <a:defRPr/>
            </a:pPr>
            <a:r>
              <a:rPr lang="en-US" sz="2400" smtClean="0"/>
              <a:t>Pyrolysis </a:t>
            </a:r>
          </a:p>
          <a:p>
            <a:pPr eaLnBrk="1" hangingPunct="1">
              <a:lnSpc>
                <a:spcPct val="90000"/>
              </a:lnSpc>
              <a:buFont typeface="Wingdings" pitchFamily="112" charset="2"/>
              <a:buChar char=""/>
              <a:defRPr/>
            </a:pPr>
            <a:endParaRPr lang="en-US" sz="2800" smtClean="0"/>
          </a:p>
        </p:txBody>
      </p:sp>
      <p:grpSp>
        <p:nvGrpSpPr>
          <p:cNvPr id="17412" name="Group 4"/>
          <p:cNvGrpSpPr>
            <a:grpSpLocks/>
          </p:cNvGrpSpPr>
          <p:nvPr/>
        </p:nvGrpSpPr>
        <p:grpSpPr bwMode="auto">
          <a:xfrm>
            <a:off x="152400" y="1524000"/>
            <a:ext cx="3757613" cy="1843088"/>
            <a:chOff x="3298" y="1279"/>
            <a:chExt cx="2367" cy="1161"/>
          </a:xfrm>
        </p:grpSpPr>
        <p:pic>
          <p:nvPicPr>
            <p:cNvPr id="17415" name="Picture 5" descr="DSCN63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 y="1279"/>
              <a:ext cx="1537"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descr="ferme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 y="1280"/>
              <a:ext cx="1278"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3" name="Picture 7" descr="gallery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62400"/>
            <a:ext cx="213042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B%20kotolnadrevo%20kusovesche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648200"/>
            <a:ext cx="15573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172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386138" y="2033588"/>
            <a:ext cx="1066800" cy="44196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18435" name="Text Box 3"/>
          <p:cNvSpPr txBox="1">
            <a:spLocks noChangeArrowheads="1"/>
          </p:cNvSpPr>
          <p:nvPr/>
        </p:nvSpPr>
        <p:spPr bwMode="auto">
          <a:xfrm>
            <a:off x="1139825" y="2111375"/>
            <a:ext cx="2111375" cy="527050"/>
          </a:xfrm>
          <a:prstGeom prst="rect">
            <a:avLst/>
          </a:prstGeom>
          <a:solidFill>
            <a:srgbClr val="66FF99"/>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t>Wet biomass</a:t>
            </a:r>
          </a:p>
          <a:p>
            <a:pPr algn="ctr" eaLnBrk="1" hangingPunct="1"/>
            <a:r>
              <a:rPr lang="en-US" sz="1400"/>
              <a:t>(organic waste, manure)</a:t>
            </a:r>
          </a:p>
        </p:txBody>
      </p:sp>
      <p:sp>
        <p:nvSpPr>
          <p:cNvPr id="18436" name="Text Box 4"/>
          <p:cNvSpPr txBox="1">
            <a:spLocks noChangeArrowheads="1"/>
          </p:cNvSpPr>
          <p:nvPr/>
        </p:nvSpPr>
        <p:spPr bwMode="auto">
          <a:xfrm>
            <a:off x="1143000" y="3368675"/>
            <a:ext cx="1300163" cy="527050"/>
          </a:xfrm>
          <a:prstGeom prst="rect">
            <a:avLst/>
          </a:prstGeom>
          <a:solidFill>
            <a:srgbClr val="66FF99"/>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t>Solid biomass</a:t>
            </a:r>
          </a:p>
          <a:p>
            <a:pPr algn="ctr" eaLnBrk="1" hangingPunct="1"/>
            <a:r>
              <a:rPr lang="en-US" sz="1400"/>
              <a:t>(wood, straw)</a:t>
            </a:r>
          </a:p>
        </p:txBody>
      </p:sp>
      <p:sp>
        <p:nvSpPr>
          <p:cNvPr id="18437" name="Text Box 5"/>
          <p:cNvSpPr txBox="1">
            <a:spLocks noChangeArrowheads="1"/>
          </p:cNvSpPr>
          <p:nvPr/>
        </p:nvSpPr>
        <p:spPr bwMode="auto">
          <a:xfrm>
            <a:off x="1139825" y="4630738"/>
            <a:ext cx="2071688" cy="527050"/>
          </a:xfrm>
          <a:prstGeom prst="rect">
            <a:avLst/>
          </a:prstGeom>
          <a:solidFill>
            <a:srgbClr val="66FF99"/>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t>Sugar and starch plants</a:t>
            </a:r>
          </a:p>
          <a:p>
            <a:pPr algn="ctr" eaLnBrk="1" hangingPunct="1"/>
            <a:r>
              <a:rPr lang="en-US" sz="1400"/>
              <a:t>(sugar-cane, cereals)</a:t>
            </a:r>
          </a:p>
        </p:txBody>
      </p:sp>
      <p:sp>
        <p:nvSpPr>
          <p:cNvPr id="18438" name="Text Box 6"/>
          <p:cNvSpPr txBox="1">
            <a:spLocks noChangeArrowheads="1"/>
          </p:cNvSpPr>
          <p:nvPr/>
        </p:nvSpPr>
        <p:spPr bwMode="auto">
          <a:xfrm>
            <a:off x="1139825" y="5849938"/>
            <a:ext cx="1844675" cy="527050"/>
          </a:xfrm>
          <a:prstGeom prst="rect">
            <a:avLst/>
          </a:prstGeom>
          <a:solidFill>
            <a:srgbClr val="66FF99"/>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t>Oil crops and algae</a:t>
            </a:r>
          </a:p>
          <a:p>
            <a:pPr algn="ctr" eaLnBrk="1" hangingPunct="1"/>
            <a:r>
              <a:rPr lang="en-US" sz="1400"/>
              <a:t>(sunflower, soybean)</a:t>
            </a:r>
          </a:p>
        </p:txBody>
      </p:sp>
      <p:sp>
        <p:nvSpPr>
          <p:cNvPr id="18439" name="Text Box 7"/>
          <p:cNvSpPr txBox="1">
            <a:spLocks noChangeArrowheads="1"/>
          </p:cNvSpPr>
          <p:nvPr/>
        </p:nvSpPr>
        <p:spPr bwMode="auto">
          <a:xfrm>
            <a:off x="1944688" y="1327150"/>
            <a:ext cx="874712" cy="314325"/>
          </a:xfrm>
          <a:prstGeom prst="rect">
            <a:avLst/>
          </a:prstGeom>
          <a:solidFill>
            <a:srgbClr val="66FF99"/>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Biomass</a:t>
            </a:r>
          </a:p>
        </p:txBody>
      </p:sp>
      <p:sp>
        <p:nvSpPr>
          <p:cNvPr id="37896" name="Rectangle 8"/>
          <p:cNvSpPr>
            <a:spLocks noGrp="1" noChangeArrowheads="1"/>
          </p:cNvSpPr>
          <p:nvPr>
            <p:ph type="title"/>
          </p:nvPr>
        </p:nvSpPr>
        <p:spPr>
          <a:xfrm>
            <a:off x="457200" y="-76200"/>
            <a:ext cx="8229600" cy="1143000"/>
          </a:xfrm>
          <a:effectLst>
            <a:outerShdw dist="25399" dir="16200000" algn="ctr" rotWithShape="0">
              <a:schemeClr val="bg2">
                <a:alpha val="75000"/>
              </a:schemeClr>
            </a:outerShdw>
          </a:effectLst>
        </p:spPr>
        <p:txBody>
          <a:bodyPr/>
          <a:lstStyle/>
          <a:p>
            <a:pPr eaLnBrk="1" hangingPunct="1">
              <a:defRPr/>
            </a:pPr>
            <a:r>
              <a:rPr lang="en-US" sz="3600" smtClean="0"/>
              <a:t>Biomass-to-Bioenergy Routes</a:t>
            </a:r>
          </a:p>
        </p:txBody>
      </p:sp>
      <p:sp>
        <p:nvSpPr>
          <p:cNvPr id="18441" name="Text Box 9"/>
          <p:cNvSpPr txBox="1">
            <a:spLocks noChangeArrowheads="1"/>
          </p:cNvSpPr>
          <p:nvPr/>
        </p:nvSpPr>
        <p:spPr bwMode="auto">
          <a:xfrm>
            <a:off x="6443663" y="4591050"/>
            <a:ext cx="796925" cy="527050"/>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Ethanol</a:t>
            </a:r>
          </a:p>
          <a:p>
            <a:pPr algn="ctr" eaLnBrk="1" hangingPunct="1"/>
            <a:r>
              <a:rPr lang="en-US" sz="1400">
                <a:solidFill>
                  <a:schemeClr val="tx2"/>
                </a:solidFill>
              </a:rPr>
              <a:t>Butanol</a:t>
            </a:r>
          </a:p>
        </p:txBody>
      </p:sp>
      <p:sp>
        <p:nvSpPr>
          <p:cNvPr id="18442" name="Text Box 10"/>
          <p:cNvSpPr txBox="1">
            <a:spLocks noChangeArrowheads="1"/>
          </p:cNvSpPr>
          <p:nvPr/>
        </p:nvSpPr>
        <p:spPr bwMode="auto">
          <a:xfrm>
            <a:off x="6094413" y="5883275"/>
            <a:ext cx="1162050" cy="527050"/>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Methyl ester</a:t>
            </a:r>
          </a:p>
          <a:p>
            <a:pPr algn="ctr" eaLnBrk="1" hangingPunct="1"/>
            <a:r>
              <a:rPr lang="en-US" sz="1400">
                <a:solidFill>
                  <a:schemeClr val="tx2"/>
                </a:solidFill>
              </a:rPr>
              <a:t>(biodiesel) </a:t>
            </a:r>
          </a:p>
        </p:txBody>
      </p:sp>
      <p:sp>
        <p:nvSpPr>
          <p:cNvPr id="18443" name="Text Box 11"/>
          <p:cNvSpPr txBox="1">
            <a:spLocks noChangeArrowheads="1"/>
          </p:cNvSpPr>
          <p:nvPr/>
        </p:nvSpPr>
        <p:spPr bwMode="auto">
          <a:xfrm>
            <a:off x="4622800" y="3800475"/>
            <a:ext cx="1092200" cy="314325"/>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Pyrolytic oil</a:t>
            </a:r>
          </a:p>
        </p:txBody>
      </p:sp>
      <p:sp>
        <p:nvSpPr>
          <p:cNvPr id="18444" name="Text Box 12"/>
          <p:cNvSpPr txBox="1">
            <a:spLocks noChangeArrowheads="1"/>
          </p:cNvSpPr>
          <p:nvPr/>
        </p:nvSpPr>
        <p:spPr bwMode="auto">
          <a:xfrm>
            <a:off x="4624388" y="2112963"/>
            <a:ext cx="804862" cy="527050"/>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Biogas</a:t>
            </a:r>
          </a:p>
          <a:p>
            <a:pPr algn="ctr" eaLnBrk="1" hangingPunct="1"/>
            <a:r>
              <a:rPr lang="en-US" sz="1400">
                <a:solidFill>
                  <a:schemeClr val="tx2"/>
                </a:solidFill>
              </a:rPr>
              <a:t>H</a:t>
            </a:r>
            <a:r>
              <a:rPr lang="en-US" sz="1400" baseline="-25000">
                <a:solidFill>
                  <a:schemeClr val="tx2"/>
                </a:solidFill>
              </a:rPr>
              <a:t>2</a:t>
            </a:r>
            <a:r>
              <a:rPr lang="en-US" sz="1400">
                <a:solidFill>
                  <a:schemeClr val="tx2"/>
                </a:solidFill>
              </a:rPr>
              <a:t>, CH</a:t>
            </a:r>
            <a:r>
              <a:rPr lang="en-US" sz="1400" baseline="-25000">
                <a:solidFill>
                  <a:schemeClr val="tx2"/>
                </a:solidFill>
              </a:rPr>
              <a:t>4</a:t>
            </a:r>
          </a:p>
        </p:txBody>
      </p:sp>
      <p:sp>
        <p:nvSpPr>
          <p:cNvPr id="18445" name="Text Box 13"/>
          <p:cNvSpPr txBox="1">
            <a:spLocks noChangeArrowheads="1"/>
          </p:cNvSpPr>
          <p:nvPr/>
        </p:nvSpPr>
        <p:spPr bwMode="auto">
          <a:xfrm>
            <a:off x="4632325" y="3081338"/>
            <a:ext cx="876300" cy="314325"/>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Fuel gas</a:t>
            </a:r>
          </a:p>
        </p:txBody>
      </p:sp>
      <p:sp>
        <p:nvSpPr>
          <p:cNvPr id="18446" name="Text Box 14"/>
          <p:cNvSpPr txBox="1">
            <a:spLocks noChangeArrowheads="1"/>
          </p:cNvSpPr>
          <p:nvPr/>
        </p:nvSpPr>
        <p:spPr bwMode="auto">
          <a:xfrm>
            <a:off x="4633913" y="4719638"/>
            <a:ext cx="668337" cy="314325"/>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Sugar</a:t>
            </a:r>
          </a:p>
        </p:txBody>
      </p:sp>
      <p:sp>
        <p:nvSpPr>
          <p:cNvPr id="18447" name="Text Box 15"/>
          <p:cNvSpPr txBox="1">
            <a:spLocks noChangeArrowheads="1"/>
          </p:cNvSpPr>
          <p:nvPr/>
        </p:nvSpPr>
        <p:spPr bwMode="auto">
          <a:xfrm>
            <a:off x="4622800" y="5986463"/>
            <a:ext cx="836613" cy="314325"/>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Pure Oil</a:t>
            </a:r>
          </a:p>
        </p:txBody>
      </p:sp>
      <p:sp>
        <p:nvSpPr>
          <p:cNvPr id="18448" name="Text Box 16"/>
          <p:cNvSpPr txBox="1">
            <a:spLocks noChangeArrowheads="1"/>
          </p:cNvSpPr>
          <p:nvPr/>
        </p:nvSpPr>
        <p:spPr bwMode="auto">
          <a:xfrm>
            <a:off x="3370263" y="1125538"/>
            <a:ext cx="1106487" cy="527050"/>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Conversion processes</a:t>
            </a:r>
          </a:p>
        </p:txBody>
      </p:sp>
      <p:sp>
        <p:nvSpPr>
          <p:cNvPr id="18449" name="Text Box 17"/>
          <p:cNvSpPr txBox="1">
            <a:spLocks noChangeArrowheads="1"/>
          </p:cNvSpPr>
          <p:nvPr/>
        </p:nvSpPr>
        <p:spPr bwMode="auto">
          <a:xfrm rot="-5400000">
            <a:off x="7015163" y="3094037"/>
            <a:ext cx="1219200" cy="314325"/>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Electricity</a:t>
            </a:r>
          </a:p>
        </p:txBody>
      </p:sp>
      <p:sp>
        <p:nvSpPr>
          <p:cNvPr id="18450" name="Text Box 18"/>
          <p:cNvSpPr txBox="1">
            <a:spLocks noChangeArrowheads="1"/>
          </p:cNvSpPr>
          <p:nvPr/>
        </p:nvSpPr>
        <p:spPr bwMode="auto">
          <a:xfrm rot="-5400000">
            <a:off x="7338220" y="1970881"/>
            <a:ext cx="569912" cy="314325"/>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Heat</a:t>
            </a:r>
          </a:p>
        </p:txBody>
      </p:sp>
      <p:sp>
        <p:nvSpPr>
          <p:cNvPr id="18451" name="Text Box 19"/>
          <p:cNvSpPr txBox="1">
            <a:spLocks noChangeArrowheads="1"/>
          </p:cNvSpPr>
          <p:nvPr/>
        </p:nvSpPr>
        <p:spPr bwMode="auto">
          <a:xfrm rot="-5400000">
            <a:off x="7479507" y="3386931"/>
            <a:ext cx="1566862" cy="314325"/>
          </a:xfrm>
          <a:prstGeom prst="rect">
            <a:avLst/>
          </a:prstGeom>
          <a:solidFill>
            <a:srgbClr val="FF7C80"/>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Electrical devices</a:t>
            </a:r>
          </a:p>
        </p:txBody>
      </p:sp>
      <p:sp>
        <p:nvSpPr>
          <p:cNvPr id="18452" name="Text Box 20"/>
          <p:cNvSpPr txBox="1">
            <a:spLocks noChangeArrowheads="1"/>
          </p:cNvSpPr>
          <p:nvPr/>
        </p:nvSpPr>
        <p:spPr bwMode="auto">
          <a:xfrm rot="-5400000">
            <a:off x="7858126" y="2058987"/>
            <a:ext cx="806450" cy="314325"/>
          </a:xfrm>
          <a:prstGeom prst="rect">
            <a:avLst/>
          </a:prstGeom>
          <a:solidFill>
            <a:srgbClr val="FF7C80"/>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Heating</a:t>
            </a:r>
          </a:p>
        </p:txBody>
      </p:sp>
      <p:sp>
        <p:nvSpPr>
          <p:cNvPr id="18453" name="Text Box 21"/>
          <p:cNvSpPr txBox="1">
            <a:spLocks noChangeArrowheads="1"/>
          </p:cNvSpPr>
          <p:nvPr/>
        </p:nvSpPr>
        <p:spPr bwMode="auto">
          <a:xfrm rot="-5400000">
            <a:off x="6958013" y="5326063"/>
            <a:ext cx="1330325" cy="314325"/>
          </a:xfrm>
          <a:prstGeom prst="rect">
            <a:avLst/>
          </a:prstGeom>
          <a:solidFill>
            <a:srgbClr val="CC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Liquid biofuels</a:t>
            </a:r>
          </a:p>
        </p:txBody>
      </p:sp>
      <p:sp>
        <p:nvSpPr>
          <p:cNvPr id="18454" name="Text Box 22"/>
          <p:cNvSpPr txBox="1">
            <a:spLocks noChangeArrowheads="1"/>
          </p:cNvSpPr>
          <p:nvPr/>
        </p:nvSpPr>
        <p:spPr bwMode="auto">
          <a:xfrm rot="-5400000">
            <a:off x="7784307" y="5322094"/>
            <a:ext cx="954087" cy="314325"/>
          </a:xfrm>
          <a:prstGeom prst="rect">
            <a:avLst/>
          </a:prstGeom>
          <a:solidFill>
            <a:srgbClr val="FF7C80"/>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Transport</a:t>
            </a:r>
          </a:p>
        </p:txBody>
      </p:sp>
      <p:sp>
        <p:nvSpPr>
          <p:cNvPr id="18455" name="Text Box 23"/>
          <p:cNvSpPr txBox="1">
            <a:spLocks noChangeArrowheads="1"/>
          </p:cNvSpPr>
          <p:nvPr/>
        </p:nvSpPr>
        <p:spPr bwMode="auto">
          <a:xfrm>
            <a:off x="4648200" y="1338263"/>
            <a:ext cx="3124200" cy="314325"/>
          </a:xfrm>
          <a:prstGeom prst="rect">
            <a:avLst/>
          </a:prstGeom>
          <a:solidFill>
            <a:srgbClr val="CCFFCC"/>
          </a:solidFill>
          <a:ln w="9525">
            <a:solidFill>
              <a:schemeClr val="tx1"/>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Biofuels and Bioenergy</a:t>
            </a:r>
          </a:p>
        </p:txBody>
      </p:sp>
      <p:sp>
        <p:nvSpPr>
          <p:cNvPr id="18456" name="Text Box 24"/>
          <p:cNvSpPr txBox="1">
            <a:spLocks noChangeArrowheads="1"/>
          </p:cNvSpPr>
          <p:nvPr/>
        </p:nvSpPr>
        <p:spPr bwMode="auto">
          <a:xfrm>
            <a:off x="7929563" y="1338263"/>
            <a:ext cx="1063625" cy="314325"/>
          </a:xfrm>
          <a:prstGeom prst="rect">
            <a:avLst/>
          </a:prstGeom>
          <a:solidFill>
            <a:srgbClr val="FF7C80"/>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t>Application</a:t>
            </a:r>
          </a:p>
        </p:txBody>
      </p:sp>
      <p:sp>
        <p:nvSpPr>
          <p:cNvPr id="18457" name="Text Box 25"/>
          <p:cNvSpPr txBox="1">
            <a:spLocks noChangeArrowheads="1"/>
          </p:cNvSpPr>
          <p:nvPr/>
        </p:nvSpPr>
        <p:spPr bwMode="auto">
          <a:xfrm>
            <a:off x="3351213" y="1957388"/>
            <a:ext cx="11731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60000"/>
              </a:lnSpc>
            </a:pPr>
            <a:r>
              <a:rPr lang="en-US" sz="1400"/>
              <a:t>Anaerobic</a:t>
            </a:r>
          </a:p>
          <a:p>
            <a:pPr algn="ctr" eaLnBrk="1" hangingPunct="1">
              <a:lnSpc>
                <a:spcPct val="160000"/>
              </a:lnSpc>
            </a:pPr>
            <a:r>
              <a:rPr lang="en-US" sz="1400"/>
              <a:t>fermentation</a:t>
            </a:r>
          </a:p>
        </p:txBody>
      </p:sp>
      <p:sp>
        <p:nvSpPr>
          <p:cNvPr id="18458" name="Text Box 26"/>
          <p:cNvSpPr txBox="1">
            <a:spLocks noChangeArrowheads="1"/>
          </p:cNvSpPr>
          <p:nvPr/>
        </p:nvSpPr>
        <p:spPr bwMode="auto">
          <a:xfrm>
            <a:off x="3335338" y="2900363"/>
            <a:ext cx="11334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60000"/>
              </a:lnSpc>
            </a:pPr>
            <a:r>
              <a:rPr lang="en-US" sz="1400"/>
              <a:t>Gasification</a:t>
            </a:r>
          </a:p>
          <a:p>
            <a:pPr algn="ctr" eaLnBrk="1" hangingPunct="1">
              <a:lnSpc>
                <a:spcPct val="160000"/>
              </a:lnSpc>
            </a:pPr>
            <a:r>
              <a:rPr lang="en-US" sz="1400"/>
              <a:t>Combustion</a:t>
            </a:r>
          </a:p>
          <a:p>
            <a:pPr algn="ctr" eaLnBrk="1" hangingPunct="1">
              <a:lnSpc>
                <a:spcPct val="160000"/>
              </a:lnSpc>
            </a:pPr>
            <a:r>
              <a:rPr lang="en-US" sz="1400"/>
              <a:t>Pyrolysis</a:t>
            </a:r>
          </a:p>
          <a:p>
            <a:pPr algn="ctr" eaLnBrk="1" hangingPunct="1">
              <a:lnSpc>
                <a:spcPct val="160000"/>
              </a:lnSpc>
            </a:pPr>
            <a:r>
              <a:rPr lang="en-US" sz="1400"/>
              <a:t>Hydrolysis</a:t>
            </a:r>
          </a:p>
        </p:txBody>
      </p:sp>
      <p:sp>
        <p:nvSpPr>
          <p:cNvPr id="18459" name="Text Box 27"/>
          <p:cNvSpPr txBox="1">
            <a:spLocks noChangeArrowheads="1"/>
          </p:cNvSpPr>
          <p:nvPr/>
        </p:nvSpPr>
        <p:spPr bwMode="auto">
          <a:xfrm>
            <a:off x="3352800" y="4471988"/>
            <a:ext cx="10048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60000"/>
              </a:lnSpc>
            </a:pPr>
            <a:r>
              <a:rPr lang="en-US" sz="1400"/>
              <a:t>Hydrolysis</a:t>
            </a:r>
          </a:p>
          <a:p>
            <a:pPr algn="ctr" eaLnBrk="1" hangingPunct="1">
              <a:lnSpc>
                <a:spcPct val="160000"/>
              </a:lnSpc>
            </a:pPr>
            <a:r>
              <a:rPr lang="en-US" sz="1400"/>
              <a:t>Extraction</a:t>
            </a:r>
          </a:p>
        </p:txBody>
      </p:sp>
      <p:sp>
        <p:nvSpPr>
          <p:cNvPr id="18460" name="Text Box 28"/>
          <p:cNvSpPr txBox="1">
            <a:spLocks noChangeArrowheads="1"/>
          </p:cNvSpPr>
          <p:nvPr/>
        </p:nvSpPr>
        <p:spPr bwMode="auto">
          <a:xfrm>
            <a:off x="3352800" y="5705475"/>
            <a:ext cx="8953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60000"/>
              </a:lnSpc>
            </a:pPr>
            <a:r>
              <a:rPr lang="en-US" sz="1400"/>
              <a:t>Crushing</a:t>
            </a:r>
          </a:p>
          <a:p>
            <a:pPr algn="ctr" eaLnBrk="1" hangingPunct="1">
              <a:lnSpc>
                <a:spcPct val="160000"/>
              </a:lnSpc>
            </a:pPr>
            <a:r>
              <a:rPr lang="en-US" sz="1400"/>
              <a:t>Refining</a:t>
            </a:r>
          </a:p>
        </p:txBody>
      </p:sp>
      <p:sp>
        <p:nvSpPr>
          <p:cNvPr id="18461" name="Text Box 29"/>
          <p:cNvSpPr txBox="1">
            <a:spLocks noChangeArrowheads="1"/>
          </p:cNvSpPr>
          <p:nvPr/>
        </p:nvSpPr>
        <p:spPr bwMode="auto">
          <a:xfrm>
            <a:off x="5286375" y="5005388"/>
            <a:ext cx="1173163" cy="304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t>fermentation</a:t>
            </a:r>
          </a:p>
        </p:txBody>
      </p:sp>
      <p:sp>
        <p:nvSpPr>
          <p:cNvPr id="18462" name="Text Box 30"/>
          <p:cNvSpPr txBox="1">
            <a:spLocks noChangeArrowheads="1"/>
          </p:cNvSpPr>
          <p:nvPr/>
        </p:nvSpPr>
        <p:spPr bwMode="auto">
          <a:xfrm>
            <a:off x="4953000" y="6348413"/>
            <a:ext cx="1636713" cy="304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t>Transesterification</a:t>
            </a:r>
          </a:p>
        </p:txBody>
      </p:sp>
      <p:sp>
        <p:nvSpPr>
          <p:cNvPr id="18463" name="Line 31"/>
          <p:cNvSpPr>
            <a:spLocks noChangeShapeType="1"/>
          </p:cNvSpPr>
          <p:nvPr/>
        </p:nvSpPr>
        <p:spPr bwMode="auto">
          <a:xfrm>
            <a:off x="3276600" y="2386013"/>
            <a:ext cx="13160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4" name="Line 32"/>
          <p:cNvSpPr>
            <a:spLocks noChangeShapeType="1"/>
          </p:cNvSpPr>
          <p:nvPr/>
        </p:nvSpPr>
        <p:spPr bwMode="auto">
          <a:xfrm>
            <a:off x="3000375" y="6119813"/>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5" name="Line 33"/>
          <p:cNvSpPr>
            <a:spLocks noChangeShapeType="1"/>
          </p:cNvSpPr>
          <p:nvPr/>
        </p:nvSpPr>
        <p:spPr bwMode="auto">
          <a:xfrm>
            <a:off x="3200400" y="4895850"/>
            <a:ext cx="1425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 name="Line 34"/>
          <p:cNvSpPr>
            <a:spLocks noChangeShapeType="1"/>
          </p:cNvSpPr>
          <p:nvPr/>
        </p:nvSpPr>
        <p:spPr bwMode="auto">
          <a:xfrm>
            <a:off x="5300663" y="4900613"/>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35"/>
          <p:cNvSpPr>
            <a:spLocks noChangeShapeType="1"/>
          </p:cNvSpPr>
          <p:nvPr/>
        </p:nvSpPr>
        <p:spPr bwMode="auto">
          <a:xfrm>
            <a:off x="5486400" y="6119813"/>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8468" name="AutoShape 36"/>
          <p:cNvCxnSpPr>
            <a:cxnSpLocks noChangeShapeType="1"/>
            <a:stCxn id="18444" idx="3"/>
          </p:cNvCxnSpPr>
          <p:nvPr/>
        </p:nvCxnSpPr>
        <p:spPr bwMode="auto">
          <a:xfrm>
            <a:off x="5429250" y="2376488"/>
            <a:ext cx="127635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69" name="AutoShape 37"/>
          <p:cNvCxnSpPr>
            <a:cxnSpLocks noChangeShapeType="1"/>
            <a:stCxn id="18445" idx="3"/>
          </p:cNvCxnSpPr>
          <p:nvPr/>
        </p:nvCxnSpPr>
        <p:spPr bwMode="auto">
          <a:xfrm flipV="1">
            <a:off x="5508625" y="3024188"/>
            <a:ext cx="1198563" cy="21431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470" name="Line 38"/>
          <p:cNvSpPr>
            <a:spLocks noChangeShapeType="1"/>
          </p:cNvSpPr>
          <p:nvPr/>
        </p:nvSpPr>
        <p:spPr bwMode="auto">
          <a:xfrm>
            <a:off x="3276600" y="3252788"/>
            <a:ext cx="13255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1" name="Line 39"/>
          <p:cNvSpPr>
            <a:spLocks noChangeShapeType="1"/>
          </p:cNvSpPr>
          <p:nvPr/>
        </p:nvSpPr>
        <p:spPr bwMode="auto">
          <a:xfrm>
            <a:off x="3276600" y="3967163"/>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Line 40"/>
          <p:cNvSpPr>
            <a:spLocks noChangeShapeType="1"/>
          </p:cNvSpPr>
          <p:nvPr/>
        </p:nvSpPr>
        <p:spPr bwMode="auto">
          <a:xfrm>
            <a:off x="3276600" y="3614738"/>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8473" name="AutoShape 41"/>
          <p:cNvCxnSpPr>
            <a:cxnSpLocks noChangeShapeType="1"/>
            <a:endCxn id="18443" idx="3"/>
          </p:cNvCxnSpPr>
          <p:nvPr/>
        </p:nvCxnSpPr>
        <p:spPr bwMode="auto">
          <a:xfrm flipH="1">
            <a:off x="5715000" y="3024188"/>
            <a:ext cx="990600" cy="933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474" name="Line 42"/>
          <p:cNvSpPr>
            <a:spLocks noChangeShapeType="1"/>
          </p:cNvSpPr>
          <p:nvPr/>
        </p:nvSpPr>
        <p:spPr bwMode="auto">
          <a:xfrm>
            <a:off x="3276600" y="4319588"/>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5" name="Line 43"/>
          <p:cNvSpPr>
            <a:spLocks noChangeShapeType="1"/>
          </p:cNvSpPr>
          <p:nvPr/>
        </p:nvSpPr>
        <p:spPr bwMode="auto">
          <a:xfrm>
            <a:off x="4953000" y="431958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6" name="Line 44"/>
          <p:cNvSpPr>
            <a:spLocks noChangeShapeType="1"/>
          </p:cNvSpPr>
          <p:nvPr/>
        </p:nvSpPr>
        <p:spPr bwMode="auto">
          <a:xfrm>
            <a:off x="3276600" y="3252788"/>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7" name="Line 45"/>
          <p:cNvSpPr>
            <a:spLocks noChangeShapeType="1"/>
          </p:cNvSpPr>
          <p:nvPr/>
        </p:nvSpPr>
        <p:spPr bwMode="auto">
          <a:xfrm flipH="1">
            <a:off x="2441575" y="3614738"/>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8478" name="AutoShape 46"/>
          <p:cNvCxnSpPr>
            <a:cxnSpLocks noChangeShapeType="1"/>
            <a:endCxn id="18472" idx="1"/>
          </p:cNvCxnSpPr>
          <p:nvPr/>
        </p:nvCxnSpPr>
        <p:spPr bwMode="auto">
          <a:xfrm flipH="1">
            <a:off x="5715000" y="3024188"/>
            <a:ext cx="990600" cy="5905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479" name="AutoShape 47"/>
          <p:cNvCxnSpPr>
            <a:cxnSpLocks noChangeShapeType="1"/>
            <a:stCxn id="18441" idx="3"/>
            <a:endCxn id="18453" idx="0"/>
          </p:cNvCxnSpPr>
          <p:nvPr/>
        </p:nvCxnSpPr>
        <p:spPr bwMode="auto">
          <a:xfrm>
            <a:off x="7240588" y="4854575"/>
            <a:ext cx="223837" cy="6270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80" name="AutoShape 48"/>
          <p:cNvCxnSpPr>
            <a:cxnSpLocks noChangeShapeType="1"/>
            <a:stCxn id="18442" idx="3"/>
            <a:endCxn id="18453" idx="0"/>
          </p:cNvCxnSpPr>
          <p:nvPr/>
        </p:nvCxnSpPr>
        <p:spPr bwMode="auto">
          <a:xfrm flipV="1">
            <a:off x="7256463" y="5481638"/>
            <a:ext cx="207962" cy="6651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81" name="Line 49"/>
          <p:cNvSpPr>
            <a:spLocks noChangeShapeType="1"/>
          </p:cNvSpPr>
          <p:nvPr/>
        </p:nvSpPr>
        <p:spPr bwMode="auto">
          <a:xfrm>
            <a:off x="7772400" y="5538788"/>
            <a:ext cx="3286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82" name="Line 50"/>
          <p:cNvSpPr>
            <a:spLocks noChangeShapeType="1"/>
          </p:cNvSpPr>
          <p:nvPr/>
        </p:nvSpPr>
        <p:spPr bwMode="auto">
          <a:xfrm>
            <a:off x="7786688" y="3252788"/>
            <a:ext cx="3286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83" name="Line 51"/>
          <p:cNvSpPr>
            <a:spLocks noChangeShapeType="1"/>
          </p:cNvSpPr>
          <p:nvPr/>
        </p:nvSpPr>
        <p:spPr bwMode="auto">
          <a:xfrm>
            <a:off x="7777163" y="2138363"/>
            <a:ext cx="3286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8484" name="AutoShape 52"/>
          <p:cNvCxnSpPr>
            <a:cxnSpLocks noChangeShapeType="1"/>
            <a:endCxn id="18453" idx="3"/>
          </p:cNvCxnSpPr>
          <p:nvPr/>
        </p:nvCxnSpPr>
        <p:spPr bwMode="auto">
          <a:xfrm>
            <a:off x="6702425" y="3019425"/>
            <a:ext cx="919163" cy="17970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85" name="AutoShape 53"/>
          <p:cNvCxnSpPr>
            <a:cxnSpLocks noChangeShapeType="1"/>
            <a:endCxn id="18449" idx="0"/>
          </p:cNvCxnSpPr>
          <p:nvPr/>
        </p:nvCxnSpPr>
        <p:spPr bwMode="auto">
          <a:xfrm>
            <a:off x="6705600" y="3024188"/>
            <a:ext cx="762000" cy="227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86" name="AutoShape 54"/>
          <p:cNvCxnSpPr>
            <a:cxnSpLocks noChangeShapeType="1"/>
            <a:endCxn id="18450" idx="0"/>
          </p:cNvCxnSpPr>
          <p:nvPr/>
        </p:nvCxnSpPr>
        <p:spPr bwMode="auto">
          <a:xfrm flipV="1">
            <a:off x="6704013" y="2128838"/>
            <a:ext cx="762000" cy="8937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87" name="Text Box 55"/>
          <p:cNvSpPr txBox="1">
            <a:spLocks noChangeArrowheads="1"/>
          </p:cNvSpPr>
          <p:nvPr/>
        </p:nvSpPr>
        <p:spPr bwMode="auto">
          <a:xfrm>
            <a:off x="125413" y="1323975"/>
            <a:ext cx="1400175" cy="314325"/>
          </a:xfrm>
          <a:prstGeom prst="rect">
            <a:avLst/>
          </a:prstGeom>
          <a:solidFill>
            <a:srgbClr val="FF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solidFill>
                  <a:schemeClr val="tx2"/>
                </a:solidFill>
              </a:rPr>
              <a:t>Photosynthesis</a:t>
            </a:r>
          </a:p>
        </p:txBody>
      </p:sp>
      <p:grpSp>
        <p:nvGrpSpPr>
          <p:cNvPr id="18488" name="Group 56"/>
          <p:cNvGrpSpPr>
            <a:grpSpLocks/>
          </p:cNvGrpSpPr>
          <p:nvPr/>
        </p:nvGrpSpPr>
        <p:grpSpPr bwMode="auto">
          <a:xfrm>
            <a:off x="304800" y="2295525"/>
            <a:ext cx="314325" cy="3741738"/>
            <a:chOff x="261" y="1774"/>
            <a:chExt cx="198" cy="2357"/>
          </a:xfrm>
        </p:grpSpPr>
        <p:sp>
          <p:nvSpPr>
            <p:cNvPr id="18507" name="Text Box 57"/>
            <p:cNvSpPr txBox="1">
              <a:spLocks noChangeArrowheads="1"/>
            </p:cNvSpPr>
            <p:nvPr/>
          </p:nvSpPr>
          <p:spPr bwMode="auto">
            <a:xfrm rot="-5400000">
              <a:off x="-819" y="2854"/>
              <a:ext cx="2357" cy="198"/>
            </a:xfrm>
            <a:prstGeom prst="rect">
              <a:avLst/>
            </a:prstGeom>
            <a:solidFill>
              <a:srgbClr val="FFFFCC"/>
            </a:solidFill>
            <a:ln w="9525">
              <a:solidFill>
                <a:schemeClr val="tx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t>6CO</a:t>
              </a:r>
              <a:r>
                <a:rPr lang="en-US" sz="1400" baseline="-25000"/>
                <a:t>2</a:t>
              </a:r>
              <a:r>
                <a:rPr lang="en-US" sz="1400"/>
                <a:t> + 6H</a:t>
              </a:r>
              <a:r>
                <a:rPr lang="en-US" sz="1400" baseline="-25000"/>
                <a:t>2</a:t>
              </a:r>
              <a:r>
                <a:rPr lang="en-US" sz="1400"/>
                <a:t>O                           C</a:t>
              </a:r>
              <a:r>
                <a:rPr lang="en-US" sz="1400" baseline="-25000"/>
                <a:t>6</a:t>
              </a:r>
              <a:r>
                <a:rPr lang="en-US" sz="1400"/>
                <a:t>H</a:t>
              </a:r>
              <a:r>
                <a:rPr lang="en-US" sz="1400" baseline="-25000"/>
                <a:t>12</a:t>
              </a:r>
              <a:r>
                <a:rPr lang="en-US" sz="1400"/>
                <a:t>O</a:t>
              </a:r>
              <a:r>
                <a:rPr lang="en-US" sz="1400" baseline="-25000"/>
                <a:t>6</a:t>
              </a:r>
              <a:r>
                <a:rPr lang="en-US" sz="1400"/>
                <a:t> + 6O</a:t>
              </a:r>
              <a:r>
                <a:rPr lang="en-US" sz="1400" baseline="-25000"/>
                <a:t>2</a:t>
              </a:r>
            </a:p>
          </p:txBody>
        </p:sp>
        <p:sp>
          <p:nvSpPr>
            <p:cNvPr id="18508" name="Line 58"/>
            <p:cNvSpPr>
              <a:spLocks noChangeShapeType="1"/>
            </p:cNvSpPr>
            <p:nvPr/>
          </p:nvSpPr>
          <p:spPr bwMode="auto">
            <a:xfrm flipV="1">
              <a:off x="351" y="2622"/>
              <a:ext cx="0"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8489" name="Picture 59" descr="MCj043258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9385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90" name="AutoShape 60"/>
          <p:cNvCxnSpPr>
            <a:cxnSpLocks noChangeShapeType="1"/>
            <a:endCxn id="18435" idx="1"/>
          </p:cNvCxnSpPr>
          <p:nvPr/>
        </p:nvCxnSpPr>
        <p:spPr bwMode="auto">
          <a:xfrm flipV="1">
            <a:off x="762000" y="2374900"/>
            <a:ext cx="377825" cy="1906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91" name="AutoShape 61"/>
          <p:cNvCxnSpPr>
            <a:cxnSpLocks noChangeShapeType="1"/>
            <a:endCxn id="18436" idx="1"/>
          </p:cNvCxnSpPr>
          <p:nvPr/>
        </p:nvCxnSpPr>
        <p:spPr bwMode="auto">
          <a:xfrm flipV="1">
            <a:off x="762000" y="3632200"/>
            <a:ext cx="381000" cy="6492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92" name="AutoShape 62"/>
          <p:cNvCxnSpPr>
            <a:cxnSpLocks noChangeShapeType="1"/>
            <a:endCxn id="18437" idx="1"/>
          </p:cNvCxnSpPr>
          <p:nvPr/>
        </p:nvCxnSpPr>
        <p:spPr bwMode="auto">
          <a:xfrm>
            <a:off x="762000" y="4281488"/>
            <a:ext cx="377825" cy="6127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93" name="AutoShape 63"/>
          <p:cNvCxnSpPr>
            <a:cxnSpLocks noChangeShapeType="1"/>
            <a:endCxn id="18438" idx="1"/>
          </p:cNvCxnSpPr>
          <p:nvPr/>
        </p:nvCxnSpPr>
        <p:spPr bwMode="auto">
          <a:xfrm>
            <a:off x="762000" y="4281488"/>
            <a:ext cx="377825" cy="1831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494" name="AutoShape 64"/>
          <p:cNvCxnSpPr>
            <a:cxnSpLocks noChangeShapeType="1"/>
            <a:stCxn id="18455" idx="3"/>
            <a:endCxn id="18456" idx="1"/>
          </p:cNvCxnSpPr>
          <p:nvPr/>
        </p:nvCxnSpPr>
        <p:spPr bwMode="auto">
          <a:xfrm>
            <a:off x="7772400" y="1495425"/>
            <a:ext cx="157163"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495" name="Line 65"/>
          <p:cNvSpPr>
            <a:spLocks noChangeShapeType="1"/>
          </p:cNvSpPr>
          <p:nvPr/>
        </p:nvSpPr>
        <p:spPr bwMode="auto">
          <a:xfrm>
            <a:off x="2833688" y="14859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96" name="Line 66"/>
          <p:cNvSpPr>
            <a:spLocks noChangeShapeType="1"/>
          </p:cNvSpPr>
          <p:nvPr/>
        </p:nvSpPr>
        <p:spPr bwMode="auto">
          <a:xfrm>
            <a:off x="1538288" y="1495425"/>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97" name="Line 67"/>
          <p:cNvSpPr>
            <a:spLocks noChangeShapeType="1"/>
          </p:cNvSpPr>
          <p:nvPr/>
        </p:nvSpPr>
        <p:spPr bwMode="auto">
          <a:xfrm>
            <a:off x="4495800" y="1500188"/>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98" name="Text Box 68"/>
          <p:cNvSpPr txBox="1">
            <a:spLocks noChangeArrowheads="1"/>
          </p:cNvSpPr>
          <p:nvPr/>
        </p:nvSpPr>
        <p:spPr bwMode="auto">
          <a:xfrm rot="-5400000">
            <a:off x="8474076" y="4484687"/>
            <a:ext cx="685800" cy="346075"/>
          </a:xfrm>
          <a:prstGeom prst="rect">
            <a:avLst/>
          </a:prstGeom>
          <a:solidFill>
            <a:srgbClr val="FFFFCC"/>
          </a:solidFill>
          <a:ln w="9525">
            <a:solidFill>
              <a:schemeClr val="tx1"/>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600"/>
              <a:t>co</a:t>
            </a:r>
            <a:r>
              <a:rPr lang="en-US" sz="1600" baseline="-25000"/>
              <a:t>2</a:t>
            </a:r>
          </a:p>
        </p:txBody>
      </p:sp>
      <p:cxnSp>
        <p:nvCxnSpPr>
          <p:cNvPr id="18499" name="AutoShape 69"/>
          <p:cNvCxnSpPr>
            <a:cxnSpLocks noChangeShapeType="1"/>
            <a:stCxn id="18452" idx="2"/>
            <a:endCxn id="18498" idx="3"/>
          </p:cNvCxnSpPr>
          <p:nvPr/>
        </p:nvCxnSpPr>
        <p:spPr bwMode="auto">
          <a:xfrm>
            <a:off x="8416925" y="2214563"/>
            <a:ext cx="398463" cy="20986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500" name="AutoShape 70"/>
          <p:cNvCxnSpPr>
            <a:cxnSpLocks noChangeShapeType="1"/>
            <a:stCxn id="18451" idx="2"/>
            <a:endCxn id="18498" idx="3"/>
          </p:cNvCxnSpPr>
          <p:nvPr/>
        </p:nvCxnSpPr>
        <p:spPr bwMode="auto">
          <a:xfrm>
            <a:off x="8420100" y="3544888"/>
            <a:ext cx="395288" cy="768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501" name="AutoShape 71"/>
          <p:cNvCxnSpPr>
            <a:cxnSpLocks noChangeShapeType="1"/>
            <a:stCxn id="18454" idx="2"/>
            <a:endCxn id="18498" idx="1"/>
          </p:cNvCxnSpPr>
          <p:nvPr/>
        </p:nvCxnSpPr>
        <p:spPr bwMode="auto">
          <a:xfrm flipV="1">
            <a:off x="8418513" y="4999038"/>
            <a:ext cx="396875" cy="4810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502" name="AutoShape 72"/>
          <p:cNvCxnSpPr>
            <a:cxnSpLocks noChangeShapeType="1"/>
            <a:stCxn id="18498" idx="1"/>
          </p:cNvCxnSpPr>
          <p:nvPr/>
        </p:nvCxnSpPr>
        <p:spPr bwMode="auto">
          <a:xfrm rot="5400000">
            <a:off x="3794125" y="1663700"/>
            <a:ext cx="1685925" cy="835977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8503" name="Line 73"/>
          <p:cNvSpPr>
            <a:spLocks noChangeShapeType="1"/>
          </p:cNvSpPr>
          <p:nvPr/>
        </p:nvSpPr>
        <p:spPr bwMode="auto">
          <a:xfrm flipV="1">
            <a:off x="457200" y="6088063"/>
            <a:ext cx="0" cy="593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04" name="Line 74"/>
          <p:cNvSpPr>
            <a:spLocks noChangeShapeType="1"/>
          </p:cNvSpPr>
          <p:nvPr/>
        </p:nvSpPr>
        <p:spPr bwMode="auto">
          <a:xfrm>
            <a:off x="4451350" y="192722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Line 75"/>
          <p:cNvSpPr>
            <a:spLocks noChangeShapeType="1"/>
          </p:cNvSpPr>
          <p:nvPr/>
        </p:nvSpPr>
        <p:spPr bwMode="auto">
          <a:xfrm>
            <a:off x="4451350" y="1927225"/>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8506" name="AutoShape 76"/>
          <p:cNvCxnSpPr>
            <a:cxnSpLocks noChangeShapeType="1"/>
            <a:stCxn id="18505" idx="1"/>
            <a:endCxn id="18449" idx="0"/>
          </p:cNvCxnSpPr>
          <p:nvPr/>
        </p:nvCxnSpPr>
        <p:spPr bwMode="auto">
          <a:xfrm>
            <a:off x="6661150" y="1927225"/>
            <a:ext cx="806450" cy="13239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57519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48462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2060" y="711199"/>
            <a:ext cx="5116830" cy="452120"/>
          </a:xfrm>
          <a:prstGeom prst="rect">
            <a:avLst/>
          </a:prstGeom>
        </p:spPr>
        <p:txBody>
          <a:bodyPr vert="horz" wrap="square" lIns="0" tIns="12065" rIns="0" bIns="0" rtlCol="0">
            <a:spAutoFit/>
          </a:bodyPr>
          <a:lstStyle/>
          <a:p>
            <a:pPr marL="12700">
              <a:lnSpc>
                <a:spcPct val="100000"/>
              </a:lnSpc>
              <a:spcBef>
                <a:spcPts val="95"/>
              </a:spcBef>
            </a:pPr>
            <a:r>
              <a:rPr sz="2800" spc="-40" dirty="0">
                <a:latin typeface="Arial"/>
                <a:cs typeface="Arial"/>
              </a:rPr>
              <a:t>Typical </a:t>
            </a:r>
            <a:r>
              <a:rPr sz="2800" spc="-5" dirty="0">
                <a:latin typeface="Arial"/>
                <a:cs typeface="Arial"/>
              </a:rPr>
              <a:t>composition of</a:t>
            </a:r>
            <a:r>
              <a:rPr sz="2800" spc="90" dirty="0">
                <a:latin typeface="Arial"/>
                <a:cs typeface="Arial"/>
              </a:rPr>
              <a:t> </a:t>
            </a:r>
            <a:r>
              <a:rPr sz="2800" spc="-5" dirty="0">
                <a:latin typeface="Arial"/>
                <a:cs typeface="Arial"/>
              </a:rPr>
              <a:t>biogas</a:t>
            </a:r>
            <a:endParaRPr sz="2800">
              <a:latin typeface="Arial"/>
              <a:cs typeface="Arial"/>
            </a:endParaRPr>
          </a:p>
        </p:txBody>
      </p:sp>
      <p:graphicFrame>
        <p:nvGraphicFramePr>
          <p:cNvPr id="3" name="object 3"/>
          <p:cNvGraphicFramePr>
            <a:graphicFrameLocks noGrp="1"/>
          </p:cNvGraphicFramePr>
          <p:nvPr/>
        </p:nvGraphicFramePr>
        <p:xfrm>
          <a:off x="477570" y="1795590"/>
          <a:ext cx="7047230" cy="4550410"/>
        </p:xfrm>
        <a:graphic>
          <a:graphicData uri="http://schemas.openxmlformats.org/drawingml/2006/table">
            <a:tbl>
              <a:tblPr firstRow="1" bandRow="1">
                <a:tableStyleId>{2D5ABB26-0587-4C30-8999-92F81FD0307C}</a:tableStyleId>
              </a:tblPr>
              <a:tblGrid>
                <a:gridCol w="4430395"/>
                <a:gridCol w="2616835"/>
              </a:tblGrid>
              <a:tr h="481330">
                <a:tc>
                  <a:txBody>
                    <a:bodyPr/>
                    <a:lstStyle/>
                    <a:p>
                      <a:pPr marL="31750">
                        <a:lnSpc>
                          <a:spcPts val="1989"/>
                        </a:lnSpc>
                      </a:pPr>
                      <a:r>
                        <a:rPr sz="1800" b="1" u="heavy" spc="-5" dirty="0">
                          <a:solidFill>
                            <a:srgbClr val="FFFFFF"/>
                          </a:solidFill>
                          <a:uFill>
                            <a:solidFill>
                              <a:srgbClr val="FFFFFF"/>
                            </a:solidFill>
                          </a:uFill>
                          <a:latin typeface="Arial"/>
                          <a:cs typeface="Arial"/>
                        </a:rPr>
                        <a:t>Matter</a:t>
                      </a:r>
                      <a:endParaRPr sz="1800">
                        <a:latin typeface="Arial"/>
                        <a:cs typeface="Arial"/>
                      </a:endParaRPr>
                    </a:p>
                  </a:txBody>
                  <a:tcPr marL="0" marR="0" marT="0" marB="0"/>
                </a:tc>
                <a:tc>
                  <a:txBody>
                    <a:bodyPr/>
                    <a:lstStyle/>
                    <a:p>
                      <a:pPr marR="338455" algn="r">
                        <a:lnSpc>
                          <a:spcPts val="1989"/>
                        </a:lnSpc>
                      </a:pPr>
                      <a:r>
                        <a:rPr sz="1800" b="1" u="heavy" dirty="0">
                          <a:solidFill>
                            <a:srgbClr val="FFFFFF"/>
                          </a:solidFill>
                          <a:uFill>
                            <a:solidFill>
                              <a:srgbClr val="FFFFFF"/>
                            </a:solidFill>
                          </a:uFill>
                          <a:latin typeface="Arial"/>
                          <a:cs typeface="Arial"/>
                        </a:rPr>
                        <a:t>%</a:t>
                      </a:r>
                      <a:endParaRPr sz="1800">
                        <a:latin typeface="Arial"/>
                        <a:cs typeface="Arial"/>
                      </a:endParaRPr>
                    </a:p>
                  </a:txBody>
                  <a:tcPr marL="0" marR="0" marT="0" marB="0"/>
                </a:tc>
              </a:tr>
              <a:tr h="732790">
                <a:tc>
                  <a:txBody>
                    <a:bodyPr/>
                    <a:lstStyle/>
                    <a:p>
                      <a:pPr marL="31750">
                        <a:lnSpc>
                          <a:spcPct val="100000"/>
                        </a:lnSpc>
                        <a:spcBef>
                          <a:spcPts val="1610"/>
                        </a:spcBef>
                      </a:pPr>
                      <a:r>
                        <a:rPr sz="1800" b="1" spc="-5" dirty="0">
                          <a:solidFill>
                            <a:srgbClr val="FFFFFF"/>
                          </a:solidFill>
                          <a:latin typeface="Arial"/>
                          <a:cs typeface="Arial"/>
                        </a:rPr>
                        <a:t>Methane, CH</a:t>
                      </a:r>
                      <a:r>
                        <a:rPr sz="1800" b="1" spc="-7" baseline="-25462" dirty="0">
                          <a:solidFill>
                            <a:srgbClr val="FFFFFF"/>
                          </a:solidFill>
                          <a:latin typeface="Arial"/>
                          <a:cs typeface="Arial"/>
                        </a:rPr>
                        <a:t>4</a:t>
                      </a:r>
                      <a:endParaRPr sz="1800" baseline="-25462">
                        <a:latin typeface="Arial"/>
                        <a:cs typeface="Arial"/>
                      </a:endParaRPr>
                    </a:p>
                  </a:txBody>
                  <a:tcPr marL="0" marR="0" marT="204470" marB="0"/>
                </a:tc>
                <a:tc>
                  <a:txBody>
                    <a:bodyPr/>
                    <a:lstStyle/>
                    <a:p>
                      <a:pPr marL="2002155">
                        <a:lnSpc>
                          <a:spcPct val="100000"/>
                        </a:lnSpc>
                        <a:spcBef>
                          <a:spcPts val="1610"/>
                        </a:spcBef>
                      </a:pPr>
                      <a:r>
                        <a:rPr sz="1800" spc="-5" dirty="0">
                          <a:solidFill>
                            <a:srgbClr val="FFFFFF"/>
                          </a:solidFill>
                          <a:latin typeface="Arial"/>
                          <a:cs typeface="Arial"/>
                        </a:rPr>
                        <a:t>50-75</a:t>
                      </a:r>
                      <a:endParaRPr sz="1800">
                        <a:latin typeface="Arial"/>
                        <a:cs typeface="Arial"/>
                      </a:endParaRPr>
                    </a:p>
                  </a:txBody>
                  <a:tcPr marL="0" marR="0" marT="204470" marB="0"/>
                </a:tc>
              </a:tr>
              <a:tr h="707390">
                <a:tc>
                  <a:txBody>
                    <a:bodyPr/>
                    <a:lstStyle/>
                    <a:p>
                      <a:pPr marL="31750">
                        <a:lnSpc>
                          <a:spcPct val="100000"/>
                        </a:lnSpc>
                        <a:spcBef>
                          <a:spcPts val="1410"/>
                        </a:spcBef>
                      </a:pPr>
                      <a:r>
                        <a:rPr sz="1800" b="1" spc="-5" dirty="0">
                          <a:solidFill>
                            <a:srgbClr val="FFFFFF"/>
                          </a:solidFill>
                          <a:latin typeface="Arial"/>
                          <a:cs typeface="Arial"/>
                        </a:rPr>
                        <a:t>Carbon </a:t>
                      </a:r>
                      <a:r>
                        <a:rPr sz="1800" b="1" dirty="0">
                          <a:solidFill>
                            <a:srgbClr val="FFFFFF"/>
                          </a:solidFill>
                          <a:latin typeface="Arial"/>
                          <a:cs typeface="Arial"/>
                        </a:rPr>
                        <a:t>dioxide,</a:t>
                      </a:r>
                      <a:r>
                        <a:rPr sz="1800" b="1" spc="-15" dirty="0">
                          <a:solidFill>
                            <a:srgbClr val="FFFFFF"/>
                          </a:solidFill>
                          <a:latin typeface="Arial"/>
                          <a:cs typeface="Arial"/>
                        </a:rPr>
                        <a:t> </a:t>
                      </a:r>
                      <a:r>
                        <a:rPr sz="1800" b="1" dirty="0">
                          <a:solidFill>
                            <a:srgbClr val="FFFFFF"/>
                          </a:solidFill>
                          <a:latin typeface="Arial"/>
                          <a:cs typeface="Arial"/>
                        </a:rPr>
                        <a:t>CO</a:t>
                      </a:r>
                      <a:r>
                        <a:rPr sz="1800" b="1" baseline="-25462" dirty="0">
                          <a:solidFill>
                            <a:srgbClr val="FFFFFF"/>
                          </a:solidFill>
                          <a:latin typeface="Arial"/>
                          <a:cs typeface="Arial"/>
                        </a:rPr>
                        <a:t>2</a:t>
                      </a:r>
                      <a:endParaRPr sz="1800" baseline="-25462">
                        <a:latin typeface="Arial"/>
                        <a:cs typeface="Arial"/>
                      </a:endParaRPr>
                    </a:p>
                  </a:txBody>
                  <a:tcPr marL="0" marR="0" marT="179070" marB="0"/>
                </a:tc>
                <a:tc>
                  <a:txBody>
                    <a:bodyPr/>
                    <a:lstStyle/>
                    <a:p>
                      <a:pPr marL="2002155">
                        <a:lnSpc>
                          <a:spcPct val="100000"/>
                        </a:lnSpc>
                        <a:spcBef>
                          <a:spcPts val="1410"/>
                        </a:spcBef>
                      </a:pPr>
                      <a:r>
                        <a:rPr sz="1800" spc="-5" dirty="0">
                          <a:solidFill>
                            <a:srgbClr val="FFFFFF"/>
                          </a:solidFill>
                          <a:latin typeface="Arial"/>
                          <a:cs typeface="Arial"/>
                        </a:rPr>
                        <a:t>25-50</a:t>
                      </a:r>
                      <a:endParaRPr sz="1800">
                        <a:latin typeface="Arial"/>
                        <a:cs typeface="Arial"/>
                      </a:endParaRPr>
                    </a:p>
                  </a:txBody>
                  <a:tcPr marL="0" marR="0" marT="179070" marB="0"/>
                </a:tc>
              </a:tr>
              <a:tr h="707390">
                <a:tc>
                  <a:txBody>
                    <a:bodyPr/>
                    <a:lstStyle/>
                    <a:p>
                      <a:pPr marL="31750">
                        <a:lnSpc>
                          <a:spcPct val="100000"/>
                        </a:lnSpc>
                        <a:spcBef>
                          <a:spcPts val="1410"/>
                        </a:spcBef>
                      </a:pPr>
                      <a:r>
                        <a:rPr sz="1800" b="1" spc="-5" dirty="0">
                          <a:solidFill>
                            <a:srgbClr val="FFFFFF"/>
                          </a:solidFill>
                          <a:latin typeface="Arial"/>
                          <a:cs typeface="Arial"/>
                        </a:rPr>
                        <a:t>Nitrogen,</a:t>
                      </a:r>
                      <a:r>
                        <a:rPr sz="1800" b="1" spc="-10" dirty="0">
                          <a:solidFill>
                            <a:srgbClr val="FFFFFF"/>
                          </a:solidFill>
                          <a:latin typeface="Arial"/>
                          <a:cs typeface="Arial"/>
                        </a:rPr>
                        <a:t> </a:t>
                      </a:r>
                      <a:r>
                        <a:rPr sz="1800" b="1" spc="-5" dirty="0">
                          <a:solidFill>
                            <a:srgbClr val="FFFFFF"/>
                          </a:solidFill>
                          <a:latin typeface="Arial"/>
                          <a:cs typeface="Arial"/>
                        </a:rPr>
                        <a:t>N</a:t>
                      </a:r>
                      <a:r>
                        <a:rPr sz="1800" b="1" spc="-7" baseline="-25462" dirty="0">
                          <a:solidFill>
                            <a:srgbClr val="FFFFFF"/>
                          </a:solidFill>
                          <a:latin typeface="Arial"/>
                          <a:cs typeface="Arial"/>
                        </a:rPr>
                        <a:t>2</a:t>
                      </a:r>
                      <a:endParaRPr sz="1800" baseline="-25462">
                        <a:latin typeface="Arial"/>
                        <a:cs typeface="Arial"/>
                      </a:endParaRPr>
                    </a:p>
                  </a:txBody>
                  <a:tcPr marL="0" marR="0" marT="179070" marB="0"/>
                </a:tc>
                <a:tc>
                  <a:txBody>
                    <a:bodyPr/>
                    <a:lstStyle/>
                    <a:p>
                      <a:pPr marL="2002155">
                        <a:lnSpc>
                          <a:spcPct val="100000"/>
                        </a:lnSpc>
                        <a:spcBef>
                          <a:spcPts val="1410"/>
                        </a:spcBef>
                      </a:pPr>
                      <a:r>
                        <a:rPr sz="1800" spc="-5" dirty="0">
                          <a:solidFill>
                            <a:srgbClr val="FFFFFF"/>
                          </a:solidFill>
                          <a:latin typeface="Arial"/>
                          <a:cs typeface="Arial"/>
                        </a:rPr>
                        <a:t>0-10</a:t>
                      </a:r>
                      <a:endParaRPr sz="1800">
                        <a:latin typeface="Arial"/>
                        <a:cs typeface="Arial"/>
                      </a:endParaRPr>
                    </a:p>
                  </a:txBody>
                  <a:tcPr marL="0" marR="0" marT="179070" marB="0"/>
                </a:tc>
              </a:tr>
              <a:tr h="707390">
                <a:tc>
                  <a:txBody>
                    <a:bodyPr/>
                    <a:lstStyle/>
                    <a:p>
                      <a:pPr marL="31750">
                        <a:lnSpc>
                          <a:spcPct val="100000"/>
                        </a:lnSpc>
                        <a:spcBef>
                          <a:spcPts val="1405"/>
                        </a:spcBef>
                      </a:pPr>
                      <a:r>
                        <a:rPr sz="1800" b="1" spc="-5" dirty="0">
                          <a:solidFill>
                            <a:srgbClr val="FFFFFF"/>
                          </a:solidFill>
                          <a:latin typeface="Arial"/>
                          <a:cs typeface="Arial"/>
                        </a:rPr>
                        <a:t>Hydrogen,</a:t>
                      </a:r>
                      <a:r>
                        <a:rPr sz="1800" b="1" dirty="0">
                          <a:solidFill>
                            <a:srgbClr val="FFFFFF"/>
                          </a:solidFill>
                          <a:latin typeface="Arial"/>
                          <a:cs typeface="Arial"/>
                        </a:rPr>
                        <a:t> </a:t>
                      </a:r>
                      <a:r>
                        <a:rPr sz="1800" b="1" spc="-5" dirty="0">
                          <a:solidFill>
                            <a:srgbClr val="FFFFFF"/>
                          </a:solidFill>
                          <a:latin typeface="Arial"/>
                          <a:cs typeface="Arial"/>
                        </a:rPr>
                        <a:t>H</a:t>
                      </a:r>
                      <a:r>
                        <a:rPr sz="1800" b="1" spc="-7" baseline="-25462" dirty="0">
                          <a:solidFill>
                            <a:srgbClr val="FFFFFF"/>
                          </a:solidFill>
                          <a:latin typeface="Arial"/>
                          <a:cs typeface="Arial"/>
                        </a:rPr>
                        <a:t>2</a:t>
                      </a:r>
                      <a:endParaRPr sz="1800" baseline="-25462">
                        <a:latin typeface="Arial"/>
                        <a:cs typeface="Arial"/>
                      </a:endParaRPr>
                    </a:p>
                  </a:txBody>
                  <a:tcPr marL="0" marR="0" marT="178435" marB="0"/>
                </a:tc>
                <a:tc>
                  <a:txBody>
                    <a:bodyPr/>
                    <a:lstStyle/>
                    <a:p>
                      <a:pPr marL="2002155">
                        <a:lnSpc>
                          <a:spcPct val="100000"/>
                        </a:lnSpc>
                        <a:spcBef>
                          <a:spcPts val="1405"/>
                        </a:spcBef>
                      </a:pPr>
                      <a:r>
                        <a:rPr sz="1800" spc="-5" dirty="0">
                          <a:solidFill>
                            <a:srgbClr val="FFFFFF"/>
                          </a:solidFill>
                          <a:latin typeface="Arial"/>
                          <a:cs typeface="Arial"/>
                        </a:rPr>
                        <a:t>0-1</a:t>
                      </a:r>
                      <a:endParaRPr sz="1800">
                        <a:latin typeface="Arial"/>
                        <a:cs typeface="Arial"/>
                      </a:endParaRPr>
                    </a:p>
                  </a:txBody>
                  <a:tcPr marL="0" marR="0" marT="178435" marB="0"/>
                </a:tc>
              </a:tr>
              <a:tr h="707390">
                <a:tc>
                  <a:txBody>
                    <a:bodyPr/>
                    <a:lstStyle/>
                    <a:p>
                      <a:pPr marL="31750">
                        <a:lnSpc>
                          <a:spcPct val="100000"/>
                        </a:lnSpc>
                        <a:spcBef>
                          <a:spcPts val="1410"/>
                        </a:spcBef>
                      </a:pPr>
                      <a:r>
                        <a:rPr sz="1800" b="1" spc="-5" dirty="0">
                          <a:solidFill>
                            <a:srgbClr val="FFFFFF"/>
                          </a:solidFill>
                          <a:latin typeface="Arial"/>
                          <a:cs typeface="Arial"/>
                        </a:rPr>
                        <a:t>Hydrogen </a:t>
                      </a:r>
                      <a:r>
                        <a:rPr sz="1800" b="1" dirty="0">
                          <a:solidFill>
                            <a:srgbClr val="FFFFFF"/>
                          </a:solidFill>
                          <a:latin typeface="Arial"/>
                          <a:cs typeface="Arial"/>
                        </a:rPr>
                        <a:t>sulfide,</a:t>
                      </a:r>
                      <a:r>
                        <a:rPr sz="1800" b="1" spc="-10" dirty="0">
                          <a:solidFill>
                            <a:srgbClr val="FFFFFF"/>
                          </a:solidFill>
                          <a:latin typeface="Arial"/>
                          <a:cs typeface="Arial"/>
                        </a:rPr>
                        <a:t> </a:t>
                      </a:r>
                      <a:r>
                        <a:rPr sz="1800" b="1" dirty="0">
                          <a:solidFill>
                            <a:srgbClr val="FFFFFF"/>
                          </a:solidFill>
                          <a:latin typeface="Arial"/>
                          <a:cs typeface="Arial"/>
                        </a:rPr>
                        <a:t>H</a:t>
                      </a:r>
                      <a:r>
                        <a:rPr sz="1800" b="1" baseline="-25462" dirty="0">
                          <a:solidFill>
                            <a:srgbClr val="FFFFFF"/>
                          </a:solidFill>
                          <a:latin typeface="Arial"/>
                          <a:cs typeface="Arial"/>
                        </a:rPr>
                        <a:t>2</a:t>
                      </a:r>
                      <a:r>
                        <a:rPr sz="1800" b="1" dirty="0">
                          <a:solidFill>
                            <a:srgbClr val="FFFFFF"/>
                          </a:solidFill>
                          <a:latin typeface="Arial"/>
                          <a:cs typeface="Arial"/>
                        </a:rPr>
                        <a:t>S</a:t>
                      </a:r>
                      <a:endParaRPr sz="1800">
                        <a:latin typeface="Arial"/>
                        <a:cs typeface="Arial"/>
                      </a:endParaRPr>
                    </a:p>
                  </a:txBody>
                  <a:tcPr marL="0" marR="0" marT="179070" marB="0"/>
                </a:tc>
                <a:tc>
                  <a:txBody>
                    <a:bodyPr/>
                    <a:lstStyle/>
                    <a:p>
                      <a:pPr marL="2002155">
                        <a:lnSpc>
                          <a:spcPct val="100000"/>
                        </a:lnSpc>
                        <a:spcBef>
                          <a:spcPts val="1410"/>
                        </a:spcBef>
                      </a:pPr>
                      <a:r>
                        <a:rPr sz="1800" spc="-5" dirty="0">
                          <a:solidFill>
                            <a:srgbClr val="FFFFFF"/>
                          </a:solidFill>
                          <a:latin typeface="Arial"/>
                          <a:cs typeface="Arial"/>
                        </a:rPr>
                        <a:t>0-3</a:t>
                      </a:r>
                      <a:endParaRPr sz="1800">
                        <a:latin typeface="Arial"/>
                        <a:cs typeface="Arial"/>
                      </a:endParaRPr>
                    </a:p>
                  </a:txBody>
                  <a:tcPr marL="0" marR="0" marT="179070" marB="0"/>
                </a:tc>
              </a:tr>
              <a:tr h="506730">
                <a:tc>
                  <a:txBody>
                    <a:bodyPr/>
                    <a:lstStyle/>
                    <a:p>
                      <a:pPr marL="31750">
                        <a:lnSpc>
                          <a:spcPct val="100000"/>
                        </a:lnSpc>
                        <a:spcBef>
                          <a:spcPts val="1410"/>
                        </a:spcBef>
                      </a:pPr>
                      <a:r>
                        <a:rPr sz="1800" b="1" spc="-5" dirty="0">
                          <a:solidFill>
                            <a:srgbClr val="FFFFFF"/>
                          </a:solidFill>
                          <a:latin typeface="Arial"/>
                          <a:cs typeface="Arial"/>
                        </a:rPr>
                        <a:t>Oxygen,</a:t>
                      </a:r>
                      <a:r>
                        <a:rPr sz="1800" b="1" dirty="0">
                          <a:solidFill>
                            <a:srgbClr val="FFFFFF"/>
                          </a:solidFill>
                          <a:latin typeface="Arial"/>
                          <a:cs typeface="Arial"/>
                        </a:rPr>
                        <a:t> O</a:t>
                      </a:r>
                      <a:r>
                        <a:rPr sz="1800" b="1" baseline="-25462" dirty="0">
                          <a:solidFill>
                            <a:srgbClr val="FFFFFF"/>
                          </a:solidFill>
                          <a:latin typeface="Arial"/>
                          <a:cs typeface="Arial"/>
                        </a:rPr>
                        <a:t>2</a:t>
                      </a:r>
                      <a:endParaRPr sz="1800" baseline="-25462">
                        <a:latin typeface="Arial"/>
                        <a:cs typeface="Arial"/>
                      </a:endParaRPr>
                    </a:p>
                  </a:txBody>
                  <a:tcPr marL="0" marR="0" marT="179070" marB="0"/>
                </a:tc>
                <a:tc>
                  <a:txBody>
                    <a:bodyPr/>
                    <a:lstStyle/>
                    <a:p>
                      <a:pPr marL="2002155">
                        <a:lnSpc>
                          <a:spcPct val="100000"/>
                        </a:lnSpc>
                        <a:spcBef>
                          <a:spcPts val="1410"/>
                        </a:spcBef>
                      </a:pPr>
                      <a:r>
                        <a:rPr sz="1800" spc="-5" dirty="0">
                          <a:solidFill>
                            <a:srgbClr val="FFFFFF"/>
                          </a:solidFill>
                          <a:latin typeface="Arial"/>
                          <a:cs typeface="Arial"/>
                        </a:rPr>
                        <a:t>0-</a:t>
                      </a:r>
                      <a:endParaRPr sz="1800">
                        <a:latin typeface="Arial"/>
                        <a:cs typeface="Arial"/>
                      </a:endParaRPr>
                    </a:p>
                  </a:txBody>
                  <a:tcPr marL="0" marR="0" marT="179070" marB="0"/>
                </a:tc>
              </a:tr>
            </a:tbl>
          </a:graphicData>
        </a:graphic>
      </p:graphicFrame>
      <p:sp>
        <p:nvSpPr>
          <p:cNvPr id="4" name="object 4"/>
          <p:cNvSpPr/>
          <p:nvPr/>
        </p:nvSpPr>
        <p:spPr>
          <a:xfrm>
            <a:off x="365759" y="1705355"/>
            <a:ext cx="992124" cy="5135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30568" y="1705355"/>
            <a:ext cx="509016" cy="5135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5759" y="2412492"/>
            <a:ext cx="1691639" cy="51358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795272" y="2575560"/>
            <a:ext cx="301751" cy="3535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766559" y="2412492"/>
            <a:ext cx="560831" cy="51358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019543" y="2412492"/>
            <a:ext cx="384048" cy="51358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095743" y="2412492"/>
            <a:ext cx="560831" cy="513588"/>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65759" y="3119627"/>
            <a:ext cx="2441448" cy="513588"/>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2545079" y="3282696"/>
            <a:ext cx="301751" cy="353567"/>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6766559" y="3119627"/>
            <a:ext cx="560831" cy="513588"/>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7019543" y="3119627"/>
            <a:ext cx="384048" cy="513588"/>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7095743" y="3119627"/>
            <a:ext cx="560831" cy="513588"/>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365759" y="3826764"/>
            <a:ext cx="1539240" cy="513588"/>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1642872" y="3989832"/>
            <a:ext cx="301751" cy="353568"/>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6766559" y="3826764"/>
            <a:ext cx="434340" cy="513588"/>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6893052" y="3826764"/>
            <a:ext cx="384048" cy="513588"/>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6969252" y="3826764"/>
            <a:ext cx="560831" cy="513588"/>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365759" y="4533900"/>
            <a:ext cx="1665732" cy="513588"/>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1769364" y="4696967"/>
            <a:ext cx="301751" cy="353568"/>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6766559" y="4533900"/>
            <a:ext cx="434340" cy="513588"/>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6893052" y="4533900"/>
            <a:ext cx="384048" cy="513588"/>
          </a:xfrm>
          <a:prstGeom prst="rect">
            <a:avLst/>
          </a:prstGeom>
          <a:blipFill>
            <a:blip r:embed="rId20" cstate="print"/>
            <a:stretch>
              <a:fillRect/>
            </a:stretch>
          </a:blipFill>
        </p:spPr>
        <p:txBody>
          <a:bodyPr wrap="square" lIns="0" tIns="0" rIns="0" bIns="0" rtlCol="0"/>
          <a:lstStyle/>
          <a:p>
            <a:endParaRPr/>
          </a:p>
        </p:txBody>
      </p:sp>
      <p:sp>
        <p:nvSpPr>
          <p:cNvPr id="25" name="object 25"/>
          <p:cNvSpPr/>
          <p:nvPr/>
        </p:nvSpPr>
        <p:spPr>
          <a:xfrm>
            <a:off x="6969252" y="4533900"/>
            <a:ext cx="434340" cy="513588"/>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365759" y="5241035"/>
            <a:ext cx="2465832" cy="513588"/>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2569464" y="5404103"/>
            <a:ext cx="301751" cy="353568"/>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2609088" y="5241035"/>
            <a:ext cx="460248" cy="513588"/>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6766559" y="5241035"/>
            <a:ext cx="434340" cy="513588"/>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6893052" y="5241035"/>
            <a:ext cx="384048" cy="513588"/>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6969252" y="5241035"/>
            <a:ext cx="434340" cy="513588"/>
          </a:xfrm>
          <a:prstGeom prst="rect">
            <a:avLst/>
          </a:prstGeom>
          <a:blipFill>
            <a:blip r:embed="rId26" cstate="print"/>
            <a:stretch>
              <a:fillRect/>
            </a:stretch>
          </a:blipFill>
        </p:spPr>
        <p:txBody>
          <a:bodyPr wrap="square" lIns="0" tIns="0" rIns="0" bIns="0" rtlCol="0"/>
          <a:lstStyle/>
          <a:p>
            <a:endParaRPr/>
          </a:p>
        </p:txBody>
      </p:sp>
      <p:sp>
        <p:nvSpPr>
          <p:cNvPr id="32" name="object 32"/>
          <p:cNvSpPr/>
          <p:nvPr/>
        </p:nvSpPr>
        <p:spPr>
          <a:xfrm>
            <a:off x="365759" y="5949696"/>
            <a:ext cx="1450848" cy="513588"/>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1554480" y="6112764"/>
            <a:ext cx="301751" cy="353568"/>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6766559" y="5949696"/>
            <a:ext cx="434340" cy="513588"/>
          </a:xfrm>
          <a:prstGeom prst="rect">
            <a:avLst/>
          </a:prstGeom>
          <a:blipFill>
            <a:blip r:embed="rId29" cstate="print"/>
            <a:stretch>
              <a:fillRect/>
            </a:stretch>
          </a:blipFill>
        </p:spPr>
        <p:txBody>
          <a:bodyPr wrap="square" lIns="0" tIns="0" rIns="0" bIns="0" rtlCol="0"/>
          <a:lstStyle/>
          <a:p>
            <a:endParaRPr/>
          </a:p>
        </p:txBody>
      </p:sp>
      <p:sp>
        <p:nvSpPr>
          <p:cNvPr id="35" name="object 35"/>
          <p:cNvSpPr/>
          <p:nvPr/>
        </p:nvSpPr>
        <p:spPr>
          <a:xfrm>
            <a:off x="6893052" y="5949696"/>
            <a:ext cx="384048" cy="513588"/>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473" y="6519164"/>
            <a:ext cx="7760970" cy="29972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FFFF"/>
                </a:solidFill>
                <a:latin typeface="Times New Roman"/>
                <a:cs typeface="Times New Roman"/>
              </a:rPr>
              <a:t>MUNICIPAL </a:t>
            </a:r>
            <a:r>
              <a:rPr sz="1800" b="1" spc="-5" dirty="0">
                <a:solidFill>
                  <a:srgbClr val="FFFFFF"/>
                </a:solidFill>
                <a:latin typeface="Times New Roman"/>
                <a:cs typeface="Times New Roman"/>
              </a:rPr>
              <a:t>SOLID </a:t>
            </a:r>
            <a:r>
              <a:rPr sz="1800" b="1" spc="-45" dirty="0">
                <a:solidFill>
                  <a:srgbClr val="FFFFFF"/>
                </a:solidFill>
                <a:latin typeface="Times New Roman"/>
                <a:cs typeface="Times New Roman"/>
              </a:rPr>
              <a:t>WASTE </a:t>
            </a:r>
            <a:r>
              <a:rPr sz="1800" b="1" dirty="0">
                <a:solidFill>
                  <a:srgbClr val="FFFFFF"/>
                </a:solidFill>
                <a:latin typeface="Times New Roman"/>
                <a:cs typeface="Times New Roman"/>
              </a:rPr>
              <a:t>(MSW) </a:t>
            </a:r>
            <a:r>
              <a:rPr sz="1800" b="1" spc="-20" dirty="0">
                <a:solidFill>
                  <a:srgbClr val="FFFFFF"/>
                </a:solidFill>
                <a:latin typeface="Times New Roman"/>
                <a:cs typeface="Times New Roman"/>
              </a:rPr>
              <a:t>TO </a:t>
            </a:r>
            <a:r>
              <a:rPr sz="1800" b="1" spc="-5" dirty="0">
                <a:solidFill>
                  <a:srgbClr val="FFFFFF"/>
                </a:solidFill>
                <a:latin typeface="Times New Roman"/>
                <a:cs typeface="Times New Roman"/>
              </a:rPr>
              <a:t>ENERGY </a:t>
            </a:r>
            <a:r>
              <a:rPr sz="1800" b="1" spc="-15" dirty="0">
                <a:solidFill>
                  <a:srgbClr val="FFFFFF"/>
                </a:solidFill>
                <a:latin typeface="Times New Roman"/>
                <a:cs typeface="Times New Roman"/>
              </a:rPr>
              <a:t>INCINERATION</a:t>
            </a:r>
            <a:r>
              <a:rPr sz="1800" b="1" spc="-125" dirty="0">
                <a:solidFill>
                  <a:srgbClr val="FFFFFF"/>
                </a:solidFill>
                <a:latin typeface="Times New Roman"/>
                <a:cs typeface="Times New Roman"/>
              </a:rPr>
              <a:t> </a:t>
            </a:r>
            <a:r>
              <a:rPr sz="1800" b="1" dirty="0">
                <a:solidFill>
                  <a:srgbClr val="FFFFFF"/>
                </a:solidFill>
                <a:latin typeface="Times New Roman"/>
                <a:cs typeface="Times New Roman"/>
              </a:rPr>
              <a:t>PLANT</a:t>
            </a:r>
            <a:endParaRPr sz="1800">
              <a:latin typeface="Times New Roman"/>
              <a:cs typeface="Times New Roman"/>
            </a:endParaRPr>
          </a:p>
        </p:txBody>
      </p:sp>
      <p:sp>
        <p:nvSpPr>
          <p:cNvPr id="3" name="object 3"/>
          <p:cNvSpPr/>
          <p:nvPr/>
        </p:nvSpPr>
        <p:spPr>
          <a:xfrm>
            <a:off x="381000" y="2362200"/>
            <a:ext cx="1600200" cy="609600"/>
          </a:xfrm>
          <a:custGeom>
            <a:avLst/>
            <a:gdLst/>
            <a:ahLst/>
            <a:cxnLst/>
            <a:rect l="l" t="t" r="r" b="b"/>
            <a:pathLst>
              <a:path w="1600200" h="609600">
                <a:moveTo>
                  <a:pt x="0" y="609600"/>
                </a:moveTo>
                <a:lnTo>
                  <a:pt x="1600200" y="609600"/>
                </a:lnTo>
                <a:lnTo>
                  <a:pt x="1600200" y="0"/>
                </a:lnTo>
                <a:lnTo>
                  <a:pt x="0" y="0"/>
                </a:lnTo>
                <a:lnTo>
                  <a:pt x="0" y="609600"/>
                </a:lnTo>
                <a:close/>
              </a:path>
            </a:pathLst>
          </a:custGeom>
          <a:solidFill>
            <a:srgbClr val="FF9900"/>
          </a:solidFill>
        </p:spPr>
        <p:txBody>
          <a:bodyPr wrap="square" lIns="0" tIns="0" rIns="0" bIns="0" rtlCol="0"/>
          <a:lstStyle/>
          <a:p>
            <a:endParaRPr/>
          </a:p>
        </p:txBody>
      </p:sp>
      <p:sp>
        <p:nvSpPr>
          <p:cNvPr id="4" name="object 4"/>
          <p:cNvSpPr/>
          <p:nvPr/>
        </p:nvSpPr>
        <p:spPr>
          <a:xfrm>
            <a:off x="381000" y="2362200"/>
            <a:ext cx="1600200" cy="609600"/>
          </a:xfrm>
          <a:custGeom>
            <a:avLst/>
            <a:gdLst/>
            <a:ahLst/>
            <a:cxnLst/>
            <a:rect l="l" t="t" r="r" b="b"/>
            <a:pathLst>
              <a:path w="1600200" h="609600">
                <a:moveTo>
                  <a:pt x="0" y="609600"/>
                </a:moveTo>
                <a:lnTo>
                  <a:pt x="1600200" y="609600"/>
                </a:lnTo>
                <a:lnTo>
                  <a:pt x="1600200" y="0"/>
                </a:lnTo>
                <a:lnTo>
                  <a:pt x="0" y="0"/>
                </a:lnTo>
                <a:lnTo>
                  <a:pt x="0" y="609600"/>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381000" y="2510154"/>
            <a:ext cx="1600200" cy="299720"/>
          </a:xfrm>
          <a:prstGeom prst="rect">
            <a:avLst/>
          </a:prstGeom>
        </p:spPr>
        <p:txBody>
          <a:bodyPr vert="horz" wrap="square" lIns="0" tIns="12700" rIns="0" bIns="0" rtlCol="0">
            <a:spAutoFit/>
          </a:bodyPr>
          <a:lstStyle/>
          <a:p>
            <a:pPr marL="165100">
              <a:lnSpc>
                <a:spcPct val="100000"/>
              </a:lnSpc>
              <a:spcBef>
                <a:spcPts val="100"/>
              </a:spcBef>
            </a:pPr>
            <a:r>
              <a:rPr sz="1800" b="1" spc="-5" dirty="0">
                <a:latin typeface="Times New Roman"/>
                <a:cs typeface="Times New Roman"/>
              </a:rPr>
              <a:t>SHREDDER</a:t>
            </a:r>
            <a:endParaRPr sz="1800">
              <a:latin typeface="Times New Roman"/>
              <a:cs typeface="Times New Roman"/>
            </a:endParaRPr>
          </a:p>
        </p:txBody>
      </p:sp>
      <p:sp>
        <p:nvSpPr>
          <p:cNvPr id="6" name="object 6"/>
          <p:cNvSpPr/>
          <p:nvPr/>
        </p:nvSpPr>
        <p:spPr>
          <a:xfrm>
            <a:off x="381000" y="3962400"/>
            <a:ext cx="1600200" cy="609600"/>
          </a:xfrm>
          <a:custGeom>
            <a:avLst/>
            <a:gdLst/>
            <a:ahLst/>
            <a:cxnLst/>
            <a:rect l="l" t="t" r="r" b="b"/>
            <a:pathLst>
              <a:path w="1600200" h="609600">
                <a:moveTo>
                  <a:pt x="0" y="609600"/>
                </a:moveTo>
                <a:lnTo>
                  <a:pt x="1600200" y="609600"/>
                </a:lnTo>
                <a:lnTo>
                  <a:pt x="1600200" y="0"/>
                </a:lnTo>
                <a:lnTo>
                  <a:pt x="0" y="0"/>
                </a:lnTo>
                <a:lnTo>
                  <a:pt x="0" y="609600"/>
                </a:lnTo>
                <a:close/>
              </a:path>
            </a:pathLst>
          </a:custGeom>
          <a:solidFill>
            <a:srgbClr val="FF9900"/>
          </a:solidFill>
        </p:spPr>
        <p:txBody>
          <a:bodyPr wrap="square" lIns="0" tIns="0" rIns="0" bIns="0" rtlCol="0"/>
          <a:lstStyle/>
          <a:p>
            <a:endParaRPr/>
          </a:p>
        </p:txBody>
      </p:sp>
      <p:sp>
        <p:nvSpPr>
          <p:cNvPr id="7" name="object 7"/>
          <p:cNvSpPr/>
          <p:nvPr/>
        </p:nvSpPr>
        <p:spPr>
          <a:xfrm>
            <a:off x="381000" y="3962400"/>
            <a:ext cx="1600200" cy="609600"/>
          </a:xfrm>
          <a:custGeom>
            <a:avLst/>
            <a:gdLst/>
            <a:ahLst/>
            <a:cxnLst/>
            <a:rect l="l" t="t" r="r" b="b"/>
            <a:pathLst>
              <a:path w="1600200" h="609600">
                <a:moveTo>
                  <a:pt x="0" y="609600"/>
                </a:moveTo>
                <a:lnTo>
                  <a:pt x="1600200" y="609600"/>
                </a:lnTo>
                <a:lnTo>
                  <a:pt x="1600200" y="0"/>
                </a:lnTo>
                <a:lnTo>
                  <a:pt x="0" y="0"/>
                </a:lnTo>
                <a:lnTo>
                  <a:pt x="0" y="609600"/>
                </a:lnTo>
                <a:close/>
              </a:path>
            </a:pathLst>
          </a:custGeom>
          <a:ln w="9144">
            <a:solidFill>
              <a:srgbClr val="FFFFFF"/>
            </a:solidFill>
          </a:ln>
        </p:spPr>
        <p:txBody>
          <a:bodyPr wrap="square" lIns="0" tIns="0" rIns="0" bIns="0" rtlCol="0"/>
          <a:lstStyle/>
          <a:p>
            <a:endParaRPr/>
          </a:p>
        </p:txBody>
      </p:sp>
      <p:sp>
        <p:nvSpPr>
          <p:cNvPr id="8" name="object 8"/>
          <p:cNvSpPr txBox="1"/>
          <p:nvPr/>
        </p:nvSpPr>
        <p:spPr>
          <a:xfrm>
            <a:off x="381000" y="3973448"/>
            <a:ext cx="1600200" cy="574040"/>
          </a:xfrm>
          <a:prstGeom prst="rect">
            <a:avLst/>
          </a:prstGeom>
        </p:spPr>
        <p:txBody>
          <a:bodyPr vert="horz" wrap="square" lIns="0" tIns="12700" rIns="0" bIns="0" rtlCol="0">
            <a:spAutoFit/>
          </a:bodyPr>
          <a:lstStyle/>
          <a:p>
            <a:pPr marL="114300" marR="107314" indent="446405">
              <a:lnSpc>
                <a:spcPct val="100000"/>
              </a:lnSpc>
              <a:spcBef>
                <a:spcPts val="100"/>
              </a:spcBef>
            </a:pPr>
            <a:r>
              <a:rPr sz="1800" b="1" spc="-10" dirty="0">
                <a:latin typeface="Times New Roman"/>
                <a:cs typeface="Times New Roman"/>
              </a:rPr>
              <a:t>AIR  </a:t>
            </a:r>
            <a:r>
              <a:rPr sz="1800" b="1" spc="-5" dirty="0">
                <a:latin typeface="Times New Roman"/>
                <a:cs typeface="Times New Roman"/>
              </a:rPr>
              <a:t>CL</a:t>
            </a:r>
            <a:r>
              <a:rPr sz="1800" b="1" spc="-15" dirty="0">
                <a:latin typeface="Times New Roman"/>
                <a:cs typeface="Times New Roman"/>
              </a:rPr>
              <a:t>A</a:t>
            </a:r>
            <a:r>
              <a:rPr sz="1800" b="1" spc="-5" dirty="0">
                <a:latin typeface="Times New Roman"/>
                <a:cs typeface="Times New Roman"/>
              </a:rPr>
              <a:t>S</a:t>
            </a:r>
            <a:r>
              <a:rPr sz="1800" b="1" spc="-15" dirty="0">
                <a:latin typeface="Times New Roman"/>
                <a:cs typeface="Times New Roman"/>
              </a:rPr>
              <a:t>S</a:t>
            </a:r>
            <a:r>
              <a:rPr sz="1800" b="1" spc="-5" dirty="0">
                <a:latin typeface="Times New Roman"/>
                <a:cs typeface="Times New Roman"/>
              </a:rPr>
              <a:t>IFIER</a:t>
            </a:r>
            <a:endParaRPr sz="1800">
              <a:latin typeface="Times New Roman"/>
              <a:cs typeface="Times New Roman"/>
            </a:endParaRPr>
          </a:p>
        </p:txBody>
      </p:sp>
      <p:sp>
        <p:nvSpPr>
          <p:cNvPr id="9" name="object 9"/>
          <p:cNvSpPr/>
          <p:nvPr/>
        </p:nvSpPr>
        <p:spPr>
          <a:xfrm>
            <a:off x="3657600" y="2057400"/>
            <a:ext cx="1600200" cy="3505200"/>
          </a:xfrm>
          <a:custGeom>
            <a:avLst/>
            <a:gdLst/>
            <a:ahLst/>
            <a:cxnLst/>
            <a:rect l="l" t="t" r="r" b="b"/>
            <a:pathLst>
              <a:path w="1600200" h="3505200">
                <a:moveTo>
                  <a:pt x="0" y="3505200"/>
                </a:moveTo>
                <a:lnTo>
                  <a:pt x="1600200" y="3505200"/>
                </a:lnTo>
                <a:lnTo>
                  <a:pt x="1600200" y="0"/>
                </a:lnTo>
                <a:lnTo>
                  <a:pt x="0" y="0"/>
                </a:lnTo>
                <a:lnTo>
                  <a:pt x="0" y="3505200"/>
                </a:lnTo>
                <a:close/>
              </a:path>
            </a:pathLst>
          </a:custGeom>
          <a:solidFill>
            <a:srgbClr val="FF9900"/>
          </a:solidFill>
        </p:spPr>
        <p:txBody>
          <a:bodyPr wrap="square" lIns="0" tIns="0" rIns="0" bIns="0" rtlCol="0"/>
          <a:lstStyle/>
          <a:p>
            <a:endParaRPr/>
          </a:p>
        </p:txBody>
      </p:sp>
      <p:sp>
        <p:nvSpPr>
          <p:cNvPr id="10" name="object 10"/>
          <p:cNvSpPr/>
          <p:nvPr/>
        </p:nvSpPr>
        <p:spPr>
          <a:xfrm>
            <a:off x="3657600" y="2057400"/>
            <a:ext cx="1600200" cy="3505200"/>
          </a:xfrm>
          <a:custGeom>
            <a:avLst/>
            <a:gdLst/>
            <a:ahLst/>
            <a:cxnLst/>
            <a:rect l="l" t="t" r="r" b="b"/>
            <a:pathLst>
              <a:path w="1600200" h="3505200">
                <a:moveTo>
                  <a:pt x="0" y="3505200"/>
                </a:moveTo>
                <a:lnTo>
                  <a:pt x="1600200" y="3505200"/>
                </a:lnTo>
                <a:lnTo>
                  <a:pt x="1600200" y="0"/>
                </a:lnTo>
                <a:lnTo>
                  <a:pt x="0" y="0"/>
                </a:lnTo>
                <a:lnTo>
                  <a:pt x="0" y="3505200"/>
                </a:lnTo>
                <a:close/>
              </a:path>
            </a:pathLst>
          </a:custGeom>
          <a:ln w="9144">
            <a:solidFill>
              <a:srgbClr val="FFFFFF"/>
            </a:solidFill>
          </a:ln>
        </p:spPr>
        <p:txBody>
          <a:bodyPr wrap="square" lIns="0" tIns="0" rIns="0" bIns="0" rtlCol="0"/>
          <a:lstStyle/>
          <a:p>
            <a:endParaRPr/>
          </a:p>
        </p:txBody>
      </p:sp>
      <p:sp>
        <p:nvSpPr>
          <p:cNvPr id="11" name="object 11"/>
          <p:cNvSpPr/>
          <p:nvPr/>
        </p:nvSpPr>
        <p:spPr>
          <a:xfrm>
            <a:off x="3657600" y="1066800"/>
            <a:ext cx="1600200" cy="609600"/>
          </a:xfrm>
          <a:custGeom>
            <a:avLst/>
            <a:gdLst/>
            <a:ahLst/>
            <a:cxnLst/>
            <a:rect l="l" t="t" r="r" b="b"/>
            <a:pathLst>
              <a:path w="1600200" h="609600">
                <a:moveTo>
                  <a:pt x="0" y="609600"/>
                </a:moveTo>
                <a:lnTo>
                  <a:pt x="1600200" y="609600"/>
                </a:lnTo>
                <a:lnTo>
                  <a:pt x="1600200" y="0"/>
                </a:lnTo>
                <a:lnTo>
                  <a:pt x="0" y="0"/>
                </a:lnTo>
                <a:lnTo>
                  <a:pt x="0" y="609600"/>
                </a:lnTo>
                <a:close/>
              </a:path>
            </a:pathLst>
          </a:custGeom>
          <a:solidFill>
            <a:srgbClr val="FF9900"/>
          </a:solidFill>
        </p:spPr>
        <p:txBody>
          <a:bodyPr wrap="square" lIns="0" tIns="0" rIns="0" bIns="0" rtlCol="0"/>
          <a:lstStyle/>
          <a:p>
            <a:endParaRPr/>
          </a:p>
        </p:txBody>
      </p:sp>
      <p:sp>
        <p:nvSpPr>
          <p:cNvPr id="12" name="object 12"/>
          <p:cNvSpPr/>
          <p:nvPr/>
        </p:nvSpPr>
        <p:spPr>
          <a:xfrm>
            <a:off x="3657600" y="1066800"/>
            <a:ext cx="1600200" cy="609600"/>
          </a:xfrm>
          <a:custGeom>
            <a:avLst/>
            <a:gdLst/>
            <a:ahLst/>
            <a:cxnLst/>
            <a:rect l="l" t="t" r="r" b="b"/>
            <a:pathLst>
              <a:path w="1600200" h="609600">
                <a:moveTo>
                  <a:pt x="0" y="609600"/>
                </a:moveTo>
                <a:lnTo>
                  <a:pt x="1600200" y="609600"/>
                </a:lnTo>
                <a:lnTo>
                  <a:pt x="1600200" y="0"/>
                </a:lnTo>
                <a:lnTo>
                  <a:pt x="0" y="0"/>
                </a:lnTo>
                <a:lnTo>
                  <a:pt x="0" y="609600"/>
                </a:lnTo>
                <a:close/>
              </a:path>
            </a:pathLst>
          </a:custGeom>
          <a:ln w="9144">
            <a:solidFill>
              <a:srgbClr val="FFFFFF"/>
            </a:solidFill>
          </a:ln>
        </p:spPr>
        <p:txBody>
          <a:bodyPr wrap="square" lIns="0" tIns="0" rIns="0" bIns="0" rtlCol="0"/>
          <a:lstStyle/>
          <a:p>
            <a:endParaRPr/>
          </a:p>
        </p:txBody>
      </p:sp>
      <p:sp>
        <p:nvSpPr>
          <p:cNvPr id="13" name="object 13"/>
          <p:cNvSpPr/>
          <p:nvPr/>
        </p:nvSpPr>
        <p:spPr>
          <a:xfrm>
            <a:off x="3657600" y="2667000"/>
            <a:ext cx="1600200" cy="1905"/>
          </a:xfrm>
          <a:custGeom>
            <a:avLst/>
            <a:gdLst/>
            <a:ahLst/>
            <a:cxnLst/>
            <a:rect l="l" t="t" r="r" b="b"/>
            <a:pathLst>
              <a:path w="1600200" h="1905">
                <a:moveTo>
                  <a:pt x="0" y="0"/>
                </a:moveTo>
                <a:lnTo>
                  <a:pt x="1600200" y="1524"/>
                </a:lnTo>
              </a:path>
            </a:pathLst>
          </a:custGeom>
          <a:ln w="9144">
            <a:solidFill>
              <a:srgbClr val="FFFFFF"/>
            </a:solidFill>
          </a:ln>
        </p:spPr>
        <p:txBody>
          <a:bodyPr wrap="square" lIns="0" tIns="0" rIns="0" bIns="0" rtlCol="0"/>
          <a:lstStyle/>
          <a:p>
            <a:endParaRPr/>
          </a:p>
        </p:txBody>
      </p:sp>
      <p:sp>
        <p:nvSpPr>
          <p:cNvPr id="14" name="object 14"/>
          <p:cNvSpPr/>
          <p:nvPr/>
        </p:nvSpPr>
        <p:spPr>
          <a:xfrm>
            <a:off x="3657600" y="3886200"/>
            <a:ext cx="1600200" cy="1905"/>
          </a:xfrm>
          <a:custGeom>
            <a:avLst/>
            <a:gdLst/>
            <a:ahLst/>
            <a:cxnLst/>
            <a:rect l="l" t="t" r="r" b="b"/>
            <a:pathLst>
              <a:path w="1600200" h="1904">
                <a:moveTo>
                  <a:pt x="0" y="0"/>
                </a:moveTo>
                <a:lnTo>
                  <a:pt x="1600200" y="1524"/>
                </a:lnTo>
              </a:path>
            </a:pathLst>
          </a:custGeom>
          <a:ln w="9144">
            <a:solidFill>
              <a:srgbClr val="FFFFFF"/>
            </a:solidFill>
          </a:ln>
        </p:spPr>
        <p:txBody>
          <a:bodyPr wrap="square" lIns="0" tIns="0" rIns="0" bIns="0" rtlCol="0"/>
          <a:lstStyle/>
          <a:p>
            <a:endParaRPr/>
          </a:p>
        </p:txBody>
      </p:sp>
      <p:sp>
        <p:nvSpPr>
          <p:cNvPr id="15" name="object 15"/>
          <p:cNvSpPr/>
          <p:nvPr/>
        </p:nvSpPr>
        <p:spPr>
          <a:xfrm>
            <a:off x="6781800" y="2743200"/>
            <a:ext cx="609600" cy="762000"/>
          </a:xfrm>
          <a:custGeom>
            <a:avLst/>
            <a:gdLst/>
            <a:ahLst/>
            <a:cxnLst/>
            <a:rect l="l" t="t" r="r" b="b"/>
            <a:pathLst>
              <a:path w="609600" h="762000">
                <a:moveTo>
                  <a:pt x="609600" y="0"/>
                </a:moveTo>
                <a:lnTo>
                  <a:pt x="0" y="190500"/>
                </a:lnTo>
                <a:lnTo>
                  <a:pt x="0" y="571500"/>
                </a:lnTo>
                <a:lnTo>
                  <a:pt x="609600" y="762000"/>
                </a:lnTo>
                <a:lnTo>
                  <a:pt x="609600" y="0"/>
                </a:lnTo>
                <a:close/>
              </a:path>
            </a:pathLst>
          </a:custGeom>
          <a:solidFill>
            <a:srgbClr val="FF9900"/>
          </a:solidFill>
        </p:spPr>
        <p:txBody>
          <a:bodyPr wrap="square" lIns="0" tIns="0" rIns="0" bIns="0" rtlCol="0"/>
          <a:lstStyle/>
          <a:p>
            <a:endParaRPr/>
          </a:p>
        </p:txBody>
      </p:sp>
      <p:sp>
        <p:nvSpPr>
          <p:cNvPr id="16" name="object 16"/>
          <p:cNvSpPr/>
          <p:nvPr/>
        </p:nvSpPr>
        <p:spPr>
          <a:xfrm>
            <a:off x="6781800" y="2743200"/>
            <a:ext cx="609600" cy="762000"/>
          </a:xfrm>
          <a:custGeom>
            <a:avLst/>
            <a:gdLst/>
            <a:ahLst/>
            <a:cxnLst/>
            <a:rect l="l" t="t" r="r" b="b"/>
            <a:pathLst>
              <a:path w="609600" h="762000">
                <a:moveTo>
                  <a:pt x="609600" y="0"/>
                </a:moveTo>
                <a:lnTo>
                  <a:pt x="0" y="190500"/>
                </a:lnTo>
                <a:lnTo>
                  <a:pt x="0" y="571500"/>
                </a:lnTo>
                <a:lnTo>
                  <a:pt x="609600" y="762000"/>
                </a:lnTo>
                <a:lnTo>
                  <a:pt x="609600" y="0"/>
                </a:lnTo>
                <a:close/>
              </a:path>
            </a:pathLst>
          </a:custGeom>
          <a:ln w="9144">
            <a:solidFill>
              <a:srgbClr val="FFFFFF"/>
            </a:solidFill>
          </a:ln>
        </p:spPr>
        <p:txBody>
          <a:bodyPr wrap="square" lIns="0" tIns="0" rIns="0" bIns="0" rtlCol="0"/>
          <a:lstStyle/>
          <a:p>
            <a:endParaRPr/>
          </a:p>
        </p:txBody>
      </p:sp>
      <p:sp>
        <p:nvSpPr>
          <p:cNvPr id="17" name="object 17"/>
          <p:cNvSpPr/>
          <p:nvPr/>
        </p:nvSpPr>
        <p:spPr>
          <a:xfrm>
            <a:off x="6705600" y="4343400"/>
            <a:ext cx="914400" cy="914400"/>
          </a:xfrm>
          <a:custGeom>
            <a:avLst/>
            <a:gdLst/>
            <a:ahLst/>
            <a:cxnLst/>
            <a:rect l="l" t="t" r="r" b="b"/>
            <a:pathLst>
              <a:path w="914400" h="914400">
                <a:moveTo>
                  <a:pt x="457200" y="0"/>
                </a:moveTo>
                <a:lnTo>
                  <a:pt x="410458" y="2360"/>
                </a:lnTo>
                <a:lnTo>
                  <a:pt x="365066" y="9289"/>
                </a:lnTo>
                <a:lnTo>
                  <a:pt x="321253" y="20557"/>
                </a:lnTo>
                <a:lnTo>
                  <a:pt x="279249" y="35933"/>
                </a:lnTo>
                <a:lnTo>
                  <a:pt x="239283" y="55187"/>
                </a:lnTo>
                <a:lnTo>
                  <a:pt x="201587" y="78090"/>
                </a:lnTo>
                <a:lnTo>
                  <a:pt x="166390" y="104411"/>
                </a:lnTo>
                <a:lnTo>
                  <a:pt x="133921" y="133921"/>
                </a:lnTo>
                <a:lnTo>
                  <a:pt x="104411" y="166390"/>
                </a:lnTo>
                <a:lnTo>
                  <a:pt x="78090" y="201587"/>
                </a:lnTo>
                <a:lnTo>
                  <a:pt x="55187" y="239283"/>
                </a:lnTo>
                <a:lnTo>
                  <a:pt x="35933" y="279249"/>
                </a:lnTo>
                <a:lnTo>
                  <a:pt x="20557" y="321253"/>
                </a:lnTo>
                <a:lnTo>
                  <a:pt x="9289" y="365066"/>
                </a:lnTo>
                <a:lnTo>
                  <a:pt x="2360" y="410458"/>
                </a:lnTo>
                <a:lnTo>
                  <a:pt x="0" y="457200"/>
                </a:lnTo>
                <a:lnTo>
                  <a:pt x="2360" y="503941"/>
                </a:lnTo>
                <a:lnTo>
                  <a:pt x="9289" y="549333"/>
                </a:lnTo>
                <a:lnTo>
                  <a:pt x="20557" y="593146"/>
                </a:lnTo>
                <a:lnTo>
                  <a:pt x="35933" y="635150"/>
                </a:lnTo>
                <a:lnTo>
                  <a:pt x="55187" y="675116"/>
                </a:lnTo>
                <a:lnTo>
                  <a:pt x="78090" y="712812"/>
                </a:lnTo>
                <a:lnTo>
                  <a:pt x="104411" y="748009"/>
                </a:lnTo>
                <a:lnTo>
                  <a:pt x="133921" y="780478"/>
                </a:lnTo>
                <a:lnTo>
                  <a:pt x="166390" y="809988"/>
                </a:lnTo>
                <a:lnTo>
                  <a:pt x="201587" y="836309"/>
                </a:lnTo>
                <a:lnTo>
                  <a:pt x="239283" y="859212"/>
                </a:lnTo>
                <a:lnTo>
                  <a:pt x="279249" y="878466"/>
                </a:lnTo>
                <a:lnTo>
                  <a:pt x="321253" y="893842"/>
                </a:lnTo>
                <a:lnTo>
                  <a:pt x="365066" y="905110"/>
                </a:lnTo>
                <a:lnTo>
                  <a:pt x="410458" y="912039"/>
                </a:lnTo>
                <a:lnTo>
                  <a:pt x="457200" y="914400"/>
                </a:lnTo>
                <a:lnTo>
                  <a:pt x="503941" y="912039"/>
                </a:lnTo>
                <a:lnTo>
                  <a:pt x="549333" y="905110"/>
                </a:lnTo>
                <a:lnTo>
                  <a:pt x="593146" y="893842"/>
                </a:lnTo>
                <a:lnTo>
                  <a:pt x="635150" y="878466"/>
                </a:lnTo>
                <a:lnTo>
                  <a:pt x="675116" y="859212"/>
                </a:lnTo>
                <a:lnTo>
                  <a:pt x="712812" y="836309"/>
                </a:lnTo>
                <a:lnTo>
                  <a:pt x="748009" y="809988"/>
                </a:lnTo>
                <a:lnTo>
                  <a:pt x="780478" y="780478"/>
                </a:lnTo>
                <a:lnTo>
                  <a:pt x="809988" y="748009"/>
                </a:lnTo>
                <a:lnTo>
                  <a:pt x="836309" y="712812"/>
                </a:lnTo>
                <a:lnTo>
                  <a:pt x="859212" y="675116"/>
                </a:lnTo>
                <a:lnTo>
                  <a:pt x="878466" y="635150"/>
                </a:lnTo>
                <a:lnTo>
                  <a:pt x="893842" y="593146"/>
                </a:lnTo>
                <a:lnTo>
                  <a:pt x="905110" y="549333"/>
                </a:lnTo>
                <a:lnTo>
                  <a:pt x="912039" y="503941"/>
                </a:lnTo>
                <a:lnTo>
                  <a:pt x="914400" y="457200"/>
                </a:lnTo>
                <a:lnTo>
                  <a:pt x="912039" y="410458"/>
                </a:lnTo>
                <a:lnTo>
                  <a:pt x="905110" y="365066"/>
                </a:lnTo>
                <a:lnTo>
                  <a:pt x="893842" y="321253"/>
                </a:lnTo>
                <a:lnTo>
                  <a:pt x="878466" y="279249"/>
                </a:lnTo>
                <a:lnTo>
                  <a:pt x="859212" y="239283"/>
                </a:lnTo>
                <a:lnTo>
                  <a:pt x="836309" y="201587"/>
                </a:lnTo>
                <a:lnTo>
                  <a:pt x="809988" y="166390"/>
                </a:lnTo>
                <a:lnTo>
                  <a:pt x="780478" y="133921"/>
                </a:lnTo>
                <a:lnTo>
                  <a:pt x="748009" y="104411"/>
                </a:lnTo>
                <a:lnTo>
                  <a:pt x="712812" y="78090"/>
                </a:lnTo>
                <a:lnTo>
                  <a:pt x="675116" y="55187"/>
                </a:lnTo>
                <a:lnTo>
                  <a:pt x="635150" y="35933"/>
                </a:lnTo>
                <a:lnTo>
                  <a:pt x="593146" y="20557"/>
                </a:lnTo>
                <a:lnTo>
                  <a:pt x="549333" y="9289"/>
                </a:lnTo>
                <a:lnTo>
                  <a:pt x="503941" y="2360"/>
                </a:lnTo>
                <a:lnTo>
                  <a:pt x="457200" y="0"/>
                </a:lnTo>
                <a:close/>
              </a:path>
            </a:pathLst>
          </a:custGeom>
          <a:solidFill>
            <a:srgbClr val="FF9900"/>
          </a:solidFill>
        </p:spPr>
        <p:txBody>
          <a:bodyPr wrap="square" lIns="0" tIns="0" rIns="0" bIns="0" rtlCol="0"/>
          <a:lstStyle/>
          <a:p>
            <a:endParaRPr/>
          </a:p>
        </p:txBody>
      </p:sp>
      <p:sp>
        <p:nvSpPr>
          <p:cNvPr id="18" name="object 18"/>
          <p:cNvSpPr/>
          <p:nvPr/>
        </p:nvSpPr>
        <p:spPr>
          <a:xfrm>
            <a:off x="6705600" y="4343400"/>
            <a:ext cx="914400" cy="914400"/>
          </a:xfrm>
          <a:custGeom>
            <a:avLst/>
            <a:gdLst/>
            <a:ahLst/>
            <a:cxnLst/>
            <a:rect l="l" t="t" r="r" b="b"/>
            <a:pathLst>
              <a:path w="914400" h="914400">
                <a:moveTo>
                  <a:pt x="0" y="457200"/>
                </a:moveTo>
                <a:lnTo>
                  <a:pt x="2360" y="410458"/>
                </a:lnTo>
                <a:lnTo>
                  <a:pt x="9289" y="365066"/>
                </a:lnTo>
                <a:lnTo>
                  <a:pt x="20557" y="321253"/>
                </a:lnTo>
                <a:lnTo>
                  <a:pt x="35933" y="279249"/>
                </a:lnTo>
                <a:lnTo>
                  <a:pt x="55187" y="239283"/>
                </a:lnTo>
                <a:lnTo>
                  <a:pt x="78090" y="201587"/>
                </a:lnTo>
                <a:lnTo>
                  <a:pt x="104411" y="166390"/>
                </a:lnTo>
                <a:lnTo>
                  <a:pt x="133921" y="133921"/>
                </a:lnTo>
                <a:lnTo>
                  <a:pt x="166390" y="104411"/>
                </a:lnTo>
                <a:lnTo>
                  <a:pt x="201587" y="78090"/>
                </a:lnTo>
                <a:lnTo>
                  <a:pt x="239283" y="55187"/>
                </a:lnTo>
                <a:lnTo>
                  <a:pt x="279249" y="35933"/>
                </a:lnTo>
                <a:lnTo>
                  <a:pt x="321253" y="20557"/>
                </a:lnTo>
                <a:lnTo>
                  <a:pt x="365066" y="9289"/>
                </a:lnTo>
                <a:lnTo>
                  <a:pt x="410458" y="2360"/>
                </a:lnTo>
                <a:lnTo>
                  <a:pt x="457200" y="0"/>
                </a:lnTo>
                <a:lnTo>
                  <a:pt x="503941" y="2360"/>
                </a:lnTo>
                <a:lnTo>
                  <a:pt x="549333" y="9289"/>
                </a:lnTo>
                <a:lnTo>
                  <a:pt x="593146" y="20557"/>
                </a:lnTo>
                <a:lnTo>
                  <a:pt x="635150" y="35933"/>
                </a:lnTo>
                <a:lnTo>
                  <a:pt x="675116" y="55187"/>
                </a:lnTo>
                <a:lnTo>
                  <a:pt x="712812" y="78090"/>
                </a:lnTo>
                <a:lnTo>
                  <a:pt x="748009" y="104411"/>
                </a:lnTo>
                <a:lnTo>
                  <a:pt x="780478" y="133921"/>
                </a:lnTo>
                <a:lnTo>
                  <a:pt x="809988" y="166390"/>
                </a:lnTo>
                <a:lnTo>
                  <a:pt x="836309" y="201587"/>
                </a:lnTo>
                <a:lnTo>
                  <a:pt x="859212" y="239283"/>
                </a:lnTo>
                <a:lnTo>
                  <a:pt x="878466" y="279249"/>
                </a:lnTo>
                <a:lnTo>
                  <a:pt x="893842" y="321253"/>
                </a:lnTo>
                <a:lnTo>
                  <a:pt x="905110" y="365066"/>
                </a:lnTo>
                <a:lnTo>
                  <a:pt x="912039" y="410458"/>
                </a:lnTo>
                <a:lnTo>
                  <a:pt x="914400" y="457200"/>
                </a:lnTo>
                <a:lnTo>
                  <a:pt x="912039" y="503941"/>
                </a:lnTo>
                <a:lnTo>
                  <a:pt x="905110" y="549333"/>
                </a:lnTo>
                <a:lnTo>
                  <a:pt x="893842" y="593146"/>
                </a:lnTo>
                <a:lnTo>
                  <a:pt x="878466" y="635150"/>
                </a:lnTo>
                <a:lnTo>
                  <a:pt x="859212" y="675116"/>
                </a:lnTo>
                <a:lnTo>
                  <a:pt x="836309" y="712812"/>
                </a:lnTo>
                <a:lnTo>
                  <a:pt x="809988" y="748009"/>
                </a:lnTo>
                <a:lnTo>
                  <a:pt x="780478" y="780478"/>
                </a:lnTo>
                <a:lnTo>
                  <a:pt x="748009" y="809988"/>
                </a:lnTo>
                <a:lnTo>
                  <a:pt x="712812" y="836309"/>
                </a:lnTo>
                <a:lnTo>
                  <a:pt x="675116" y="859212"/>
                </a:lnTo>
                <a:lnTo>
                  <a:pt x="635150" y="878466"/>
                </a:lnTo>
                <a:lnTo>
                  <a:pt x="593146" y="893842"/>
                </a:lnTo>
                <a:lnTo>
                  <a:pt x="549333" y="905110"/>
                </a:lnTo>
                <a:lnTo>
                  <a:pt x="503941" y="912039"/>
                </a:lnTo>
                <a:lnTo>
                  <a:pt x="457200" y="914400"/>
                </a:lnTo>
                <a:lnTo>
                  <a:pt x="410458" y="912039"/>
                </a:lnTo>
                <a:lnTo>
                  <a:pt x="365066" y="905110"/>
                </a:lnTo>
                <a:lnTo>
                  <a:pt x="321253" y="893842"/>
                </a:lnTo>
                <a:lnTo>
                  <a:pt x="279249" y="878466"/>
                </a:lnTo>
                <a:lnTo>
                  <a:pt x="239283" y="859212"/>
                </a:lnTo>
                <a:lnTo>
                  <a:pt x="201587" y="836309"/>
                </a:lnTo>
                <a:lnTo>
                  <a:pt x="166390" y="809988"/>
                </a:lnTo>
                <a:lnTo>
                  <a:pt x="133921" y="780478"/>
                </a:lnTo>
                <a:lnTo>
                  <a:pt x="104411" y="748009"/>
                </a:lnTo>
                <a:lnTo>
                  <a:pt x="78090" y="712812"/>
                </a:lnTo>
                <a:lnTo>
                  <a:pt x="55187" y="675116"/>
                </a:lnTo>
                <a:lnTo>
                  <a:pt x="35933" y="635150"/>
                </a:lnTo>
                <a:lnTo>
                  <a:pt x="20557" y="593146"/>
                </a:lnTo>
                <a:lnTo>
                  <a:pt x="9289" y="549333"/>
                </a:lnTo>
                <a:lnTo>
                  <a:pt x="2360" y="503941"/>
                </a:lnTo>
                <a:lnTo>
                  <a:pt x="0" y="457200"/>
                </a:lnTo>
                <a:close/>
              </a:path>
            </a:pathLst>
          </a:custGeom>
          <a:ln w="9144">
            <a:solidFill>
              <a:srgbClr val="FFFFFF"/>
            </a:solidFill>
          </a:ln>
        </p:spPr>
        <p:txBody>
          <a:bodyPr wrap="square" lIns="0" tIns="0" rIns="0" bIns="0" rtlCol="0"/>
          <a:lstStyle/>
          <a:p>
            <a:endParaRPr/>
          </a:p>
        </p:txBody>
      </p:sp>
      <p:sp>
        <p:nvSpPr>
          <p:cNvPr id="19" name="object 19"/>
          <p:cNvSpPr/>
          <p:nvPr/>
        </p:nvSpPr>
        <p:spPr>
          <a:xfrm>
            <a:off x="5251450" y="2858897"/>
            <a:ext cx="1530350" cy="76200"/>
          </a:xfrm>
          <a:custGeom>
            <a:avLst/>
            <a:gdLst/>
            <a:ahLst/>
            <a:cxnLst/>
            <a:rect l="l" t="t" r="r" b="b"/>
            <a:pathLst>
              <a:path w="1530350" h="76200">
                <a:moveTo>
                  <a:pt x="1454150" y="44437"/>
                </a:moveTo>
                <a:lnTo>
                  <a:pt x="1454150" y="76200"/>
                </a:lnTo>
                <a:lnTo>
                  <a:pt x="1517862" y="44450"/>
                </a:lnTo>
                <a:lnTo>
                  <a:pt x="1454150" y="44437"/>
                </a:lnTo>
                <a:close/>
              </a:path>
              <a:path w="1530350" h="76200">
                <a:moveTo>
                  <a:pt x="1454150" y="31737"/>
                </a:moveTo>
                <a:lnTo>
                  <a:pt x="1454150" y="44437"/>
                </a:lnTo>
                <a:lnTo>
                  <a:pt x="1466850" y="44450"/>
                </a:lnTo>
                <a:lnTo>
                  <a:pt x="1466850" y="31750"/>
                </a:lnTo>
                <a:lnTo>
                  <a:pt x="1454150" y="31737"/>
                </a:lnTo>
                <a:close/>
              </a:path>
              <a:path w="1530350" h="76200">
                <a:moveTo>
                  <a:pt x="1454150" y="0"/>
                </a:moveTo>
                <a:lnTo>
                  <a:pt x="1454150" y="31737"/>
                </a:lnTo>
                <a:lnTo>
                  <a:pt x="1466850" y="31750"/>
                </a:lnTo>
                <a:lnTo>
                  <a:pt x="1466850" y="44450"/>
                </a:lnTo>
                <a:lnTo>
                  <a:pt x="1517886" y="44437"/>
                </a:lnTo>
                <a:lnTo>
                  <a:pt x="1530350" y="38226"/>
                </a:lnTo>
                <a:lnTo>
                  <a:pt x="1454150" y="0"/>
                </a:lnTo>
                <a:close/>
              </a:path>
              <a:path w="1530350" h="76200">
                <a:moveTo>
                  <a:pt x="0" y="30352"/>
                </a:moveTo>
                <a:lnTo>
                  <a:pt x="0" y="43052"/>
                </a:lnTo>
                <a:lnTo>
                  <a:pt x="1454150" y="44437"/>
                </a:lnTo>
                <a:lnTo>
                  <a:pt x="1454150" y="31737"/>
                </a:lnTo>
                <a:lnTo>
                  <a:pt x="0" y="30352"/>
                </a:lnTo>
                <a:close/>
              </a:path>
            </a:pathLst>
          </a:custGeom>
          <a:solidFill>
            <a:srgbClr val="FFFFFF"/>
          </a:solidFill>
        </p:spPr>
        <p:txBody>
          <a:bodyPr wrap="square" lIns="0" tIns="0" rIns="0" bIns="0" rtlCol="0"/>
          <a:lstStyle/>
          <a:p>
            <a:endParaRPr/>
          </a:p>
        </p:txBody>
      </p:sp>
      <p:sp>
        <p:nvSpPr>
          <p:cNvPr id="20" name="object 20"/>
          <p:cNvSpPr/>
          <p:nvPr/>
        </p:nvSpPr>
        <p:spPr>
          <a:xfrm>
            <a:off x="4267200" y="310895"/>
            <a:ext cx="304800" cy="381000"/>
          </a:xfrm>
          <a:custGeom>
            <a:avLst/>
            <a:gdLst/>
            <a:ahLst/>
            <a:cxnLst/>
            <a:rect l="l" t="t" r="r" b="b"/>
            <a:pathLst>
              <a:path w="304800" h="381000">
                <a:moveTo>
                  <a:pt x="228600" y="0"/>
                </a:moveTo>
                <a:lnTo>
                  <a:pt x="76200" y="0"/>
                </a:lnTo>
                <a:lnTo>
                  <a:pt x="0" y="381000"/>
                </a:lnTo>
                <a:lnTo>
                  <a:pt x="304800" y="381000"/>
                </a:lnTo>
                <a:lnTo>
                  <a:pt x="228600" y="0"/>
                </a:lnTo>
                <a:close/>
              </a:path>
            </a:pathLst>
          </a:custGeom>
          <a:solidFill>
            <a:srgbClr val="FF9900"/>
          </a:solidFill>
        </p:spPr>
        <p:txBody>
          <a:bodyPr wrap="square" lIns="0" tIns="0" rIns="0" bIns="0" rtlCol="0"/>
          <a:lstStyle/>
          <a:p>
            <a:endParaRPr/>
          </a:p>
        </p:txBody>
      </p:sp>
      <p:sp>
        <p:nvSpPr>
          <p:cNvPr id="21" name="object 21"/>
          <p:cNvSpPr/>
          <p:nvPr/>
        </p:nvSpPr>
        <p:spPr>
          <a:xfrm>
            <a:off x="4267200" y="310895"/>
            <a:ext cx="304800" cy="381000"/>
          </a:xfrm>
          <a:custGeom>
            <a:avLst/>
            <a:gdLst/>
            <a:ahLst/>
            <a:cxnLst/>
            <a:rect l="l" t="t" r="r" b="b"/>
            <a:pathLst>
              <a:path w="304800" h="381000">
                <a:moveTo>
                  <a:pt x="304800" y="381000"/>
                </a:moveTo>
                <a:lnTo>
                  <a:pt x="228600" y="0"/>
                </a:lnTo>
                <a:lnTo>
                  <a:pt x="76200" y="0"/>
                </a:lnTo>
                <a:lnTo>
                  <a:pt x="0" y="381000"/>
                </a:lnTo>
                <a:lnTo>
                  <a:pt x="304800" y="381000"/>
                </a:lnTo>
                <a:close/>
              </a:path>
            </a:pathLst>
          </a:custGeom>
          <a:ln w="9144">
            <a:solidFill>
              <a:srgbClr val="FFFFFF"/>
            </a:solidFill>
          </a:ln>
        </p:spPr>
        <p:txBody>
          <a:bodyPr wrap="square" lIns="0" tIns="0" rIns="0" bIns="0" rtlCol="0"/>
          <a:lstStyle/>
          <a:p>
            <a:endParaRPr/>
          </a:p>
        </p:txBody>
      </p:sp>
      <p:sp>
        <p:nvSpPr>
          <p:cNvPr id="22" name="object 22"/>
          <p:cNvSpPr/>
          <p:nvPr/>
        </p:nvSpPr>
        <p:spPr>
          <a:xfrm>
            <a:off x="1106284" y="1517650"/>
            <a:ext cx="76200" cy="844550"/>
          </a:xfrm>
          <a:custGeom>
            <a:avLst/>
            <a:gdLst/>
            <a:ahLst/>
            <a:cxnLst/>
            <a:rect l="l" t="t" r="r" b="b"/>
            <a:pathLst>
              <a:path w="76200" h="844550">
                <a:moveTo>
                  <a:pt x="31752" y="768371"/>
                </a:moveTo>
                <a:lnTo>
                  <a:pt x="0" y="768476"/>
                </a:lnTo>
                <a:lnTo>
                  <a:pt x="38239" y="844550"/>
                </a:lnTo>
                <a:lnTo>
                  <a:pt x="69820" y="781050"/>
                </a:lnTo>
                <a:lnTo>
                  <a:pt x="31775" y="781050"/>
                </a:lnTo>
                <a:lnTo>
                  <a:pt x="31752" y="768371"/>
                </a:lnTo>
                <a:close/>
              </a:path>
              <a:path w="76200" h="844550">
                <a:moveTo>
                  <a:pt x="44452" y="768328"/>
                </a:moveTo>
                <a:lnTo>
                  <a:pt x="31752" y="768371"/>
                </a:lnTo>
                <a:lnTo>
                  <a:pt x="31775" y="781050"/>
                </a:lnTo>
                <a:lnTo>
                  <a:pt x="44475" y="781050"/>
                </a:lnTo>
                <a:lnTo>
                  <a:pt x="44452" y="768328"/>
                </a:lnTo>
                <a:close/>
              </a:path>
              <a:path w="76200" h="844550">
                <a:moveTo>
                  <a:pt x="76200" y="768223"/>
                </a:moveTo>
                <a:lnTo>
                  <a:pt x="44452" y="768328"/>
                </a:lnTo>
                <a:lnTo>
                  <a:pt x="44475" y="781050"/>
                </a:lnTo>
                <a:lnTo>
                  <a:pt x="69820" y="781050"/>
                </a:lnTo>
                <a:lnTo>
                  <a:pt x="76200" y="768223"/>
                </a:lnTo>
                <a:close/>
              </a:path>
              <a:path w="76200" h="844550">
                <a:moveTo>
                  <a:pt x="43053" y="0"/>
                </a:moveTo>
                <a:lnTo>
                  <a:pt x="30353" y="0"/>
                </a:lnTo>
                <a:lnTo>
                  <a:pt x="31752" y="768371"/>
                </a:lnTo>
                <a:lnTo>
                  <a:pt x="44452" y="768328"/>
                </a:lnTo>
                <a:lnTo>
                  <a:pt x="43053" y="0"/>
                </a:lnTo>
                <a:close/>
              </a:path>
            </a:pathLst>
          </a:custGeom>
          <a:solidFill>
            <a:srgbClr val="FFFFFF"/>
          </a:solidFill>
        </p:spPr>
        <p:txBody>
          <a:bodyPr wrap="square" lIns="0" tIns="0" rIns="0" bIns="0" rtlCol="0"/>
          <a:lstStyle/>
          <a:p>
            <a:endParaRPr/>
          </a:p>
        </p:txBody>
      </p:sp>
      <p:sp>
        <p:nvSpPr>
          <p:cNvPr id="23" name="object 23"/>
          <p:cNvSpPr/>
          <p:nvPr/>
        </p:nvSpPr>
        <p:spPr>
          <a:xfrm>
            <a:off x="1106309" y="2965450"/>
            <a:ext cx="76200" cy="996950"/>
          </a:xfrm>
          <a:custGeom>
            <a:avLst/>
            <a:gdLst/>
            <a:ahLst/>
            <a:cxnLst/>
            <a:rect l="l" t="t" r="r" b="b"/>
            <a:pathLst>
              <a:path w="76200" h="996950">
                <a:moveTo>
                  <a:pt x="31743" y="920750"/>
                </a:moveTo>
                <a:lnTo>
                  <a:pt x="0" y="920750"/>
                </a:lnTo>
                <a:lnTo>
                  <a:pt x="38214" y="996950"/>
                </a:lnTo>
                <a:lnTo>
                  <a:pt x="69869" y="933450"/>
                </a:lnTo>
                <a:lnTo>
                  <a:pt x="31762" y="933450"/>
                </a:lnTo>
                <a:lnTo>
                  <a:pt x="31743" y="920750"/>
                </a:lnTo>
                <a:close/>
              </a:path>
              <a:path w="76200" h="996950">
                <a:moveTo>
                  <a:pt x="43027" y="0"/>
                </a:moveTo>
                <a:lnTo>
                  <a:pt x="30327" y="0"/>
                </a:lnTo>
                <a:lnTo>
                  <a:pt x="31762" y="933450"/>
                </a:lnTo>
                <a:lnTo>
                  <a:pt x="44462" y="933450"/>
                </a:lnTo>
                <a:lnTo>
                  <a:pt x="43027" y="0"/>
                </a:lnTo>
                <a:close/>
              </a:path>
              <a:path w="76200" h="996950">
                <a:moveTo>
                  <a:pt x="76200" y="920750"/>
                </a:moveTo>
                <a:lnTo>
                  <a:pt x="44443" y="920750"/>
                </a:lnTo>
                <a:lnTo>
                  <a:pt x="44462" y="933450"/>
                </a:lnTo>
                <a:lnTo>
                  <a:pt x="69869" y="933450"/>
                </a:lnTo>
                <a:lnTo>
                  <a:pt x="76200" y="920750"/>
                </a:lnTo>
                <a:close/>
              </a:path>
            </a:pathLst>
          </a:custGeom>
          <a:solidFill>
            <a:srgbClr val="FFFFFF"/>
          </a:solidFill>
        </p:spPr>
        <p:txBody>
          <a:bodyPr wrap="square" lIns="0" tIns="0" rIns="0" bIns="0" rtlCol="0"/>
          <a:lstStyle/>
          <a:p>
            <a:endParaRPr/>
          </a:p>
        </p:txBody>
      </p:sp>
      <p:sp>
        <p:nvSpPr>
          <p:cNvPr id="24" name="object 24"/>
          <p:cNvSpPr/>
          <p:nvPr/>
        </p:nvSpPr>
        <p:spPr>
          <a:xfrm>
            <a:off x="649008" y="4565650"/>
            <a:ext cx="76200" cy="539750"/>
          </a:xfrm>
          <a:custGeom>
            <a:avLst/>
            <a:gdLst/>
            <a:ahLst/>
            <a:cxnLst/>
            <a:rect l="l" t="t" r="r" b="b"/>
            <a:pathLst>
              <a:path w="76200" h="539750">
                <a:moveTo>
                  <a:pt x="31751" y="463571"/>
                </a:moveTo>
                <a:lnTo>
                  <a:pt x="0" y="463676"/>
                </a:lnTo>
                <a:lnTo>
                  <a:pt x="38315" y="539750"/>
                </a:lnTo>
                <a:lnTo>
                  <a:pt x="69833" y="476250"/>
                </a:lnTo>
                <a:lnTo>
                  <a:pt x="31788" y="476250"/>
                </a:lnTo>
                <a:lnTo>
                  <a:pt x="31751" y="463571"/>
                </a:lnTo>
                <a:close/>
              </a:path>
              <a:path w="76200" h="539750">
                <a:moveTo>
                  <a:pt x="44451" y="463528"/>
                </a:moveTo>
                <a:lnTo>
                  <a:pt x="31751" y="463571"/>
                </a:lnTo>
                <a:lnTo>
                  <a:pt x="31788" y="476250"/>
                </a:lnTo>
                <a:lnTo>
                  <a:pt x="44488" y="476250"/>
                </a:lnTo>
                <a:lnTo>
                  <a:pt x="44451" y="463528"/>
                </a:lnTo>
                <a:close/>
              </a:path>
              <a:path w="76200" h="539750">
                <a:moveTo>
                  <a:pt x="76200" y="463423"/>
                </a:moveTo>
                <a:lnTo>
                  <a:pt x="44451" y="463528"/>
                </a:lnTo>
                <a:lnTo>
                  <a:pt x="44488" y="476250"/>
                </a:lnTo>
                <a:lnTo>
                  <a:pt x="69833" y="476250"/>
                </a:lnTo>
                <a:lnTo>
                  <a:pt x="76200" y="463423"/>
                </a:lnTo>
                <a:close/>
              </a:path>
              <a:path w="76200" h="539750">
                <a:moveTo>
                  <a:pt x="43129" y="0"/>
                </a:moveTo>
                <a:lnTo>
                  <a:pt x="30429" y="0"/>
                </a:lnTo>
                <a:lnTo>
                  <a:pt x="31751" y="463571"/>
                </a:lnTo>
                <a:lnTo>
                  <a:pt x="44451" y="463528"/>
                </a:lnTo>
                <a:lnTo>
                  <a:pt x="43129" y="0"/>
                </a:lnTo>
                <a:close/>
              </a:path>
            </a:pathLst>
          </a:custGeom>
          <a:solidFill>
            <a:srgbClr val="FFFFFF"/>
          </a:solidFill>
        </p:spPr>
        <p:txBody>
          <a:bodyPr wrap="square" lIns="0" tIns="0" rIns="0" bIns="0" rtlCol="0"/>
          <a:lstStyle/>
          <a:p>
            <a:endParaRPr/>
          </a:p>
        </p:txBody>
      </p:sp>
      <p:sp>
        <p:nvSpPr>
          <p:cNvPr id="25" name="object 25"/>
          <p:cNvSpPr/>
          <p:nvPr/>
        </p:nvSpPr>
        <p:spPr>
          <a:xfrm>
            <a:off x="1487169" y="4565650"/>
            <a:ext cx="76200" cy="539750"/>
          </a:xfrm>
          <a:custGeom>
            <a:avLst/>
            <a:gdLst/>
            <a:ahLst/>
            <a:cxnLst/>
            <a:rect l="l" t="t" r="r" b="b"/>
            <a:pathLst>
              <a:path w="76200" h="539750">
                <a:moveTo>
                  <a:pt x="31839" y="463570"/>
                </a:moveTo>
                <a:lnTo>
                  <a:pt x="0" y="463676"/>
                </a:lnTo>
                <a:lnTo>
                  <a:pt x="38354" y="539750"/>
                </a:lnTo>
                <a:lnTo>
                  <a:pt x="69839" y="476250"/>
                </a:lnTo>
                <a:lnTo>
                  <a:pt x="31877" y="476250"/>
                </a:lnTo>
                <a:lnTo>
                  <a:pt x="31839" y="463570"/>
                </a:lnTo>
                <a:close/>
              </a:path>
              <a:path w="76200" h="539750">
                <a:moveTo>
                  <a:pt x="44539" y="463528"/>
                </a:moveTo>
                <a:lnTo>
                  <a:pt x="31839" y="463570"/>
                </a:lnTo>
                <a:lnTo>
                  <a:pt x="31877" y="476250"/>
                </a:lnTo>
                <a:lnTo>
                  <a:pt x="44577" y="476250"/>
                </a:lnTo>
                <a:lnTo>
                  <a:pt x="44539" y="463528"/>
                </a:lnTo>
                <a:close/>
              </a:path>
              <a:path w="76200" h="539750">
                <a:moveTo>
                  <a:pt x="76200" y="463423"/>
                </a:moveTo>
                <a:lnTo>
                  <a:pt x="44539" y="463528"/>
                </a:lnTo>
                <a:lnTo>
                  <a:pt x="44577" y="476250"/>
                </a:lnTo>
                <a:lnTo>
                  <a:pt x="69839" y="476250"/>
                </a:lnTo>
                <a:lnTo>
                  <a:pt x="76200" y="463423"/>
                </a:lnTo>
                <a:close/>
              </a:path>
              <a:path w="76200" h="539750">
                <a:moveTo>
                  <a:pt x="43180" y="0"/>
                </a:moveTo>
                <a:lnTo>
                  <a:pt x="30480" y="0"/>
                </a:lnTo>
                <a:lnTo>
                  <a:pt x="31839" y="463570"/>
                </a:lnTo>
                <a:lnTo>
                  <a:pt x="44539" y="463528"/>
                </a:lnTo>
                <a:lnTo>
                  <a:pt x="43180" y="0"/>
                </a:lnTo>
                <a:close/>
              </a:path>
            </a:pathLst>
          </a:custGeom>
          <a:solidFill>
            <a:srgbClr val="FFFFFF"/>
          </a:solidFill>
        </p:spPr>
        <p:txBody>
          <a:bodyPr wrap="square" lIns="0" tIns="0" rIns="0" bIns="0" rtlCol="0"/>
          <a:lstStyle/>
          <a:p>
            <a:endParaRPr/>
          </a:p>
        </p:txBody>
      </p:sp>
      <p:sp>
        <p:nvSpPr>
          <p:cNvPr id="26" name="object 26"/>
          <p:cNvSpPr/>
          <p:nvPr/>
        </p:nvSpPr>
        <p:spPr>
          <a:xfrm>
            <a:off x="1974850" y="4230496"/>
            <a:ext cx="1682750" cy="76200"/>
          </a:xfrm>
          <a:custGeom>
            <a:avLst/>
            <a:gdLst/>
            <a:ahLst/>
            <a:cxnLst/>
            <a:rect l="l" t="t" r="r" b="b"/>
            <a:pathLst>
              <a:path w="1682750" h="76200">
                <a:moveTo>
                  <a:pt x="1606550" y="44565"/>
                </a:moveTo>
                <a:lnTo>
                  <a:pt x="1606550" y="76200"/>
                </a:lnTo>
                <a:lnTo>
                  <a:pt x="1670007" y="44576"/>
                </a:lnTo>
                <a:lnTo>
                  <a:pt x="1606550" y="44565"/>
                </a:lnTo>
                <a:close/>
              </a:path>
              <a:path w="1682750" h="76200">
                <a:moveTo>
                  <a:pt x="1606550" y="31865"/>
                </a:moveTo>
                <a:lnTo>
                  <a:pt x="1606550" y="44565"/>
                </a:lnTo>
                <a:lnTo>
                  <a:pt x="1619250" y="44576"/>
                </a:lnTo>
                <a:lnTo>
                  <a:pt x="1619250" y="31876"/>
                </a:lnTo>
                <a:lnTo>
                  <a:pt x="1606550" y="31865"/>
                </a:lnTo>
                <a:close/>
              </a:path>
              <a:path w="1682750" h="76200">
                <a:moveTo>
                  <a:pt x="1606550" y="0"/>
                </a:moveTo>
                <a:lnTo>
                  <a:pt x="1606550" y="31865"/>
                </a:lnTo>
                <a:lnTo>
                  <a:pt x="1619250" y="31876"/>
                </a:lnTo>
                <a:lnTo>
                  <a:pt x="1619250" y="44576"/>
                </a:lnTo>
                <a:lnTo>
                  <a:pt x="1670031" y="44565"/>
                </a:lnTo>
                <a:lnTo>
                  <a:pt x="1682750" y="38226"/>
                </a:lnTo>
                <a:lnTo>
                  <a:pt x="1606550" y="0"/>
                </a:lnTo>
                <a:close/>
              </a:path>
              <a:path w="1682750" h="76200">
                <a:moveTo>
                  <a:pt x="0" y="30352"/>
                </a:moveTo>
                <a:lnTo>
                  <a:pt x="0" y="43052"/>
                </a:lnTo>
                <a:lnTo>
                  <a:pt x="1606550" y="44565"/>
                </a:lnTo>
                <a:lnTo>
                  <a:pt x="1606550" y="31865"/>
                </a:lnTo>
                <a:lnTo>
                  <a:pt x="0" y="30352"/>
                </a:lnTo>
                <a:close/>
              </a:path>
            </a:pathLst>
          </a:custGeom>
          <a:solidFill>
            <a:srgbClr val="FFFFFF"/>
          </a:solidFill>
        </p:spPr>
        <p:txBody>
          <a:bodyPr wrap="square" lIns="0" tIns="0" rIns="0" bIns="0" rtlCol="0"/>
          <a:lstStyle/>
          <a:p>
            <a:endParaRPr/>
          </a:p>
        </p:txBody>
      </p:sp>
      <p:sp>
        <p:nvSpPr>
          <p:cNvPr id="27" name="object 27"/>
          <p:cNvSpPr/>
          <p:nvPr/>
        </p:nvSpPr>
        <p:spPr>
          <a:xfrm>
            <a:off x="3422650" y="5144515"/>
            <a:ext cx="234950" cy="76200"/>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3194050" y="3087370"/>
            <a:ext cx="463550" cy="76200"/>
          </a:xfrm>
          <a:custGeom>
            <a:avLst/>
            <a:gdLst/>
            <a:ahLst/>
            <a:cxnLst/>
            <a:rect l="l" t="t" r="r" b="b"/>
            <a:pathLst>
              <a:path w="463550" h="76200">
                <a:moveTo>
                  <a:pt x="387328" y="44409"/>
                </a:moveTo>
                <a:lnTo>
                  <a:pt x="387223" y="76200"/>
                </a:lnTo>
                <a:lnTo>
                  <a:pt x="451255" y="44450"/>
                </a:lnTo>
                <a:lnTo>
                  <a:pt x="400050" y="44450"/>
                </a:lnTo>
                <a:lnTo>
                  <a:pt x="387328" y="44409"/>
                </a:lnTo>
                <a:close/>
              </a:path>
              <a:path w="463550" h="76200">
                <a:moveTo>
                  <a:pt x="387371" y="31709"/>
                </a:moveTo>
                <a:lnTo>
                  <a:pt x="387328" y="44409"/>
                </a:lnTo>
                <a:lnTo>
                  <a:pt x="400050" y="44450"/>
                </a:lnTo>
                <a:lnTo>
                  <a:pt x="400050" y="31750"/>
                </a:lnTo>
                <a:lnTo>
                  <a:pt x="387371" y="31709"/>
                </a:lnTo>
                <a:close/>
              </a:path>
              <a:path w="463550" h="76200">
                <a:moveTo>
                  <a:pt x="387476" y="0"/>
                </a:moveTo>
                <a:lnTo>
                  <a:pt x="387371" y="31709"/>
                </a:lnTo>
                <a:lnTo>
                  <a:pt x="400050" y="31750"/>
                </a:lnTo>
                <a:lnTo>
                  <a:pt x="400050" y="44450"/>
                </a:lnTo>
                <a:lnTo>
                  <a:pt x="451255" y="44450"/>
                </a:lnTo>
                <a:lnTo>
                  <a:pt x="463550" y="38353"/>
                </a:lnTo>
                <a:lnTo>
                  <a:pt x="387476" y="0"/>
                </a:lnTo>
                <a:close/>
              </a:path>
              <a:path w="463550" h="76200">
                <a:moveTo>
                  <a:pt x="0" y="30479"/>
                </a:moveTo>
                <a:lnTo>
                  <a:pt x="0" y="43179"/>
                </a:lnTo>
                <a:lnTo>
                  <a:pt x="387328" y="44409"/>
                </a:lnTo>
                <a:lnTo>
                  <a:pt x="387371" y="31709"/>
                </a:lnTo>
                <a:lnTo>
                  <a:pt x="0" y="30479"/>
                </a:lnTo>
                <a:close/>
              </a:path>
            </a:pathLst>
          </a:custGeom>
          <a:solidFill>
            <a:srgbClr val="FFFFFF"/>
          </a:solidFill>
        </p:spPr>
        <p:txBody>
          <a:bodyPr wrap="square" lIns="0" tIns="0" rIns="0" bIns="0" rtlCol="0"/>
          <a:lstStyle/>
          <a:p>
            <a:endParaRPr/>
          </a:p>
        </p:txBody>
      </p:sp>
      <p:sp>
        <p:nvSpPr>
          <p:cNvPr id="29" name="object 29"/>
          <p:cNvSpPr/>
          <p:nvPr/>
        </p:nvSpPr>
        <p:spPr>
          <a:xfrm>
            <a:off x="4382770" y="1670304"/>
            <a:ext cx="76200" cy="400050"/>
          </a:xfrm>
          <a:custGeom>
            <a:avLst/>
            <a:gdLst/>
            <a:ahLst/>
            <a:cxnLst/>
            <a:rect l="l" t="t" r="r" b="b"/>
            <a:pathLst>
              <a:path w="76200" h="400050">
                <a:moveTo>
                  <a:pt x="31702" y="76178"/>
                </a:moveTo>
                <a:lnTo>
                  <a:pt x="30479" y="399542"/>
                </a:lnTo>
                <a:lnTo>
                  <a:pt x="43179" y="399542"/>
                </a:lnTo>
                <a:lnTo>
                  <a:pt x="44401" y="76221"/>
                </a:lnTo>
                <a:lnTo>
                  <a:pt x="31702" y="76178"/>
                </a:lnTo>
                <a:close/>
              </a:path>
              <a:path w="76200" h="400050">
                <a:moveTo>
                  <a:pt x="69839" y="63500"/>
                </a:moveTo>
                <a:lnTo>
                  <a:pt x="44450" y="63500"/>
                </a:lnTo>
                <a:lnTo>
                  <a:pt x="44401" y="76221"/>
                </a:lnTo>
                <a:lnTo>
                  <a:pt x="76200" y="76326"/>
                </a:lnTo>
                <a:lnTo>
                  <a:pt x="69839" y="63500"/>
                </a:lnTo>
                <a:close/>
              </a:path>
              <a:path w="76200" h="400050">
                <a:moveTo>
                  <a:pt x="44450" y="63500"/>
                </a:moveTo>
                <a:lnTo>
                  <a:pt x="31750" y="63500"/>
                </a:lnTo>
                <a:lnTo>
                  <a:pt x="31702" y="76178"/>
                </a:lnTo>
                <a:lnTo>
                  <a:pt x="44401" y="76221"/>
                </a:lnTo>
                <a:lnTo>
                  <a:pt x="44450" y="63500"/>
                </a:lnTo>
                <a:close/>
              </a:path>
              <a:path w="76200" h="400050">
                <a:moveTo>
                  <a:pt x="38353" y="0"/>
                </a:moveTo>
                <a:lnTo>
                  <a:pt x="0" y="76073"/>
                </a:lnTo>
                <a:lnTo>
                  <a:pt x="31702" y="76178"/>
                </a:lnTo>
                <a:lnTo>
                  <a:pt x="31750" y="63500"/>
                </a:lnTo>
                <a:lnTo>
                  <a:pt x="69839" y="63500"/>
                </a:lnTo>
                <a:lnTo>
                  <a:pt x="38353" y="0"/>
                </a:lnTo>
                <a:close/>
              </a:path>
            </a:pathLst>
          </a:custGeom>
          <a:solidFill>
            <a:srgbClr val="FFFFFF"/>
          </a:solidFill>
        </p:spPr>
        <p:txBody>
          <a:bodyPr wrap="square" lIns="0" tIns="0" rIns="0" bIns="0" rtlCol="0"/>
          <a:lstStyle/>
          <a:p>
            <a:endParaRPr/>
          </a:p>
        </p:txBody>
      </p:sp>
      <p:sp>
        <p:nvSpPr>
          <p:cNvPr id="30" name="object 30"/>
          <p:cNvSpPr/>
          <p:nvPr/>
        </p:nvSpPr>
        <p:spPr>
          <a:xfrm>
            <a:off x="4458970" y="5556250"/>
            <a:ext cx="76200" cy="387350"/>
          </a:xfrm>
          <a:custGeom>
            <a:avLst/>
            <a:gdLst/>
            <a:ahLst/>
            <a:cxnLst/>
            <a:rect l="l" t="t" r="r" b="b"/>
            <a:pathLst>
              <a:path w="76200" h="387350">
                <a:moveTo>
                  <a:pt x="31700" y="311175"/>
                </a:moveTo>
                <a:lnTo>
                  <a:pt x="0" y="311302"/>
                </a:lnTo>
                <a:lnTo>
                  <a:pt x="38353" y="387350"/>
                </a:lnTo>
                <a:lnTo>
                  <a:pt x="69816" y="323875"/>
                </a:lnTo>
                <a:lnTo>
                  <a:pt x="31750" y="323875"/>
                </a:lnTo>
                <a:lnTo>
                  <a:pt x="31700" y="311175"/>
                </a:lnTo>
                <a:close/>
              </a:path>
              <a:path w="76200" h="387350">
                <a:moveTo>
                  <a:pt x="44400" y="311124"/>
                </a:moveTo>
                <a:lnTo>
                  <a:pt x="31700" y="311175"/>
                </a:lnTo>
                <a:lnTo>
                  <a:pt x="31750" y="323875"/>
                </a:lnTo>
                <a:lnTo>
                  <a:pt x="44450" y="323824"/>
                </a:lnTo>
                <a:lnTo>
                  <a:pt x="44400" y="311124"/>
                </a:lnTo>
                <a:close/>
              </a:path>
              <a:path w="76200" h="387350">
                <a:moveTo>
                  <a:pt x="76200" y="310997"/>
                </a:moveTo>
                <a:lnTo>
                  <a:pt x="44400" y="311124"/>
                </a:lnTo>
                <a:lnTo>
                  <a:pt x="44450" y="323824"/>
                </a:lnTo>
                <a:lnTo>
                  <a:pt x="31750" y="323875"/>
                </a:lnTo>
                <a:lnTo>
                  <a:pt x="69816" y="323875"/>
                </a:lnTo>
                <a:lnTo>
                  <a:pt x="76200" y="310997"/>
                </a:lnTo>
                <a:close/>
              </a:path>
              <a:path w="76200" h="387350">
                <a:moveTo>
                  <a:pt x="43179" y="0"/>
                </a:moveTo>
                <a:lnTo>
                  <a:pt x="30479" y="0"/>
                </a:lnTo>
                <a:lnTo>
                  <a:pt x="31700" y="311175"/>
                </a:lnTo>
                <a:lnTo>
                  <a:pt x="44400" y="311124"/>
                </a:lnTo>
                <a:lnTo>
                  <a:pt x="43179" y="0"/>
                </a:lnTo>
                <a:close/>
              </a:path>
            </a:pathLst>
          </a:custGeom>
          <a:solidFill>
            <a:srgbClr val="FFFFFF"/>
          </a:solidFill>
        </p:spPr>
        <p:txBody>
          <a:bodyPr wrap="square" lIns="0" tIns="0" rIns="0" bIns="0" rtlCol="0"/>
          <a:lstStyle/>
          <a:p>
            <a:endParaRPr/>
          </a:p>
        </p:txBody>
      </p:sp>
      <p:sp>
        <p:nvSpPr>
          <p:cNvPr id="31" name="object 31"/>
          <p:cNvSpPr/>
          <p:nvPr/>
        </p:nvSpPr>
        <p:spPr>
          <a:xfrm>
            <a:off x="4382770" y="679704"/>
            <a:ext cx="76200" cy="400050"/>
          </a:xfrm>
          <a:custGeom>
            <a:avLst/>
            <a:gdLst/>
            <a:ahLst/>
            <a:cxnLst/>
            <a:rect l="l" t="t" r="r" b="b"/>
            <a:pathLst>
              <a:path w="76200" h="400050">
                <a:moveTo>
                  <a:pt x="31702" y="76178"/>
                </a:moveTo>
                <a:lnTo>
                  <a:pt x="30479" y="399542"/>
                </a:lnTo>
                <a:lnTo>
                  <a:pt x="43179" y="399542"/>
                </a:lnTo>
                <a:lnTo>
                  <a:pt x="44401" y="76221"/>
                </a:lnTo>
                <a:lnTo>
                  <a:pt x="31702" y="76178"/>
                </a:lnTo>
                <a:close/>
              </a:path>
              <a:path w="76200" h="400050">
                <a:moveTo>
                  <a:pt x="69839" y="63500"/>
                </a:moveTo>
                <a:lnTo>
                  <a:pt x="44450" y="63500"/>
                </a:lnTo>
                <a:lnTo>
                  <a:pt x="44401" y="76221"/>
                </a:lnTo>
                <a:lnTo>
                  <a:pt x="76200" y="76326"/>
                </a:lnTo>
                <a:lnTo>
                  <a:pt x="69839" y="63500"/>
                </a:lnTo>
                <a:close/>
              </a:path>
              <a:path w="76200" h="400050">
                <a:moveTo>
                  <a:pt x="44450" y="63500"/>
                </a:moveTo>
                <a:lnTo>
                  <a:pt x="31750" y="63500"/>
                </a:lnTo>
                <a:lnTo>
                  <a:pt x="31702" y="76178"/>
                </a:lnTo>
                <a:lnTo>
                  <a:pt x="44401" y="76221"/>
                </a:lnTo>
                <a:lnTo>
                  <a:pt x="44450" y="63500"/>
                </a:lnTo>
                <a:close/>
              </a:path>
              <a:path w="76200" h="400050">
                <a:moveTo>
                  <a:pt x="38353" y="0"/>
                </a:moveTo>
                <a:lnTo>
                  <a:pt x="0" y="76073"/>
                </a:lnTo>
                <a:lnTo>
                  <a:pt x="31702" y="76178"/>
                </a:lnTo>
                <a:lnTo>
                  <a:pt x="31750" y="63500"/>
                </a:lnTo>
                <a:lnTo>
                  <a:pt x="69839" y="63500"/>
                </a:lnTo>
                <a:lnTo>
                  <a:pt x="38353" y="0"/>
                </a:lnTo>
                <a:close/>
              </a:path>
            </a:pathLst>
          </a:custGeom>
          <a:solidFill>
            <a:srgbClr val="FFFFFF"/>
          </a:solidFill>
        </p:spPr>
        <p:txBody>
          <a:bodyPr wrap="square" lIns="0" tIns="0" rIns="0" bIns="0" rtlCol="0"/>
          <a:lstStyle/>
          <a:p>
            <a:endParaRPr/>
          </a:p>
        </p:txBody>
      </p:sp>
      <p:sp>
        <p:nvSpPr>
          <p:cNvPr id="32" name="object 32"/>
          <p:cNvSpPr/>
          <p:nvPr/>
        </p:nvSpPr>
        <p:spPr>
          <a:xfrm>
            <a:off x="5251450" y="1334769"/>
            <a:ext cx="463550" cy="76200"/>
          </a:xfrm>
          <a:custGeom>
            <a:avLst/>
            <a:gdLst/>
            <a:ahLst/>
            <a:cxnLst/>
            <a:rect l="l" t="t" r="r" b="b"/>
            <a:pathLst>
              <a:path w="463550" h="76200">
                <a:moveTo>
                  <a:pt x="387328" y="44409"/>
                </a:moveTo>
                <a:lnTo>
                  <a:pt x="387223" y="76200"/>
                </a:lnTo>
                <a:lnTo>
                  <a:pt x="451255" y="44450"/>
                </a:lnTo>
                <a:lnTo>
                  <a:pt x="400050" y="44450"/>
                </a:lnTo>
                <a:lnTo>
                  <a:pt x="387328" y="44409"/>
                </a:lnTo>
                <a:close/>
              </a:path>
              <a:path w="463550" h="76200">
                <a:moveTo>
                  <a:pt x="387371" y="31709"/>
                </a:moveTo>
                <a:lnTo>
                  <a:pt x="387328" y="44409"/>
                </a:lnTo>
                <a:lnTo>
                  <a:pt x="400050" y="44450"/>
                </a:lnTo>
                <a:lnTo>
                  <a:pt x="400050" y="31750"/>
                </a:lnTo>
                <a:lnTo>
                  <a:pt x="387371" y="31709"/>
                </a:lnTo>
                <a:close/>
              </a:path>
              <a:path w="463550" h="76200">
                <a:moveTo>
                  <a:pt x="387476" y="0"/>
                </a:moveTo>
                <a:lnTo>
                  <a:pt x="387371" y="31709"/>
                </a:lnTo>
                <a:lnTo>
                  <a:pt x="400050" y="31750"/>
                </a:lnTo>
                <a:lnTo>
                  <a:pt x="400050" y="44450"/>
                </a:lnTo>
                <a:lnTo>
                  <a:pt x="451255" y="44450"/>
                </a:lnTo>
                <a:lnTo>
                  <a:pt x="463550" y="38353"/>
                </a:lnTo>
                <a:lnTo>
                  <a:pt x="387476" y="0"/>
                </a:lnTo>
                <a:close/>
              </a:path>
              <a:path w="463550" h="76200">
                <a:moveTo>
                  <a:pt x="0" y="30479"/>
                </a:moveTo>
                <a:lnTo>
                  <a:pt x="0" y="43179"/>
                </a:lnTo>
                <a:lnTo>
                  <a:pt x="387328" y="44409"/>
                </a:lnTo>
                <a:lnTo>
                  <a:pt x="387371" y="31709"/>
                </a:lnTo>
                <a:lnTo>
                  <a:pt x="0" y="30479"/>
                </a:lnTo>
                <a:close/>
              </a:path>
            </a:pathLst>
          </a:custGeom>
          <a:solidFill>
            <a:srgbClr val="FFFFFF"/>
          </a:solidFill>
        </p:spPr>
        <p:txBody>
          <a:bodyPr wrap="square" lIns="0" tIns="0" rIns="0" bIns="0" rtlCol="0"/>
          <a:lstStyle/>
          <a:p>
            <a:endParaRPr/>
          </a:p>
        </p:txBody>
      </p:sp>
      <p:sp>
        <p:nvSpPr>
          <p:cNvPr id="33" name="object 33"/>
          <p:cNvSpPr/>
          <p:nvPr/>
        </p:nvSpPr>
        <p:spPr>
          <a:xfrm>
            <a:off x="5029200" y="1822704"/>
            <a:ext cx="1905" cy="241300"/>
          </a:xfrm>
          <a:custGeom>
            <a:avLst/>
            <a:gdLst/>
            <a:ahLst/>
            <a:cxnLst/>
            <a:rect l="l" t="t" r="r" b="b"/>
            <a:pathLst>
              <a:path w="1904" h="241300">
                <a:moveTo>
                  <a:pt x="0" y="240792"/>
                </a:moveTo>
                <a:lnTo>
                  <a:pt x="1524" y="0"/>
                </a:lnTo>
              </a:path>
            </a:pathLst>
          </a:custGeom>
          <a:ln w="9143">
            <a:solidFill>
              <a:srgbClr val="FFFFFF"/>
            </a:solidFill>
          </a:ln>
        </p:spPr>
        <p:txBody>
          <a:bodyPr wrap="square" lIns="0" tIns="0" rIns="0" bIns="0" rtlCol="0"/>
          <a:lstStyle/>
          <a:p>
            <a:endParaRPr/>
          </a:p>
        </p:txBody>
      </p:sp>
      <p:sp>
        <p:nvSpPr>
          <p:cNvPr id="34" name="object 34"/>
          <p:cNvSpPr/>
          <p:nvPr/>
        </p:nvSpPr>
        <p:spPr>
          <a:xfrm>
            <a:off x="5022850" y="1792097"/>
            <a:ext cx="768350" cy="76200"/>
          </a:xfrm>
          <a:custGeom>
            <a:avLst/>
            <a:gdLst/>
            <a:ahLst/>
            <a:cxnLst/>
            <a:rect l="l" t="t" r="r" b="b"/>
            <a:pathLst>
              <a:path w="768350" h="76200">
                <a:moveTo>
                  <a:pt x="692128" y="44424"/>
                </a:moveTo>
                <a:lnTo>
                  <a:pt x="692023" y="76200"/>
                </a:lnTo>
                <a:lnTo>
                  <a:pt x="755841" y="44450"/>
                </a:lnTo>
                <a:lnTo>
                  <a:pt x="704850" y="44450"/>
                </a:lnTo>
                <a:lnTo>
                  <a:pt x="692128" y="44424"/>
                </a:lnTo>
                <a:close/>
              </a:path>
              <a:path w="768350" h="76200">
                <a:moveTo>
                  <a:pt x="692171" y="31724"/>
                </a:moveTo>
                <a:lnTo>
                  <a:pt x="692128" y="44424"/>
                </a:lnTo>
                <a:lnTo>
                  <a:pt x="704850" y="44450"/>
                </a:lnTo>
                <a:lnTo>
                  <a:pt x="704850" y="31750"/>
                </a:lnTo>
                <a:lnTo>
                  <a:pt x="692171" y="31724"/>
                </a:lnTo>
                <a:close/>
              </a:path>
              <a:path w="768350" h="76200">
                <a:moveTo>
                  <a:pt x="692276" y="0"/>
                </a:moveTo>
                <a:lnTo>
                  <a:pt x="692171" y="31724"/>
                </a:lnTo>
                <a:lnTo>
                  <a:pt x="704850" y="31750"/>
                </a:lnTo>
                <a:lnTo>
                  <a:pt x="704850" y="44450"/>
                </a:lnTo>
                <a:lnTo>
                  <a:pt x="755841" y="44450"/>
                </a:lnTo>
                <a:lnTo>
                  <a:pt x="768350" y="38226"/>
                </a:lnTo>
                <a:lnTo>
                  <a:pt x="692276" y="0"/>
                </a:lnTo>
                <a:close/>
              </a:path>
              <a:path w="768350" h="76200">
                <a:moveTo>
                  <a:pt x="0" y="30352"/>
                </a:moveTo>
                <a:lnTo>
                  <a:pt x="0" y="43052"/>
                </a:lnTo>
                <a:lnTo>
                  <a:pt x="692128" y="44424"/>
                </a:lnTo>
                <a:lnTo>
                  <a:pt x="692171" y="31724"/>
                </a:lnTo>
                <a:lnTo>
                  <a:pt x="0" y="30352"/>
                </a:lnTo>
                <a:close/>
              </a:path>
            </a:pathLst>
          </a:custGeom>
          <a:solidFill>
            <a:srgbClr val="FFFFFF"/>
          </a:solidFill>
        </p:spPr>
        <p:txBody>
          <a:bodyPr wrap="square" lIns="0" tIns="0" rIns="0" bIns="0" rtlCol="0"/>
          <a:lstStyle/>
          <a:p>
            <a:endParaRPr/>
          </a:p>
        </p:txBody>
      </p:sp>
      <p:sp>
        <p:nvSpPr>
          <p:cNvPr id="35" name="object 35"/>
          <p:cNvSpPr/>
          <p:nvPr/>
        </p:nvSpPr>
        <p:spPr>
          <a:xfrm>
            <a:off x="7354696" y="3498850"/>
            <a:ext cx="76200" cy="844550"/>
          </a:xfrm>
          <a:custGeom>
            <a:avLst/>
            <a:gdLst/>
            <a:ahLst/>
            <a:cxnLst/>
            <a:rect l="l" t="t" r="r" b="b"/>
            <a:pathLst>
              <a:path w="76200" h="844550">
                <a:moveTo>
                  <a:pt x="31727" y="768371"/>
                </a:moveTo>
                <a:lnTo>
                  <a:pt x="0" y="768476"/>
                </a:lnTo>
                <a:lnTo>
                  <a:pt x="38226" y="844550"/>
                </a:lnTo>
                <a:lnTo>
                  <a:pt x="69818" y="781050"/>
                </a:lnTo>
                <a:lnTo>
                  <a:pt x="31750" y="781050"/>
                </a:lnTo>
                <a:lnTo>
                  <a:pt x="31727" y="768371"/>
                </a:lnTo>
                <a:close/>
              </a:path>
              <a:path w="76200" h="844550">
                <a:moveTo>
                  <a:pt x="44427" y="768328"/>
                </a:moveTo>
                <a:lnTo>
                  <a:pt x="31727" y="768371"/>
                </a:lnTo>
                <a:lnTo>
                  <a:pt x="31750" y="781050"/>
                </a:lnTo>
                <a:lnTo>
                  <a:pt x="44450" y="781050"/>
                </a:lnTo>
                <a:lnTo>
                  <a:pt x="44427" y="768328"/>
                </a:lnTo>
                <a:close/>
              </a:path>
              <a:path w="76200" h="844550">
                <a:moveTo>
                  <a:pt x="76200" y="768223"/>
                </a:moveTo>
                <a:lnTo>
                  <a:pt x="44427" y="768328"/>
                </a:lnTo>
                <a:lnTo>
                  <a:pt x="44450" y="781050"/>
                </a:lnTo>
                <a:lnTo>
                  <a:pt x="69818" y="781050"/>
                </a:lnTo>
                <a:lnTo>
                  <a:pt x="76200" y="768223"/>
                </a:lnTo>
                <a:close/>
              </a:path>
              <a:path w="76200" h="844550">
                <a:moveTo>
                  <a:pt x="43052" y="0"/>
                </a:moveTo>
                <a:lnTo>
                  <a:pt x="30352" y="0"/>
                </a:lnTo>
                <a:lnTo>
                  <a:pt x="31727" y="768371"/>
                </a:lnTo>
                <a:lnTo>
                  <a:pt x="44427" y="768328"/>
                </a:lnTo>
                <a:lnTo>
                  <a:pt x="43052" y="0"/>
                </a:lnTo>
                <a:close/>
              </a:path>
            </a:pathLst>
          </a:custGeom>
          <a:solidFill>
            <a:srgbClr val="FFFFFF"/>
          </a:solidFill>
        </p:spPr>
        <p:txBody>
          <a:bodyPr wrap="square" lIns="0" tIns="0" rIns="0" bIns="0" rtlCol="0"/>
          <a:lstStyle/>
          <a:p>
            <a:endParaRPr/>
          </a:p>
        </p:txBody>
      </p:sp>
      <p:sp>
        <p:nvSpPr>
          <p:cNvPr id="36" name="object 36"/>
          <p:cNvSpPr/>
          <p:nvPr/>
        </p:nvSpPr>
        <p:spPr>
          <a:xfrm>
            <a:off x="7430769" y="5251450"/>
            <a:ext cx="76200" cy="463550"/>
          </a:xfrm>
          <a:custGeom>
            <a:avLst/>
            <a:gdLst/>
            <a:ahLst/>
            <a:cxnLst/>
            <a:rect l="l" t="t" r="r" b="b"/>
            <a:pathLst>
              <a:path w="76200" h="463550">
                <a:moveTo>
                  <a:pt x="31709" y="387371"/>
                </a:moveTo>
                <a:lnTo>
                  <a:pt x="0" y="387477"/>
                </a:lnTo>
                <a:lnTo>
                  <a:pt x="38353" y="463550"/>
                </a:lnTo>
                <a:lnTo>
                  <a:pt x="69827" y="400075"/>
                </a:lnTo>
                <a:lnTo>
                  <a:pt x="31750" y="400075"/>
                </a:lnTo>
                <a:lnTo>
                  <a:pt x="31709" y="387371"/>
                </a:lnTo>
                <a:close/>
              </a:path>
              <a:path w="76200" h="463550">
                <a:moveTo>
                  <a:pt x="44409" y="387328"/>
                </a:moveTo>
                <a:lnTo>
                  <a:pt x="31709" y="387371"/>
                </a:lnTo>
                <a:lnTo>
                  <a:pt x="31750" y="400075"/>
                </a:lnTo>
                <a:lnTo>
                  <a:pt x="44450" y="400024"/>
                </a:lnTo>
                <a:lnTo>
                  <a:pt x="44409" y="387328"/>
                </a:lnTo>
                <a:close/>
              </a:path>
              <a:path w="76200" h="463550">
                <a:moveTo>
                  <a:pt x="76200" y="387222"/>
                </a:moveTo>
                <a:lnTo>
                  <a:pt x="44409" y="387328"/>
                </a:lnTo>
                <a:lnTo>
                  <a:pt x="44450" y="400024"/>
                </a:lnTo>
                <a:lnTo>
                  <a:pt x="31750" y="400075"/>
                </a:lnTo>
                <a:lnTo>
                  <a:pt x="69827" y="400075"/>
                </a:lnTo>
                <a:lnTo>
                  <a:pt x="76200" y="387222"/>
                </a:lnTo>
                <a:close/>
              </a:path>
              <a:path w="76200" h="463550">
                <a:moveTo>
                  <a:pt x="43179" y="0"/>
                </a:moveTo>
                <a:lnTo>
                  <a:pt x="30479" y="0"/>
                </a:lnTo>
                <a:lnTo>
                  <a:pt x="31709" y="387371"/>
                </a:lnTo>
                <a:lnTo>
                  <a:pt x="44409" y="387328"/>
                </a:lnTo>
                <a:lnTo>
                  <a:pt x="43179" y="0"/>
                </a:lnTo>
                <a:close/>
              </a:path>
            </a:pathLst>
          </a:custGeom>
          <a:solidFill>
            <a:srgbClr val="FFFFFF"/>
          </a:solidFill>
        </p:spPr>
        <p:txBody>
          <a:bodyPr wrap="square" lIns="0" tIns="0" rIns="0" bIns="0" rtlCol="0"/>
          <a:lstStyle/>
          <a:p>
            <a:endParaRPr/>
          </a:p>
        </p:txBody>
      </p:sp>
      <p:sp>
        <p:nvSpPr>
          <p:cNvPr id="37" name="object 37"/>
          <p:cNvSpPr/>
          <p:nvPr/>
        </p:nvSpPr>
        <p:spPr>
          <a:xfrm>
            <a:off x="8153400" y="4267200"/>
            <a:ext cx="457200" cy="990600"/>
          </a:xfrm>
          <a:custGeom>
            <a:avLst/>
            <a:gdLst/>
            <a:ahLst/>
            <a:cxnLst/>
            <a:rect l="l" t="t" r="r" b="b"/>
            <a:pathLst>
              <a:path w="457200" h="990600">
                <a:moveTo>
                  <a:pt x="342900" y="0"/>
                </a:moveTo>
                <a:lnTo>
                  <a:pt x="114300" y="0"/>
                </a:lnTo>
                <a:lnTo>
                  <a:pt x="0" y="990600"/>
                </a:lnTo>
                <a:lnTo>
                  <a:pt x="457200" y="990600"/>
                </a:lnTo>
                <a:lnTo>
                  <a:pt x="342900" y="0"/>
                </a:lnTo>
                <a:close/>
              </a:path>
            </a:pathLst>
          </a:custGeom>
          <a:solidFill>
            <a:srgbClr val="FF9900"/>
          </a:solidFill>
        </p:spPr>
        <p:txBody>
          <a:bodyPr wrap="square" lIns="0" tIns="0" rIns="0" bIns="0" rtlCol="0"/>
          <a:lstStyle/>
          <a:p>
            <a:endParaRPr/>
          </a:p>
        </p:txBody>
      </p:sp>
      <p:sp>
        <p:nvSpPr>
          <p:cNvPr id="38" name="object 38"/>
          <p:cNvSpPr/>
          <p:nvPr/>
        </p:nvSpPr>
        <p:spPr>
          <a:xfrm>
            <a:off x="8153400" y="4267200"/>
            <a:ext cx="457200" cy="990600"/>
          </a:xfrm>
          <a:custGeom>
            <a:avLst/>
            <a:gdLst/>
            <a:ahLst/>
            <a:cxnLst/>
            <a:rect l="l" t="t" r="r" b="b"/>
            <a:pathLst>
              <a:path w="457200" h="990600">
                <a:moveTo>
                  <a:pt x="457200" y="990600"/>
                </a:moveTo>
                <a:lnTo>
                  <a:pt x="342900" y="0"/>
                </a:lnTo>
                <a:lnTo>
                  <a:pt x="114300" y="0"/>
                </a:lnTo>
                <a:lnTo>
                  <a:pt x="0" y="990600"/>
                </a:lnTo>
                <a:lnTo>
                  <a:pt x="457200" y="990600"/>
                </a:lnTo>
                <a:close/>
              </a:path>
            </a:pathLst>
          </a:custGeom>
          <a:ln w="9144">
            <a:solidFill>
              <a:srgbClr val="FFFFFF"/>
            </a:solidFill>
          </a:ln>
        </p:spPr>
        <p:txBody>
          <a:bodyPr wrap="square" lIns="0" tIns="0" rIns="0" bIns="0" rtlCol="0"/>
          <a:lstStyle/>
          <a:p>
            <a:endParaRPr/>
          </a:p>
        </p:txBody>
      </p:sp>
      <p:sp>
        <p:nvSpPr>
          <p:cNvPr id="39" name="object 39"/>
          <p:cNvSpPr/>
          <p:nvPr/>
        </p:nvSpPr>
        <p:spPr>
          <a:xfrm>
            <a:off x="7385304" y="4572000"/>
            <a:ext cx="88900" cy="76200"/>
          </a:xfrm>
          <a:custGeom>
            <a:avLst/>
            <a:gdLst/>
            <a:ahLst/>
            <a:cxnLst/>
            <a:rect l="l" t="t" r="r" b="b"/>
            <a:pathLst>
              <a:path w="88900" h="76200">
                <a:moveTo>
                  <a:pt x="88392" y="0"/>
                </a:moveTo>
                <a:lnTo>
                  <a:pt x="0" y="76200"/>
                </a:lnTo>
              </a:path>
            </a:pathLst>
          </a:custGeom>
          <a:ln w="9144">
            <a:solidFill>
              <a:srgbClr val="FFFFFF"/>
            </a:solidFill>
          </a:ln>
        </p:spPr>
        <p:txBody>
          <a:bodyPr wrap="square" lIns="0" tIns="0" rIns="0" bIns="0" rtlCol="0"/>
          <a:lstStyle/>
          <a:p>
            <a:endParaRPr/>
          </a:p>
        </p:txBody>
      </p:sp>
      <p:sp>
        <p:nvSpPr>
          <p:cNvPr id="40" name="object 40"/>
          <p:cNvSpPr/>
          <p:nvPr/>
        </p:nvSpPr>
        <p:spPr>
          <a:xfrm>
            <a:off x="7315200" y="4724400"/>
            <a:ext cx="228600" cy="76200"/>
          </a:xfrm>
          <a:custGeom>
            <a:avLst/>
            <a:gdLst/>
            <a:ahLst/>
            <a:cxnLst/>
            <a:rect l="l" t="t" r="r" b="b"/>
            <a:pathLst>
              <a:path w="228600" h="76200">
                <a:moveTo>
                  <a:pt x="0" y="0"/>
                </a:moveTo>
                <a:lnTo>
                  <a:pt x="228600" y="76200"/>
                </a:lnTo>
              </a:path>
            </a:pathLst>
          </a:custGeom>
          <a:ln w="9144">
            <a:solidFill>
              <a:srgbClr val="FFFFFF"/>
            </a:solidFill>
          </a:ln>
        </p:spPr>
        <p:txBody>
          <a:bodyPr wrap="square" lIns="0" tIns="0" rIns="0" bIns="0" rtlCol="0"/>
          <a:lstStyle/>
          <a:p>
            <a:endParaRPr/>
          </a:p>
        </p:txBody>
      </p:sp>
      <p:sp>
        <p:nvSpPr>
          <p:cNvPr id="41" name="object 41"/>
          <p:cNvSpPr/>
          <p:nvPr/>
        </p:nvSpPr>
        <p:spPr>
          <a:xfrm>
            <a:off x="7385304" y="4800600"/>
            <a:ext cx="165100" cy="76200"/>
          </a:xfrm>
          <a:custGeom>
            <a:avLst/>
            <a:gdLst/>
            <a:ahLst/>
            <a:cxnLst/>
            <a:rect l="l" t="t" r="r" b="b"/>
            <a:pathLst>
              <a:path w="165100" h="76200">
                <a:moveTo>
                  <a:pt x="164592" y="0"/>
                </a:moveTo>
                <a:lnTo>
                  <a:pt x="0" y="76200"/>
                </a:lnTo>
              </a:path>
            </a:pathLst>
          </a:custGeom>
          <a:ln w="9144">
            <a:solidFill>
              <a:srgbClr val="FFFFFF"/>
            </a:solidFill>
          </a:ln>
        </p:spPr>
        <p:txBody>
          <a:bodyPr wrap="square" lIns="0" tIns="0" rIns="0" bIns="0" rtlCol="0"/>
          <a:lstStyle/>
          <a:p>
            <a:endParaRPr/>
          </a:p>
        </p:txBody>
      </p:sp>
      <p:sp>
        <p:nvSpPr>
          <p:cNvPr id="42" name="object 42"/>
          <p:cNvSpPr/>
          <p:nvPr/>
        </p:nvSpPr>
        <p:spPr>
          <a:xfrm>
            <a:off x="7391400" y="4876800"/>
            <a:ext cx="76200" cy="76200"/>
          </a:xfrm>
          <a:custGeom>
            <a:avLst/>
            <a:gdLst/>
            <a:ahLst/>
            <a:cxnLst/>
            <a:rect l="l" t="t" r="r" b="b"/>
            <a:pathLst>
              <a:path w="76200" h="76200">
                <a:moveTo>
                  <a:pt x="0" y="0"/>
                </a:moveTo>
                <a:lnTo>
                  <a:pt x="76200" y="76200"/>
                </a:lnTo>
              </a:path>
            </a:pathLst>
          </a:custGeom>
          <a:ln w="9144">
            <a:solidFill>
              <a:srgbClr val="FFFFFF"/>
            </a:solidFill>
          </a:ln>
        </p:spPr>
        <p:txBody>
          <a:bodyPr wrap="square" lIns="0" tIns="0" rIns="0" bIns="0" rtlCol="0"/>
          <a:lstStyle/>
          <a:p>
            <a:endParaRPr/>
          </a:p>
        </p:txBody>
      </p:sp>
      <p:sp>
        <p:nvSpPr>
          <p:cNvPr id="43" name="object 43"/>
          <p:cNvSpPr/>
          <p:nvPr/>
        </p:nvSpPr>
        <p:spPr>
          <a:xfrm>
            <a:off x="7385304" y="4953000"/>
            <a:ext cx="88900" cy="76200"/>
          </a:xfrm>
          <a:custGeom>
            <a:avLst/>
            <a:gdLst/>
            <a:ahLst/>
            <a:cxnLst/>
            <a:rect l="l" t="t" r="r" b="b"/>
            <a:pathLst>
              <a:path w="88900" h="76200">
                <a:moveTo>
                  <a:pt x="88392" y="0"/>
                </a:moveTo>
                <a:lnTo>
                  <a:pt x="0" y="76200"/>
                </a:lnTo>
              </a:path>
            </a:pathLst>
          </a:custGeom>
          <a:ln w="9144">
            <a:solidFill>
              <a:srgbClr val="FFFFFF"/>
            </a:solidFill>
          </a:ln>
        </p:spPr>
        <p:txBody>
          <a:bodyPr wrap="square" lIns="0" tIns="0" rIns="0" bIns="0" rtlCol="0"/>
          <a:lstStyle/>
          <a:p>
            <a:endParaRPr/>
          </a:p>
        </p:txBody>
      </p:sp>
      <p:sp>
        <p:nvSpPr>
          <p:cNvPr id="44" name="object 44"/>
          <p:cNvSpPr/>
          <p:nvPr/>
        </p:nvSpPr>
        <p:spPr>
          <a:xfrm>
            <a:off x="7461250" y="4535296"/>
            <a:ext cx="996950" cy="76200"/>
          </a:xfrm>
          <a:custGeom>
            <a:avLst/>
            <a:gdLst/>
            <a:ahLst/>
            <a:cxnLst/>
            <a:rect l="l" t="t" r="r" b="b"/>
            <a:pathLst>
              <a:path w="996950" h="76200">
                <a:moveTo>
                  <a:pt x="920750" y="44430"/>
                </a:moveTo>
                <a:lnTo>
                  <a:pt x="920750" y="76200"/>
                </a:lnTo>
                <a:lnTo>
                  <a:pt x="984462" y="44450"/>
                </a:lnTo>
                <a:lnTo>
                  <a:pt x="933450" y="44450"/>
                </a:lnTo>
                <a:lnTo>
                  <a:pt x="920750" y="44430"/>
                </a:lnTo>
                <a:close/>
              </a:path>
              <a:path w="996950" h="76200">
                <a:moveTo>
                  <a:pt x="920750" y="31730"/>
                </a:moveTo>
                <a:lnTo>
                  <a:pt x="920750" y="44430"/>
                </a:lnTo>
                <a:lnTo>
                  <a:pt x="933450" y="44450"/>
                </a:lnTo>
                <a:lnTo>
                  <a:pt x="933450" y="31750"/>
                </a:lnTo>
                <a:lnTo>
                  <a:pt x="920750" y="31730"/>
                </a:lnTo>
                <a:close/>
              </a:path>
              <a:path w="996950" h="76200">
                <a:moveTo>
                  <a:pt x="920750" y="0"/>
                </a:moveTo>
                <a:lnTo>
                  <a:pt x="920750" y="31730"/>
                </a:lnTo>
                <a:lnTo>
                  <a:pt x="933450" y="31750"/>
                </a:lnTo>
                <a:lnTo>
                  <a:pt x="933450" y="44450"/>
                </a:lnTo>
                <a:lnTo>
                  <a:pt x="984462" y="44450"/>
                </a:lnTo>
                <a:lnTo>
                  <a:pt x="996950" y="38226"/>
                </a:lnTo>
                <a:lnTo>
                  <a:pt x="920750" y="0"/>
                </a:lnTo>
                <a:close/>
              </a:path>
              <a:path w="996950" h="76200">
                <a:moveTo>
                  <a:pt x="0" y="30352"/>
                </a:moveTo>
                <a:lnTo>
                  <a:pt x="0" y="43052"/>
                </a:lnTo>
                <a:lnTo>
                  <a:pt x="920750" y="44430"/>
                </a:lnTo>
                <a:lnTo>
                  <a:pt x="920750" y="31730"/>
                </a:lnTo>
                <a:lnTo>
                  <a:pt x="0" y="30352"/>
                </a:lnTo>
                <a:close/>
              </a:path>
            </a:pathLst>
          </a:custGeom>
          <a:solidFill>
            <a:srgbClr val="FFFFFF"/>
          </a:solidFill>
        </p:spPr>
        <p:txBody>
          <a:bodyPr wrap="square" lIns="0" tIns="0" rIns="0" bIns="0" rtlCol="0"/>
          <a:lstStyle/>
          <a:p>
            <a:endParaRPr/>
          </a:p>
        </p:txBody>
      </p:sp>
      <p:sp>
        <p:nvSpPr>
          <p:cNvPr id="45" name="object 45"/>
          <p:cNvSpPr/>
          <p:nvPr/>
        </p:nvSpPr>
        <p:spPr>
          <a:xfrm>
            <a:off x="7385304" y="4992496"/>
            <a:ext cx="1009650" cy="76200"/>
          </a:xfrm>
          <a:custGeom>
            <a:avLst/>
            <a:gdLst/>
            <a:ahLst/>
            <a:cxnLst/>
            <a:rect l="l" t="t" r="r" b="b"/>
            <a:pathLst>
              <a:path w="1009650" h="76200">
                <a:moveTo>
                  <a:pt x="76200" y="0"/>
                </a:moveTo>
                <a:lnTo>
                  <a:pt x="0" y="38226"/>
                </a:lnTo>
                <a:lnTo>
                  <a:pt x="76200" y="76200"/>
                </a:lnTo>
                <a:lnTo>
                  <a:pt x="76200" y="44450"/>
                </a:lnTo>
                <a:lnTo>
                  <a:pt x="63500" y="44450"/>
                </a:lnTo>
                <a:lnTo>
                  <a:pt x="63500" y="31750"/>
                </a:lnTo>
                <a:lnTo>
                  <a:pt x="76200" y="31731"/>
                </a:lnTo>
                <a:lnTo>
                  <a:pt x="76200" y="0"/>
                </a:lnTo>
                <a:close/>
              </a:path>
              <a:path w="1009650" h="76200">
                <a:moveTo>
                  <a:pt x="76200" y="31731"/>
                </a:moveTo>
                <a:lnTo>
                  <a:pt x="63500" y="31750"/>
                </a:lnTo>
                <a:lnTo>
                  <a:pt x="63500" y="44450"/>
                </a:lnTo>
                <a:lnTo>
                  <a:pt x="76200" y="44431"/>
                </a:lnTo>
                <a:lnTo>
                  <a:pt x="76200" y="31731"/>
                </a:lnTo>
                <a:close/>
              </a:path>
              <a:path w="1009650" h="76200">
                <a:moveTo>
                  <a:pt x="76200" y="44431"/>
                </a:moveTo>
                <a:lnTo>
                  <a:pt x="63500" y="44450"/>
                </a:lnTo>
                <a:lnTo>
                  <a:pt x="76200" y="44450"/>
                </a:lnTo>
                <a:close/>
              </a:path>
              <a:path w="1009650" h="76200">
                <a:moveTo>
                  <a:pt x="1009142" y="30352"/>
                </a:moveTo>
                <a:lnTo>
                  <a:pt x="76200" y="31731"/>
                </a:lnTo>
                <a:lnTo>
                  <a:pt x="76200" y="44431"/>
                </a:lnTo>
                <a:lnTo>
                  <a:pt x="1009142" y="43052"/>
                </a:lnTo>
                <a:lnTo>
                  <a:pt x="1009142" y="30352"/>
                </a:lnTo>
                <a:close/>
              </a:path>
            </a:pathLst>
          </a:custGeom>
          <a:solidFill>
            <a:srgbClr val="FFFFFF"/>
          </a:solidFill>
        </p:spPr>
        <p:txBody>
          <a:bodyPr wrap="square" lIns="0" tIns="0" rIns="0" bIns="0" rtlCol="0"/>
          <a:lstStyle/>
          <a:p>
            <a:endParaRPr/>
          </a:p>
        </p:txBody>
      </p:sp>
      <p:sp>
        <p:nvSpPr>
          <p:cNvPr id="46" name="object 46"/>
          <p:cNvSpPr/>
          <p:nvPr/>
        </p:nvSpPr>
        <p:spPr>
          <a:xfrm>
            <a:off x="7391400" y="3200400"/>
            <a:ext cx="533400" cy="1905"/>
          </a:xfrm>
          <a:custGeom>
            <a:avLst/>
            <a:gdLst/>
            <a:ahLst/>
            <a:cxnLst/>
            <a:rect l="l" t="t" r="r" b="b"/>
            <a:pathLst>
              <a:path w="533400" h="1905">
                <a:moveTo>
                  <a:pt x="0" y="0"/>
                </a:moveTo>
                <a:lnTo>
                  <a:pt x="533400" y="1524"/>
                </a:lnTo>
              </a:path>
            </a:pathLst>
          </a:custGeom>
          <a:ln w="9144">
            <a:solidFill>
              <a:srgbClr val="FFFFFF"/>
            </a:solidFill>
          </a:ln>
        </p:spPr>
        <p:txBody>
          <a:bodyPr wrap="square" lIns="0" tIns="0" rIns="0" bIns="0" rtlCol="0"/>
          <a:lstStyle/>
          <a:p>
            <a:endParaRPr/>
          </a:p>
        </p:txBody>
      </p:sp>
      <p:sp>
        <p:nvSpPr>
          <p:cNvPr id="47" name="object 47"/>
          <p:cNvSpPr/>
          <p:nvPr/>
        </p:nvSpPr>
        <p:spPr>
          <a:xfrm>
            <a:off x="8305800" y="3124200"/>
            <a:ext cx="228600" cy="1905"/>
          </a:xfrm>
          <a:custGeom>
            <a:avLst/>
            <a:gdLst/>
            <a:ahLst/>
            <a:cxnLst/>
            <a:rect l="l" t="t" r="r" b="b"/>
            <a:pathLst>
              <a:path w="228600" h="1905">
                <a:moveTo>
                  <a:pt x="0" y="0"/>
                </a:moveTo>
                <a:lnTo>
                  <a:pt x="228600" y="1524"/>
                </a:lnTo>
              </a:path>
            </a:pathLst>
          </a:custGeom>
          <a:ln w="9144">
            <a:solidFill>
              <a:srgbClr val="FFFFFF"/>
            </a:solidFill>
          </a:ln>
        </p:spPr>
        <p:txBody>
          <a:bodyPr wrap="square" lIns="0" tIns="0" rIns="0" bIns="0" rtlCol="0"/>
          <a:lstStyle/>
          <a:p>
            <a:endParaRPr/>
          </a:p>
        </p:txBody>
      </p:sp>
      <p:sp>
        <p:nvSpPr>
          <p:cNvPr id="48" name="object 48"/>
          <p:cNvSpPr/>
          <p:nvPr/>
        </p:nvSpPr>
        <p:spPr>
          <a:xfrm>
            <a:off x="7848600" y="2895600"/>
            <a:ext cx="457200" cy="533400"/>
          </a:xfrm>
          <a:custGeom>
            <a:avLst/>
            <a:gdLst/>
            <a:ahLst/>
            <a:cxnLst/>
            <a:rect l="l" t="t" r="r" b="b"/>
            <a:pathLst>
              <a:path w="457200" h="533400">
                <a:moveTo>
                  <a:pt x="228600" y="0"/>
                </a:moveTo>
                <a:lnTo>
                  <a:pt x="182533" y="5417"/>
                </a:lnTo>
                <a:lnTo>
                  <a:pt x="139624" y="20954"/>
                </a:lnTo>
                <a:lnTo>
                  <a:pt x="100793" y="45541"/>
                </a:lnTo>
                <a:lnTo>
                  <a:pt x="66960" y="78104"/>
                </a:lnTo>
                <a:lnTo>
                  <a:pt x="39045" y="117574"/>
                </a:lnTo>
                <a:lnTo>
                  <a:pt x="17966" y="162877"/>
                </a:lnTo>
                <a:lnTo>
                  <a:pt x="4644" y="212943"/>
                </a:lnTo>
                <a:lnTo>
                  <a:pt x="0" y="266700"/>
                </a:lnTo>
                <a:lnTo>
                  <a:pt x="4644" y="320456"/>
                </a:lnTo>
                <a:lnTo>
                  <a:pt x="17966" y="370522"/>
                </a:lnTo>
                <a:lnTo>
                  <a:pt x="39045" y="415825"/>
                </a:lnTo>
                <a:lnTo>
                  <a:pt x="66960" y="455295"/>
                </a:lnTo>
                <a:lnTo>
                  <a:pt x="100793" y="487858"/>
                </a:lnTo>
                <a:lnTo>
                  <a:pt x="139624" y="512445"/>
                </a:lnTo>
                <a:lnTo>
                  <a:pt x="182533" y="527982"/>
                </a:lnTo>
                <a:lnTo>
                  <a:pt x="228600" y="533400"/>
                </a:lnTo>
                <a:lnTo>
                  <a:pt x="274666" y="527982"/>
                </a:lnTo>
                <a:lnTo>
                  <a:pt x="317575" y="512445"/>
                </a:lnTo>
                <a:lnTo>
                  <a:pt x="356406" y="487858"/>
                </a:lnTo>
                <a:lnTo>
                  <a:pt x="390239" y="455295"/>
                </a:lnTo>
                <a:lnTo>
                  <a:pt x="418154" y="415825"/>
                </a:lnTo>
                <a:lnTo>
                  <a:pt x="439233" y="370522"/>
                </a:lnTo>
                <a:lnTo>
                  <a:pt x="452555" y="320456"/>
                </a:lnTo>
                <a:lnTo>
                  <a:pt x="457200" y="266700"/>
                </a:lnTo>
                <a:lnTo>
                  <a:pt x="452555" y="212943"/>
                </a:lnTo>
                <a:lnTo>
                  <a:pt x="439233" y="162877"/>
                </a:lnTo>
                <a:lnTo>
                  <a:pt x="418154" y="117574"/>
                </a:lnTo>
                <a:lnTo>
                  <a:pt x="390239" y="78104"/>
                </a:lnTo>
                <a:lnTo>
                  <a:pt x="356406" y="45541"/>
                </a:lnTo>
                <a:lnTo>
                  <a:pt x="317575" y="20954"/>
                </a:lnTo>
                <a:lnTo>
                  <a:pt x="274666" y="5417"/>
                </a:lnTo>
                <a:lnTo>
                  <a:pt x="228600" y="0"/>
                </a:lnTo>
                <a:close/>
              </a:path>
            </a:pathLst>
          </a:custGeom>
          <a:solidFill>
            <a:srgbClr val="FF9900"/>
          </a:solidFill>
        </p:spPr>
        <p:txBody>
          <a:bodyPr wrap="square" lIns="0" tIns="0" rIns="0" bIns="0" rtlCol="0"/>
          <a:lstStyle/>
          <a:p>
            <a:endParaRPr/>
          </a:p>
        </p:txBody>
      </p:sp>
      <p:sp>
        <p:nvSpPr>
          <p:cNvPr id="49" name="object 49"/>
          <p:cNvSpPr/>
          <p:nvPr/>
        </p:nvSpPr>
        <p:spPr>
          <a:xfrm>
            <a:off x="7848600" y="2895600"/>
            <a:ext cx="457200" cy="533400"/>
          </a:xfrm>
          <a:custGeom>
            <a:avLst/>
            <a:gdLst/>
            <a:ahLst/>
            <a:cxnLst/>
            <a:rect l="l" t="t" r="r" b="b"/>
            <a:pathLst>
              <a:path w="457200" h="533400">
                <a:moveTo>
                  <a:pt x="0" y="266700"/>
                </a:moveTo>
                <a:lnTo>
                  <a:pt x="4644" y="212943"/>
                </a:lnTo>
                <a:lnTo>
                  <a:pt x="17966" y="162877"/>
                </a:lnTo>
                <a:lnTo>
                  <a:pt x="39045" y="117574"/>
                </a:lnTo>
                <a:lnTo>
                  <a:pt x="66960" y="78104"/>
                </a:lnTo>
                <a:lnTo>
                  <a:pt x="100793" y="45541"/>
                </a:lnTo>
                <a:lnTo>
                  <a:pt x="139624" y="20954"/>
                </a:lnTo>
                <a:lnTo>
                  <a:pt x="182533" y="5417"/>
                </a:lnTo>
                <a:lnTo>
                  <a:pt x="228600" y="0"/>
                </a:lnTo>
                <a:lnTo>
                  <a:pt x="274666" y="5417"/>
                </a:lnTo>
                <a:lnTo>
                  <a:pt x="317575" y="20954"/>
                </a:lnTo>
                <a:lnTo>
                  <a:pt x="356406" y="45541"/>
                </a:lnTo>
                <a:lnTo>
                  <a:pt x="390239" y="78104"/>
                </a:lnTo>
                <a:lnTo>
                  <a:pt x="418154" y="117574"/>
                </a:lnTo>
                <a:lnTo>
                  <a:pt x="439233" y="162877"/>
                </a:lnTo>
                <a:lnTo>
                  <a:pt x="452555" y="212943"/>
                </a:lnTo>
                <a:lnTo>
                  <a:pt x="457200" y="266700"/>
                </a:lnTo>
                <a:lnTo>
                  <a:pt x="452555" y="320456"/>
                </a:lnTo>
                <a:lnTo>
                  <a:pt x="439233" y="370522"/>
                </a:lnTo>
                <a:lnTo>
                  <a:pt x="418154" y="415825"/>
                </a:lnTo>
                <a:lnTo>
                  <a:pt x="390239" y="455295"/>
                </a:lnTo>
                <a:lnTo>
                  <a:pt x="356406" y="487858"/>
                </a:lnTo>
                <a:lnTo>
                  <a:pt x="317575" y="512445"/>
                </a:lnTo>
                <a:lnTo>
                  <a:pt x="274666" y="527982"/>
                </a:lnTo>
                <a:lnTo>
                  <a:pt x="228600" y="533400"/>
                </a:lnTo>
                <a:lnTo>
                  <a:pt x="182533" y="527982"/>
                </a:lnTo>
                <a:lnTo>
                  <a:pt x="139624" y="512445"/>
                </a:lnTo>
                <a:lnTo>
                  <a:pt x="100793" y="487858"/>
                </a:lnTo>
                <a:lnTo>
                  <a:pt x="66960" y="455295"/>
                </a:lnTo>
                <a:lnTo>
                  <a:pt x="39045" y="415825"/>
                </a:lnTo>
                <a:lnTo>
                  <a:pt x="17966" y="370522"/>
                </a:lnTo>
                <a:lnTo>
                  <a:pt x="4644" y="320456"/>
                </a:lnTo>
                <a:lnTo>
                  <a:pt x="0" y="266700"/>
                </a:lnTo>
                <a:close/>
              </a:path>
            </a:pathLst>
          </a:custGeom>
          <a:ln w="9144">
            <a:solidFill>
              <a:srgbClr val="FFFFFF"/>
            </a:solidFill>
          </a:ln>
        </p:spPr>
        <p:txBody>
          <a:bodyPr wrap="square" lIns="0" tIns="0" rIns="0" bIns="0" rtlCol="0"/>
          <a:lstStyle/>
          <a:p>
            <a:endParaRPr/>
          </a:p>
        </p:txBody>
      </p:sp>
      <p:sp>
        <p:nvSpPr>
          <p:cNvPr id="50" name="object 50"/>
          <p:cNvSpPr/>
          <p:nvPr/>
        </p:nvSpPr>
        <p:spPr>
          <a:xfrm>
            <a:off x="8305800" y="3200400"/>
            <a:ext cx="228600" cy="1905"/>
          </a:xfrm>
          <a:custGeom>
            <a:avLst/>
            <a:gdLst/>
            <a:ahLst/>
            <a:cxnLst/>
            <a:rect l="l" t="t" r="r" b="b"/>
            <a:pathLst>
              <a:path w="228600" h="1905">
                <a:moveTo>
                  <a:pt x="0" y="0"/>
                </a:moveTo>
                <a:lnTo>
                  <a:pt x="228600" y="1524"/>
                </a:lnTo>
              </a:path>
            </a:pathLst>
          </a:custGeom>
          <a:ln w="9144">
            <a:solidFill>
              <a:srgbClr val="FFFFFF"/>
            </a:solidFill>
          </a:ln>
        </p:spPr>
        <p:txBody>
          <a:bodyPr wrap="square" lIns="0" tIns="0" rIns="0" bIns="0" rtlCol="0"/>
          <a:lstStyle/>
          <a:p>
            <a:endParaRPr/>
          </a:p>
        </p:txBody>
      </p:sp>
      <p:sp>
        <p:nvSpPr>
          <p:cNvPr id="51" name="object 51"/>
          <p:cNvSpPr txBox="1"/>
          <p:nvPr/>
        </p:nvSpPr>
        <p:spPr>
          <a:xfrm>
            <a:off x="77215" y="1169365"/>
            <a:ext cx="233045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imes New Roman"/>
                <a:cs typeface="Times New Roman"/>
              </a:rPr>
              <a:t>Dry </a:t>
            </a:r>
            <a:r>
              <a:rPr sz="1800" dirty="0">
                <a:solidFill>
                  <a:srgbClr val="FFFFFF"/>
                </a:solidFill>
                <a:latin typeface="Times New Roman"/>
                <a:cs typeface="Times New Roman"/>
              </a:rPr>
              <a:t>duly treated</a:t>
            </a:r>
            <a:r>
              <a:rPr sz="1800" spc="-65" dirty="0">
                <a:solidFill>
                  <a:srgbClr val="FFFFFF"/>
                </a:solidFill>
                <a:latin typeface="Times New Roman"/>
                <a:cs typeface="Times New Roman"/>
              </a:rPr>
              <a:t> </a:t>
            </a:r>
            <a:r>
              <a:rPr sz="1800" spc="-5" dirty="0">
                <a:solidFill>
                  <a:srgbClr val="FFFFFF"/>
                </a:solidFill>
                <a:latin typeface="Times New Roman"/>
                <a:cs typeface="Times New Roman"/>
              </a:rPr>
              <a:t>biomass</a:t>
            </a:r>
            <a:endParaRPr sz="1800">
              <a:latin typeface="Times New Roman"/>
              <a:cs typeface="Times New Roman"/>
            </a:endParaRPr>
          </a:p>
        </p:txBody>
      </p:sp>
      <p:sp>
        <p:nvSpPr>
          <p:cNvPr id="52" name="object 52"/>
          <p:cNvSpPr txBox="1"/>
          <p:nvPr/>
        </p:nvSpPr>
        <p:spPr>
          <a:xfrm>
            <a:off x="3657600" y="2057400"/>
            <a:ext cx="1600200" cy="605155"/>
          </a:xfrm>
          <a:prstGeom prst="rect">
            <a:avLst/>
          </a:prstGeom>
          <a:solidFill>
            <a:srgbClr val="FF9900"/>
          </a:solidFill>
        </p:spPr>
        <p:txBody>
          <a:bodyPr vert="horz" wrap="square" lIns="0" tIns="191770" rIns="0" bIns="0" rtlCol="0">
            <a:spAutoFit/>
          </a:bodyPr>
          <a:lstStyle/>
          <a:p>
            <a:pPr marL="471170">
              <a:lnSpc>
                <a:spcPct val="100000"/>
              </a:lnSpc>
              <a:spcBef>
                <a:spcPts val="1510"/>
              </a:spcBef>
            </a:pPr>
            <a:r>
              <a:rPr sz="1800" b="1" spc="-5" dirty="0">
                <a:latin typeface="Times New Roman"/>
                <a:cs typeface="Times New Roman"/>
              </a:rPr>
              <a:t>HRSG</a:t>
            </a:r>
            <a:endParaRPr sz="1800">
              <a:latin typeface="Times New Roman"/>
              <a:cs typeface="Times New Roman"/>
            </a:endParaRPr>
          </a:p>
        </p:txBody>
      </p:sp>
      <p:sp>
        <p:nvSpPr>
          <p:cNvPr id="53" name="object 53"/>
          <p:cNvSpPr txBox="1"/>
          <p:nvPr/>
        </p:nvSpPr>
        <p:spPr>
          <a:xfrm>
            <a:off x="3657600" y="2673095"/>
            <a:ext cx="1600200" cy="1209040"/>
          </a:xfrm>
          <a:prstGeom prst="rect">
            <a:avLst/>
          </a:prstGeom>
          <a:solidFill>
            <a:srgbClr val="FF9900"/>
          </a:solidFill>
        </p:spPr>
        <p:txBody>
          <a:bodyPr vert="horz" wrap="square" lIns="0" tIns="0" rIns="0" bIns="0" rtlCol="0">
            <a:spAutoFit/>
          </a:bodyPr>
          <a:lstStyle/>
          <a:p>
            <a:pPr>
              <a:lnSpc>
                <a:spcPct val="100000"/>
              </a:lnSpc>
            </a:pPr>
            <a:endParaRPr sz="2000">
              <a:latin typeface="Times New Roman"/>
              <a:cs typeface="Times New Roman"/>
            </a:endParaRPr>
          </a:p>
          <a:p>
            <a:pPr marL="394970">
              <a:lnSpc>
                <a:spcPct val="100000"/>
              </a:lnSpc>
              <a:spcBef>
                <a:spcPts val="1565"/>
              </a:spcBef>
            </a:pPr>
            <a:r>
              <a:rPr sz="1800" b="1" spc="-5" dirty="0">
                <a:latin typeface="Times New Roman"/>
                <a:cs typeface="Times New Roman"/>
              </a:rPr>
              <a:t>BOILER</a:t>
            </a:r>
            <a:endParaRPr sz="1800">
              <a:latin typeface="Times New Roman"/>
              <a:cs typeface="Times New Roman"/>
            </a:endParaRPr>
          </a:p>
        </p:txBody>
      </p:sp>
      <p:sp>
        <p:nvSpPr>
          <p:cNvPr id="54" name="object 54"/>
          <p:cNvSpPr txBox="1"/>
          <p:nvPr/>
        </p:nvSpPr>
        <p:spPr>
          <a:xfrm>
            <a:off x="3657600" y="3892296"/>
            <a:ext cx="1600200" cy="1670685"/>
          </a:xfrm>
          <a:prstGeom prst="rect">
            <a:avLst/>
          </a:prstGeom>
          <a:solidFill>
            <a:srgbClr val="FF9900"/>
          </a:solidFill>
        </p:spPr>
        <p:txBody>
          <a:bodyPr vert="horz" wrap="square" lIns="0" tIns="0" rIns="0" bIns="0" rtlCol="0">
            <a:spAutoFit/>
          </a:bodyPr>
          <a:lstStyle/>
          <a:p>
            <a:pPr>
              <a:lnSpc>
                <a:spcPct val="100000"/>
              </a:lnSpc>
            </a:pPr>
            <a:endParaRPr sz="2000">
              <a:latin typeface="Times New Roman"/>
              <a:cs typeface="Times New Roman"/>
            </a:endParaRPr>
          </a:p>
          <a:p>
            <a:pPr>
              <a:lnSpc>
                <a:spcPct val="100000"/>
              </a:lnSpc>
              <a:spcBef>
                <a:spcPts val="40"/>
              </a:spcBef>
            </a:pPr>
            <a:endParaRPr sz="1850">
              <a:latin typeface="Times New Roman"/>
              <a:cs typeface="Times New Roman"/>
            </a:endParaRPr>
          </a:p>
          <a:p>
            <a:pPr marL="242570">
              <a:lnSpc>
                <a:spcPct val="100000"/>
              </a:lnSpc>
            </a:pPr>
            <a:r>
              <a:rPr sz="1800" b="1" spc="-5" dirty="0">
                <a:latin typeface="Times New Roman"/>
                <a:cs typeface="Times New Roman"/>
              </a:rPr>
              <a:t>FURNACE</a:t>
            </a:r>
            <a:endParaRPr sz="1800">
              <a:latin typeface="Times New Roman"/>
              <a:cs typeface="Times New Roman"/>
            </a:endParaRPr>
          </a:p>
        </p:txBody>
      </p:sp>
      <p:sp>
        <p:nvSpPr>
          <p:cNvPr id="55" name="object 55"/>
          <p:cNvSpPr txBox="1">
            <a:spLocks noGrp="1"/>
          </p:cNvSpPr>
          <p:nvPr>
            <p:ph type="title"/>
          </p:nvPr>
        </p:nvSpPr>
        <p:spPr>
          <a:xfrm>
            <a:off x="4633976" y="217170"/>
            <a:ext cx="535305" cy="299720"/>
          </a:xfrm>
          <a:prstGeom prst="rect">
            <a:avLst/>
          </a:prstGeom>
        </p:spPr>
        <p:txBody>
          <a:bodyPr vert="horz" wrap="square" lIns="0" tIns="12700" rIns="0" bIns="0" rtlCol="0">
            <a:spAutoFit/>
          </a:bodyPr>
          <a:lstStyle/>
          <a:p>
            <a:pPr marL="12700">
              <a:lnSpc>
                <a:spcPct val="100000"/>
              </a:lnSpc>
              <a:spcBef>
                <a:spcPts val="100"/>
              </a:spcBef>
            </a:pPr>
            <a:r>
              <a:rPr sz="1800" b="0" spc="-5" dirty="0">
                <a:latin typeface="Times New Roman"/>
                <a:cs typeface="Times New Roman"/>
              </a:rPr>
              <a:t>St</a:t>
            </a:r>
            <a:r>
              <a:rPr sz="1800" b="0" dirty="0">
                <a:latin typeface="Times New Roman"/>
                <a:cs typeface="Times New Roman"/>
              </a:rPr>
              <a:t>a</a:t>
            </a:r>
            <a:r>
              <a:rPr sz="1800" b="0" spc="5" dirty="0">
                <a:latin typeface="Times New Roman"/>
                <a:cs typeface="Times New Roman"/>
              </a:rPr>
              <a:t>c</a:t>
            </a:r>
            <a:r>
              <a:rPr sz="1800" b="0" dirty="0">
                <a:latin typeface="Times New Roman"/>
                <a:cs typeface="Times New Roman"/>
              </a:rPr>
              <a:t>k</a:t>
            </a:r>
            <a:endParaRPr sz="1800">
              <a:latin typeface="Times New Roman"/>
              <a:cs typeface="Times New Roman"/>
            </a:endParaRPr>
          </a:p>
        </p:txBody>
      </p:sp>
      <p:sp>
        <p:nvSpPr>
          <p:cNvPr id="56" name="object 56"/>
          <p:cNvSpPr txBox="1"/>
          <p:nvPr/>
        </p:nvSpPr>
        <p:spPr>
          <a:xfrm>
            <a:off x="5777229" y="339090"/>
            <a:ext cx="3371215" cy="1092835"/>
          </a:xfrm>
          <a:prstGeom prst="rect">
            <a:avLst/>
          </a:prstGeom>
        </p:spPr>
        <p:txBody>
          <a:bodyPr vert="horz" wrap="square" lIns="0" tIns="12700" rIns="0" bIns="0" rtlCol="0">
            <a:spAutoFit/>
          </a:bodyPr>
          <a:lstStyle/>
          <a:p>
            <a:pPr marL="1536700" marR="5080" indent="-1143635">
              <a:lnSpc>
                <a:spcPct val="111100"/>
              </a:lnSpc>
              <a:spcBef>
                <a:spcPts val="100"/>
              </a:spcBef>
            </a:pPr>
            <a:r>
              <a:rPr sz="1800" spc="-5" dirty="0">
                <a:solidFill>
                  <a:srgbClr val="FFFFFF"/>
                </a:solidFill>
                <a:latin typeface="Times New Roman"/>
                <a:cs typeface="Times New Roman"/>
              </a:rPr>
              <a:t>Heat </a:t>
            </a:r>
            <a:r>
              <a:rPr sz="1800" dirty="0">
                <a:solidFill>
                  <a:srgbClr val="FFFFFF"/>
                </a:solidFill>
                <a:latin typeface="Times New Roman"/>
                <a:cs typeface="Times New Roman"/>
              </a:rPr>
              <a:t>Recovery Steam</a:t>
            </a:r>
            <a:r>
              <a:rPr sz="1800" spc="-90" dirty="0">
                <a:solidFill>
                  <a:srgbClr val="FFFFFF"/>
                </a:solidFill>
                <a:latin typeface="Times New Roman"/>
                <a:cs typeface="Times New Roman"/>
              </a:rPr>
              <a:t> </a:t>
            </a:r>
            <a:r>
              <a:rPr sz="1800" dirty="0">
                <a:solidFill>
                  <a:srgbClr val="FFFFFF"/>
                </a:solidFill>
                <a:latin typeface="Times New Roman"/>
                <a:cs typeface="Times New Roman"/>
              </a:rPr>
              <a:t>Generator  </a:t>
            </a:r>
            <a:r>
              <a:rPr sz="1800" spc="-5" dirty="0">
                <a:solidFill>
                  <a:srgbClr val="FFFFFF"/>
                </a:solidFill>
                <a:latin typeface="Times New Roman"/>
                <a:cs typeface="Times New Roman"/>
              </a:rPr>
              <a:t>HRSG</a:t>
            </a:r>
            <a:endParaRPr sz="1800">
              <a:latin typeface="Times New Roman"/>
              <a:cs typeface="Times New Roman"/>
            </a:endParaRPr>
          </a:p>
          <a:p>
            <a:pPr marL="12700">
              <a:lnSpc>
                <a:spcPct val="100000"/>
              </a:lnSpc>
              <a:spcBef>
                <a:spcPts val="1440"/>
              </a:spcBef>
            </a:pPr>
            <a:r>
              <a:rPr sz="1800" spc="-5" dirty="0">
                <a:solidFill>
                  <a:srgbClr val="FFFFFF"/>
                </a:solidFill>
                <a:latin typeface="Times New Roman"/>
                <a:cs typeface="Times New Roman"/>
              </a:rPr>
              <a:t>Removal </a:t>
            </a:r>
            <a:r>
              <a:rPr sz="1800" dirty="0">
                <a:solidFill>
                  <a:srgbClr val="FFFFFF"/>
                </a:solidFill>
                <a:latin typeface="Times New Roman"/>
                <a:cs typeface="Times New Roman"/>
              </a:rPr>
              <a:t>of pollutants</a:t>
            </a:r>
            <a:endParaRPr sz="1800">
              <a:latin typeface="Times New Roman"/>
              <a:cs typeface="Times New Roman"/>
            </a:endParaRPr>
          </a:p>
        </p:txBody>
      </p:sp>
      <p:sp>
        <p:nvSpPr>
          <p:cNvPr id="57" name="object 57"/>
          <p:cNvSpPr txBox="1"/>
          <p:nvPr/>
        </p:nvSpPr>
        <p:spPr>
          <a:xfrm>
            <a:off x="5321934" y="2884678"/>
            <a:ext cx="1156970" cy="574040"/>
          </a:xfrm>
          <a:prstGeom prst="rect">
            <a:avLst/>
          </a:prstGeom>
        </p:spPr>
        <p:txBody>
          <a:bodyPr vert="horz" wrap="square" lIns="0" tIns="12700" rIns="0" bIns="0" rtlCol="0">
            <a:spAutoFit/>
          </a:bodyPr>
          <a:lstStyle/>
          <a:p>
            <a:pPr marL="313055" marR="5080" indent="-300990">
              <a:lnSpc>
                <a:spcPct val="100000"/>
              </a:lnSpc>
              <a:spcBef>
                <a:spcPts val="100"/>
              </a:spcBef>
            </a:pPr>
            <a:r>
              <a:rPr sz="1800" dirty="0">
                <a:solidFill>
                  <a:srgbClr val="FFFFFF"/>
                </a:solidFill>
                <a:latin typeface="Times New Roman"/>
                <a:cs typeface="Times New Roman"/>
              </a:rPr>
              <a:t>Superhea</a:t>
            </a:r>
            <a:r>
              <a:rPr sz="1800" spc="5" dirty="0">
                <a:solidFill>
                  <a:srgbClr val="FFFFFF"/>
                </a:solidFill>
                <a:latin typeface="Times New Roman"/>
                <a:cs typeface="Times New Roman"/>
              </a:rPr>
              <a:t>t</a:t>
            </a:r>
            <a:r>
              <a:rPr sz="1800" dirty="0">
                <a:solidFill>
                  <a:srgbClr val="FFFFFF"/>
                </a:solidFill>
                <a:latin typeface="Times New Roman"/>
                <a:cs typeface="Times New Roman"/>
              </a:rPr>
              <a:t>ed  output</a:t>
            </a:r>
            <a:endParaRPr sz="1800">
              <a:latin typeface="Times New Roman"/>
              <a:cs typeface="Times New Roman"/>
            </a:endParaRPr>
          </a:p>
        </p:txBody>
      </p:sp>
      <p:sp>
        <p:nvSpPr>
          <p:cNvPr id="58" name="object 58"/>
          <p:cNvSpPr txBox="1"/>
          <p:nvPr/>
        </p:nvSpPr>
        <p:spPr>
          <a:xfrm>
            <a:off x="7225410" y="5628233"/>
            <a:ext cx="598170" cy="848994"/>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Times New Roman"/>
                <a:cs typeface="Times New Roman"/>
              </a:rPr>
              <a:t>Boi</a:t>
            </a:r>
            <a:r>
              <a:rPr sz="1800" spc="5" dirty="0">
                <a:solidFill>
                  <a:srgbClr val="FFFFFF"/>
                </a:solidFill>
                <a:latin typeface="Times New Roman"/>
                <a:cs typeface="Times New Roman"/>
              </a:rPr>
              <a:t>l</a:t>
            </a:r>
            <a:r>
              <a:rPr sz="1800" dirty="0">
                <a:solidFill>
                  <a:srgbClr val="FFFFFF"/>
                </a:solidFill>
                <a:latin typeface="Times New Roman"/>
                <a:cs typeface="Times New Roman"/>
              </a:rPr>
              <a:t>er  Feed  water</a:t>
            </a:r>
            <a:endParaRPr sz="1800">
              <a:latin typeface="Times New Roman"/>
              <a:cs typeface="Times New Roman"/>
            </a:endParaRPr>
          </a:p>
        </p:txBody>
      </p:sp>
      <p:sp>
        <p:nvSpPr>
          <p:cNvPr id="59" name="object 59"/>
          <p:cNvSpPr txBox="1"/>
          <p:nvPr/>
        </p:nvSpPr>
        <p:spPr>
          <a:xfrm>
            <a:off x="8079485" y="5361533"/>
            <a:ext cx="76327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Cool</a:t>
            </a:r>
            <a:r>
              <a:rPr sz="1800" spc="5" dirty="0">
                <a:latin typeface="Times New Roman"/>
                <a:cs typeface="Times New Roman"/>
              </a:rPr>
              <a:t>i</a:t>
            </a:r>
            <a:r>
              <a:rPr sz="1800" dirty="0">
                <a:latin typeface="Times New Roman"/>
                <a:cs typeface="Times New Roman"/>
              </a:rPr>
              <a:t>ng  </a:t>
            </a:r>
            <a:r>
              <a:rPr sz="1800" spc="-25" dirty="0">
                <a:latin typeface="Times New Roman"/>
                <a:cs typeface="Times New Roman"/>
              </a:rPr>
              <a:t>Tower</a:t>
            </a:r>
            <a:endParaRPr sz="1800">
              <a:latin typeface="Times New Roman"/>
              <a:cs typeface="Times New Roman"/>
            </a:endParaRPr>
          </a:p>
        </p:txBody>
      </p:sp>
      <p:sp>
        <p:nvSpPr>
          <p:cNvPr id="60" name="object 60"/>
          <p:cNvSpPr txBox="1"/>
          <p:nvPr/>
        </p:nvSpPr>
        <p:spPr>
          <a:xfrm>
            <a:off x="2287270" y="2770378"/>
            <a:ext cx="1035685"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Times New Roman"/>
                <a:cs typeface="Times New Roman"/>
              </a:rPr>
              <a:t>Pre-heated  Feed</a:t>
            </a:r>
            <a:r>
              <a:rPr sz="1800" spc="-95" dirty="0">
                <a:solidFill>
                  <a:srgbClr val="FFFFFF"/>
                </a:solidFill>
                <a:latin typeface="Times New Roman"/>
                <a:cs typeface="Times New Roman"/>
              </a:rPr>
              <a:t> </a:t>
            </a:r>
            <a:r>
              <a:rPr sz="1800" dirty="0">
                <a:solidFill>
                  <a:srgbClr val="FFFFFF"/>
                </a:solidFill>
                <a:latin typeface="Times New Roman"/>
                <a:cs typeface="Times New Roman"/>
              </a:rPr>
              <a:t>water</a:t>
            </a:r>
            <a:endParaRPr sz="1800">
              <a:latin typeface="Times New Roman"/>
              <a:cs typeface="Times New Roman"/>
            </a:endParaRPr>
          </a:p>
        </p:txBody>
      </p:sp>
      <p:sp>
        <p:nvSpPr>
          <p:cNvPr id="61" name="object 61"/>
          <p:cNvSpPr txBox="1"/>
          <p:nvPr/>
        </p:nvSpPr>
        <p:spPr>
          <a:xfrm>
            <a:off x="2211704" y="3684778"/>
            <a:ext cx="1403985" cy="574040"/>
          </a:xfrm>
          <a:prstGeom prst="rect">
            <a:avLst/>
          </a:prstGeom>
        </p:spPr>
        <p:txBody>
          <a:bodyPr vert="horz" wrap="square" lIns="0" tIns="12700" rIns="0" bIns="0" rtlCol="0">
            <a:spAutoFit/>
          </a:bodyPr>
          <a:lstStyle/>
          <a:p>
            <a:pPr marL="524510" marR="5080" indent="-512445">
              <a:lnSpc>
                <a:spcPct val="100000"/>
              </a:lnSpc>
              <a:spcBef>
                <a:spcPts val="100"/>
              </a:spcBef>
            </a:pPr>
            <a:r>
              <a:rPr sz="1800" dirty="0">
                <a:solidFill>
                  <a:srgbClr val="FFFFFF"/>
                </a:solidFill>
                <a:latin typeface="Times New Roman"/>
                <a:cs typeface="Times New Roman"/>
              </a:rPr>
              <a:t>Refuse</a:t>
            </a:r>
            <a:r>
              <a:rPr sz="1800" spc="-100" dirty="0">
                <a:solidFill>
                  <a:srgbClr val="FFFFFF"/>
                </a:solidFill>
                <a:latin typeface="Times New Roman"/>
                <a:cs typeface="Times New Roman"/>
              </a:rPr>
              <a:t> </a:t>
            </a:r>
            <a:r>
              <a:rPr sz="1800" dirty="0">
                <a:solidFill>
                  <a:srgbClr val="FFFFFF"/>
                </a:solidFill>
                <a:latin typeface="Times New Roman"/>
                <a:cs typeface="Times New Roman"/>
              </a:rPr>
              <a:t>derived  fuel</a:t>
            </a:r>
            <a:endParaRPr sz="1800">
              <a:latin typeface="Times New Roman"/>
              <a:cs typeface="Times New Roman"/>
            </a:endParaRPr>
          </a:p>
        </p:txBody>
      </p:sp>
      <p:sp>
        <p:nvSpPr>
          <p:cNvPr id="62" name="object 62"/>
          <p:cNvSpPr txBox="1"/>
          <p:nvPr/>
        </p:nvSpPr>
        <p:spPr>
          <a:xfrm>
            <a:off x="2592451" y="4980558"/>
            <a:ext cx="83248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imes New Roman"/>
                <a:cs typeface="Times New Roman"/>
              </a:rPr>
              <a:t>Aux</a:t>
            </a:r>
            <a:r>
              <a:rPr sz="1800" spc="-70" dirty="0">
                <a:solidFill>
                  <a:srgbClr val="FFFFFF"/>
                </a:solidFill>
                <a:latin typeface="Times New Roman"/>
                <a:cs typeface="Times New Roman"/>
              </a:rPr>
              <a:t> </a:t>
            </a:r>
            <a:r>
              <a:rPr sz="1800" dirty="0">
                <a:solidFill>
                  <a:srgbClr val="FFFFFF"/>
                </a:solidFill>
                <a:latin typeface="Times New Roman"/>
                <a:cs typeface="Times New Roman"/>
              </a:rPr>
              <a:t>fuel</a:t>
            </a:r>
            <a:endParaRPr sz="1800">
              <a:latin typeface="Times New Roman"/>
              <a:cs typeface="Times New Roman"/>
            </a:endParaRPr>
          </a:p>
        </p:txBody>
      </p:sp>
      <p:sp>
        <p:nvSpPr>
          <p:cNvPr id="63" name="object 63"/>
          <p:cNvSpPr/>
          <p:nvPr/>
        </p:nvSpPr>
        <p:spPr>
          <a:xfrm>
            <a:off x="310895" y="5492496"/>
            <a:ext cx="1600200" cy="152400"/>
          </a:xfrm>
          <a:custGeom>
            <a:avLst/>
            <a:gdLst/>
            <a:ahLst/>
            <a:cxnLst/>
            <a:rect l="l" t="t" r="r" b="b"/>
            <a:pathLst>
              <a:path w="1600200" h="152400">
                <a:moveTo>
                  <a:pt x="1600199" y="0"/>
                </a:moveTo>
                <a:lnTo>
                  <a:pt x="1589722" y="29640"/>
                </a:lnTo>
                <a:lnTo>
                  <a:pt x="1561147" y="53863"/>
                </a:lnTo>
                <a:lnTo>
                  <a:pt x="1518761" y="70205"/>
                </a:lnTo>
                <a:lnTo>
                  <a:pt x="1466849" y="76199"/>
                </a:lnTo>
                <a:lnTo>
                  <a:pt x="933450" y="76199"/>
                </a:lnTo>
                <a:lnTo>
                  <a:pt x="881544" y="82187"/>
                </a:lnTo>
                <a:lnTo>
                  <a:pt x="839157" y="98517"/>
                </a:lnTo>
                <a:lnTo>
                  <a:pt x="810579" y="122737"/>
                </a:lnTo>
                <a:lnTo>
                  <a:pt x="800100" y="152399"/>
                </a:lnTo>
                <a:lnTo>
                  <a:pt x="789620" y="122737"/>
                </a:lnTo>
                <a:lnTo>
                  <a:pt x="761042" y="98517"/>
                </a:lnTo>
                <a:lnTo>
                  <a:pt x="718655" y="82187"/>
                </a:lnTo>
                <a:lnTo>
                  <a:pt x="666750" y="76199"/>
                </a:lnTo>
                <a:lnTo>
                  <a:pt x="133349" y="76199"/>
                </a:lnTo>
                <a:lnTo>
                  <a:pt x="81444" y="70205"/>
                </a:lnTo>
                <a:lnTo>
                  <a:pt x="39057" y="53863"/>
                </a:lnTo>
                <a:lnTo>
                  <a:pt x="10479" y="29640"/>
                </a:lnTo>
                <a:lnTo>
                  <a:pt x="0" y="0"/>
                </a:lnTo>
              </a:path>
            </a:pathLst>
          </a:custGeom>
          <a:ln w="9144">
            <a:solidFill>
              <a:srgbClr val="FFFFFF"/>
            </a:solidFill>
          </a:ln>
        </p:spPr>
        <p:txBody>
          <a:bodyPr wrap="square" lIns="0" tIns="0" rIns="0" bIns="0" rtlCol="0"/>
          <a:lstStyle/>
          <a:p>
            <a:endParaRPr/>
          </a:p>
        </p:txBody>
      </p:sp>
      <p:sp>
        <p:nvSpPr>
          <p:cNvPr id="64" name="object 64"/>
          <p:cNvSpPr txBox="1"/>
          <p:nvPr/>
        </p:nvSpPr>
        <p:spPr>
          <a:xfrm>
            <a:off x="289966" y="5018658"/>
            <a:ext cx="1409065" cy="986155"/>
          </a:xfrm>
          <a:prstGeom prst="rect">
            <a:avLst/>
          </a:prstGeom>
        </p:spPr>
        <p:txBody>
          <a:bodyPr vert="horz" wrap="square" lIns="0" tIns="12700" rIns="0" bIns="0" rtlCol="0">
            <a:spAutoFit/>
          </a:bodyPr>
          <a:lstStyle/>
          <a:p>
            <a:pPr marL="12700">
              <a:lnSpc>
                <a:spcPct val="100000"/>
              </a:lnSpc>
              <a:spcBef>
                <a:spcPts val="100"/>
              </a:spcBef>
              <a:tabLst>
                <a:tab pos="887730" algn="l"/>
              </a:tabLst>
            </a:pPr>
            <a:r>
              <a:rPr sz="1800" spc="-5" dirty="0">
                <a:solidFill>
                  <a:srgbClr val="FFFFFF"/>
                </a:solidFill>
                <a:latin typeface="Times New Roman"/>
                <a:cs typeface="Times New Roman"/>
              </a:rPr>
              <a:t>Met</a:t>
            </a:r>
            <a:r>
              <a:rPr sz="1800" dirty="0">
                <a:solidFill>
                  <a:srgbClr val="FFFFFF"/>
                </a:solidFill>
                <a:latin typeface="Times New Roman"/>
                <a:cs typeface="Times New Roman"/>
              </a:rPr>
              <a:t>a</a:t>
            </a:r>
            <a:r>
              <a:rPr sz="1800" spc="-5" dirty="0">
                <a:solidFill>
                  <a:srgbClr val="FFFFFF"/>
                </a:solidFill>
                <a:latin typeface="Times New Roman"/>
                <a:cs typeface="Times New Roman"/>
              </a:rPr>
              <a:t>l	Glass</a:t>
            </a:r>
            <a:endParaRPr sz="1800">
              <a:latin typeface="Times New Roman"/>
              <a:cs typeface="Times New Roman"/>
            </a:endParaRPr>
          </a:p>
          <a:p>
            <a:pPr>
              <a:lnSpc>
                <a:spcPct val="100000"/>
              </a:lnSpc>
              <a:spcBef>
                <a:spcPts val="20"/>
              </a:spcBef>
            </a:pPr>
            <a:endParaRPr sz="2800">
              <a:latin typeface="Times New Roman"/>
              <a:cs typeface="Times New Roman"/>
            </a:endParaRPr>
          </a:p>
          <a:p>
            <a:pPr marL="393700">
              <a:lnSpc>
                <a:spcPct val="100000"/>
              </a:lnSpc>
            </a:pPr>
            <a:r>
              <a:rPr sz="1800" dirty="0">
                <a:solidFill>
                  <a:srgbClr val="FFFFFF"/>
                </a:solidFill>
                <a:latin typeface="Times New Roman"/>
                <a:cs typeface="Times New Roman"/>
              </a:rPr>
              <a:t>Recycled</a:t>
            </a:r>
            <a:endParaRPr sz="1800">
              <a:latin typeface="Times New Roman"/>
              <a:cs typeface="Times New Roman"/>
            </a:endParaRPr>
          </a:p>
        </p:txBody>
      </p:sp>
      <p:sp>
        <p:nvSpPr>
          <p:cNvPr id="65" name="object 65"/>
          <p:cNvSpPr txBox="1"/>
          <p:nvPr/>
        </p:nvSpPr>
        <p:spPr>
          <a:xfrm>
            <a:off x="5929629" y="1665223"/>
            <a:ext cx="149225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imes New Roman"/>
                <a:cs typeface="Times New Roman"/>
              </a:rPr>
              <a:t>Thermal</a:t>
            </a:r>
            <a:r>
              <a:rPr sz="1800" spc="-60" dirty="0">
                <a:solidFill>
                  <a:srgbClr val="FFFFFF"/>
                </a:solidFill>
                <a:latin typeface="Times New Roman"/>
                <a:cs typeface="Times New Roman"/>
              </a:rPr>
              <a:t> </a:t>
            </a:r>
            <a:r>
              <a:rPr sz="1800" dirty="0">
                <a:solidFill>
                  <a:srgbClr val="FFFFFF"/>
                </a:solidFill>
                <a:latin typeface="Times New Roman"/>
                <a:cs typeface="Times New Roman"/>
              </a:rPr>
              <a:t>Output</a:t>
            </a:r>
            <a:endParaRPr sz="1800">
              <a:latin typeface="Times New Roman"/>
              <a:cs typeface="Times New Roman"/>
            </a:endParaRPr>
          </a:p>
        </p:txBody>
      </p:sp>
      <p:sp>
        <p:nvSpPr>
          <p:cNvPr id="66" name="object 66"/>
          <p:cNvSpPr txBox="1"/>
          <p:nvPr/>
        </p:nvSpPr>
        <p:spPr>
          <a:xfrm>
            <a:off x="7374128" y="2693619"/>
            <a:ext cx="1692910" cy="300355"/>
          </a:xfrm>
          <a:prstGeom prst="rect">
            <a:avLst/>
          </a:prstGeom>
        </p:spPr>
        <p:txBody>
          <a:bodyPr vert="horz" wrap="square" lIns="0" tIns="12700" rIns="0" bIns="0" rtlCol="0">
            <a:spAutoFit/>
          </a:bodyPr>
          <a:lstStyle/>
          <a:p>
            <a:pPr marL="12700">
              <a:lnSpc>
                <a:spcPct val="100000"/>
              </a:lnSpc>
              <a:spcBef>
                <a:spcPts val="100"/>
              </a:spcBef>
              <a:tabLst>
                <a:tab pos="608965" algn="l"/>
                <a:tab pos="800100" algn="l"/>
              </a:tabLst>
            </a:pPr>
            <a:r>
              <a:rPr sz="1800" u="sng" dirty="0">
                <a:uFill>
                  <a:solidFill>
                    <a:srgbClr val="FFFFFF"/>
                  </a:solidFill>
                </a:uFill>
                <a:latin typeface="Times New Roman"/>
                <a:cs typeface="Times New Roman"/>
              </a:rPr>
              <a:t> 	</a:t>
            </a:r>
            <a:r>
              <a:rPr sz="1800" dirty="0">
                <a:latin typeface="Times New Roman"/>
                <a:cs typeface="Times New Roman"/>
              </a:rPr>
              <a:t>	E</a:t>
            </a:r>
            <a:r>
              <a:rPr sz="1800" u="sng" dirty="0">
                <a:uFill>
                  <a:solidFill>
                    <a:srgbClr val="FFFFFF"/>
                  </a:solidFill>
                </a:uFill>
                <a:latin typeface="Times New Roman"/>
                <a:cs typeface="Times New Roman"/>
              </a:rPr>
              <a:t>le</a:t>
            </a:r>
            <a:r>
              <a:rPr sz="1800" u="sng" spc="5" dirty="0">
                <a:uFill>
                  <a:solidFill>
                    <a:srgbClr val="FFFFFF"/>
                  </a:solidFill>
                </a:uFill>
                <a:latin typeface="Times New Roman"/>
                <a:cs typeface="Times New Roman"/>
              </a:rPr>
              <a:t>c</a:t>
            </a:r>
            <a:r>
              <a:rPr sz="1800" dirty="0">
                <a:latin typeface="Times New Roman"/>
                <a:cs typeface="Times New Roman"/>
              </a:rPr>
              <a:t>tric</a:t>
            </a:r>
            <a:r>
              <a:rPr sz="1800" spc="5" dirty="0">
                <a:latin typeface="Times New Roman"/>
                <a:cs typeface="Times New Roman"/>
              </a:rPr>
              <a:t>a</a:t>
            </a:r>
            <a:r>
              <a:rPr sz="1800" dirty="0">
                <a:latin typeface="Times New Roman"/>
                <a:cs typeface="Times New Roman"/>
              </a:rPr>
              <a:t>l</a:t>
            </a:r>
            <a:endParaRPr sz="1800">
              <a:latin typeface="Times New Roman"/>
              <a:cs typeface="Times New Roman"/>
            </a:endParaRPr>
          </a:p>
        </p:txBody>
      </p:sp>
      <p:sp>
        <p:nvSpPr>
          <p:cNvPr id="67" name="object 67"/>
          <p:cNvSpPr txBox="1"/>
          <p:nvPr/>
        </p:nvSpPr>
        <p:spPr>
          <a:xfrm>
            <a:off x="8162035" y="3242817"/>
            <a:ext cx="6604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Output</a:t>
            </a:r>
            <a:endParaRPr sz="1800">
              <a:latin typeface="Times New Roman"/>
              <a:cs typeface="Times New Roman"/>
            </a:endParaRPr>
          </a:p>
        </p:txBody>
      </p:sp>
      <p:sp>
        <p:nvSpPr>
          <p:cNvPr id="68" name="object 68"/>
          <p:cNvSpPr txBox="1"/>
          <p:nvPr/>
        </p:nvSpPr>
        <p:spPr>
          <a:xfrm>
            <a:off x="3964051" y="5895238"/>
            <a:ext cx="13468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imes New Roman"/>
                <a:cs typeface="Times New Roman"/>
              </a:rPr>
              <a:t>Ash </a:t>
            </a:r>
            <a:r>
              <a:rPr sz="1800" dirty="0">
                <a:solidFill>
                  <a:srgbClr val="FFFFFF"/>
                </a:solidFill>
                <a:latin typeface="Times New Roman"/>
                <a:cs typeface="Times New Roman"/>
              </a:rPr>
              <a:t>to</a:t>
            </a:r>
            <a:r>
              <a:rPr sz="1800" spc="-80" dirty="0">
                <a:solidFill>
                  <a:srgbClr val="FFFFFF"/>
                </a:solidFill>
                <a:latin typeface="Times New Roman"/>
                <a:cs typeface="Times New Roman"/>
              </a:rPr>
              <a:t> </a:t>
            </a:r>
            <a:r>
              <a:rPr sz="1800" dirty="0">
                <a:solidFill>
                  <a:srgbClr val="FFFFFF"/>
                </a:solidFill>
                <a:latin typeface="Times New Roman"/>
                <a:cs typeface="Times New Roman"/>
              </a:rPr>
              <a:t>landfill</a:t>
            </a:r>
            <a:endParaRPr sz="1800">
              <a:latin typeface="Times New Roman"/>
              <a:cs typeface="Times New Roman"/>
            </a:endParaRPr>
          </a:p>
        </p:txBody>
      </p:sp>
      <p:sp>
        <p:nvSpPr>
          <p:cNvPr id="69" name="object 69"/>
          <p:cNvSpPr/>
          <p:nvPr/>
        </p:nvSpPr>
        <p:spPr>
          <a:xfrm>
            <a:off x="5251703" y="5221096"/>
            <a:ext cx="781050" cy="76200"/>
          </a:xfrm>
          <a:custGeom>
            <a:avLst/>
            <a:gdLst/>
            <a:ahLst/>
            <a:cxnLst/>
            <a:rect l="l" t="t" r="r" b="b"/>
            <a:pathLst>
              <a:path w="781050" h="76200">
                <a:moveTo>
                  <a:pt x="76073" y="0"/>
                </a:moveTo>
                <a:lnTo>
                  <a:pt x="0" y="38226"/>
                </a:lnTo>
                <a:lnTo>
                  <a:pt x="76326" y="76199"/>
                </a:lnTo>
                <a:lnTo>
                  <a:pt x="76221" y="44449"/>
                </a:lnTo>
                <a:lnTo>
                  <a:pt x="63500" y="44449"/>
                </a:lnTo>
                <a:lnTo>
                  <a:pt x="63500" y="31749"/>
                </a:lnTo>
                <a:lnTo>
                  <a:pt x="76178" y="31725"/>
                </a:lnTo>
                <a:lnTo>
                  <a:pt x="76073" y="0"/>
                </a:lnTo>
                <a:close/>
              </a:path>
              <a:path w="781050" h="76200">
                <a:moveTo>
                  <a:pt x="76178" y="31725"/>
                </a:moveTo>
                <a:lnTo>
                  <a:pt x="63500" y="31749"/>
                </a:lnTo>
                <a:lnTo>
                  <a:pt x="63500" y="44449"/>
                </a:lnTo>
                <a:lnTo>
                  <a:pt x="76221" y="44425"/>
                </a:lnTo>
                <a:lnTo>
                  <a:pt x="76178" y="31725"/>
                </a:lnTo>
                <a:close/>
              </a:path>
              <a:path w="781050" h="76200">
                <a:moveTo>
                  <a:pt x="76221" y="44425"/>
                </a:moveTo>
                <a:lnTo>
                  <a:pt x="63500" y="44449"/>
                </a:lnTo>
                <a:lnTo>
                  <a:pt x="76221" y="44449"/>
                </a:lnTo>
                <a:close/>
              </a:path>
              <a:path w="781050" h="76200">
                <a:moveTo>
                  <a:pt x="780542" y="30352"/>
                </a:moveTo>
                <a:lnTo>
                  <a:pt x="76178" y="31725"/>
                </a:lnTo>
                <a:lnTo>
                  <a:pt x="76221" y="44425"/>
                </a:lnTo>
                <a:lnTo>
                  <a:pt x="780542" y="43052"/>
                </a:lnTo>
                <a:lnTo>
                  <a:pt x="780542" y="30352"/>
                </a:lnTo>
                <a:close/>
              </a:path>
            </a:pathLst>
          </a:custGeom>
          <a:solidFill>
            <a:srgbClr val="FFFFFF"/>
          </a:solidFill>
        </p:spPr>
        <p:txBody>
          <a:bodyPr wrap="square" lIns="0" tIns="0" rIns="0" bIns="0" rtlCol="0"/>
          <a:lstStyle/>
          <a:p>
            <a:endParaRPr/>
          </a:p>
        </p:txBody>
      </p:sp>
      <p:sp>
        <p:nvSpPr>
          <p:cNvPr id="70" name="object 70"/>
          <p:cNvSpPr txBox="1"/>
          <p:nvPr/>
        </p:nvSpPr>
        <p:spPr>
          <a:xfrm>
            <a:off x="5488304" y="4416678"/>
            <a:ext cx="1079500" cy="1061720"/>
          </a:xfrm>
          <a:prstGeom prst="rect">
            <a:avLst/>
          </a:prstGeom>
        </p:spPr>
        <p:txBody>
          <a:bodyPr vert="horz" wrap="square" lIns="0" tIns="12700" rIns="0" bIns="0" rtlCol="0">
            <a:spAutoFit/>
          </a:bodyPr>
          <a:lstStyle/>
          <a:p>
            <a:pPr marL="12700" marR="5080" indent="76200">
              <a:lnSpc>
                <a:spcPct val="138900"/>
              </a:lnSpc>
              <a:spcBef>
                <a:spcPts val="100"/>
              </a:spcBef>
            </a:pPr>
            <a:r>
              <a:rPr sz="1800" dirty="0">
                <a:solidFill>
                  <a:srgbClr val="FFFFFF"/>
                </a:solidFill>
                <a:latin typeface="Times New Roman"/>
                <a:cs typeface="Times New Roman"/>
              </a:rPr>
              <a:t>Condenser  Pre-heated</a:t>
            </a:r>
            <a:endParaRPr sz="1800">
              <a:latin typeface="Times New Roman"/>
              <a:cs typeface="Times New Roman"/>
            </a:endParaRPr>
          </a:p>
          <a:p>
            <a:pPr marL="241300">
              <a:lnSpc>
                <a:spcPct val="100000"/>
              </a:lnSpc>
            </a:pPr>
            <a:r>
              <a:rPr sz="1800" dirty="0">
                <a:solidFill>
                  <a:srgbClr val="FFFFFF"/>
                </a:solidFill>
                <a:latin typeface="Times New Roman"/>
                <a:cs typeface="Times New Roman"/>
              </a:rPr>
              <a:t>air</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79603"/>
            <a:ext cx="6116320" cy="391795"/>
          </a:xfrm>
          <a:prstGeom prst="rect">
            <a:avLst/>
          </a:prstGeom>
        </p:spPr>
        <p:txBody>
          <a:bodyPr vert="horz" wrap="square" lIns="0" tIns="12700" rIns="0" bIns="0" rtlCol="0">
            <a:spAutoFit/>
          </a:bodyPr>
          <a:lstStyle/>
          <a:p>
            <a:pPr marL="12700">
              <a:lnSpc>
                <a:spcPct val="100000"/>
              </a:lnSpc>
              <a:spcBef>
                <a:spcPts val="100"/>
              </a:spcBef>
            </a:pPr>
            <a:r>
              <a:rPr sz="2400" b="0" dirty="0">
                <a:latin typeface="Arial Black"/>
                <a:cs typeface="Arial Black"/>
              </a:rPr>
              <a:t>Main Advantages of Biomass</a:t>
            </a:r>
            <a:r>
              <a:rPr sz="2400" b="0" spc="35" dirty="0">
                <a:latin typeface="Arial Black"/>
                <a:cs typeface="Arial Black"/>
              </a:rPr>
              <a:t> </a:t>
            </a:r>
            <a:r>
              <a:rPr sz="2400" b="0" spc="10" dirty="0">
                <a:latin typeface="Arial Black"/>
                <a:cs typeface="Arial Black"/>
              </a:rPr>
              <a:t>Energy</a:t>
            </a:r>
            <a:endParaRPr sz="2400">
              <a:latin typeface="Arial Black"/>
              <a:cs typeface="Arial Black"/>
            </a:endParaRPr>
          </a:p>
        </p:txBody>
      </p:sp>
      <p:sp>
        <p:nvSpPr>
          <p:cNvPr id="3" name="object 3"/>
          <p:cNvSpPr txBox="1"/>
          <p:nvPr/>
        </p:nvSpPr>
        <p:spPr>
          <a:xfrm>
            <a:off x="111658" y="1273555"/>
            <a:ext cx="8426450" cy="2220595"/>
          </a:xfrm>
          <a:prstGeom prst="rect">
            <a:avLst/>
          </a:prstGeom>
        </p:spPr>
        <p:txBody>
          <a:bodyPr vert="horz" wrap="square" lIns="0" tIns="149860" rIns="0" bIns="0" rtlCol="0">
            <a:spAutoFit/>
          </a:bodyPr>
          <a:lstStyle/>
          <a:p>
            <a:pPr marL="299085" indent="-286385">
              <a:lnSpc>
                <a:spcPct val="100000"/>
              </a:lnSpc>
              <a:spcBef>
                <a:spcPts val="1180"/>
              </a:spcBef>
              <a:buClr>
                <a:srgbClr val="FFFF00"/>
              </a:buClr>
              <a:buFont typeface="Arial"/>
              <a:buChar char="•"/>
              <a:tabLst>
                <a:tab pos="299085" algn="l"/>
                <a:tab pos="299720" algn="l"/>
              </a:tabLst>
            </a:pPr>
            <a:r>
              <a:rPr sz="1800" spc="-5" dirty="0">
                <a:solidFill>
                  <a:srgbClr val="FFFFFF"/>
                </a:solidFill>
                <a:latin typeface="Verdana"/>
                <a:cs typeface="Verdana"/>
              </a:rPr>
              <a:t>Indigenous</a:t>
            </a:r>
            <a:r>
              <a:rPr sz="1800" spc="15" dirty="0">
                <a:solidFill>
                  <a:srgbClr val="FFFFFF"/>
                </a:solidFill>
                <a:latin typeface="Verdana"/>
                <a:cs typeface="Verdana"/>
              </a:rPr>
              <a:t> </a:t>
            </a:r>
            <a:r>
              <a:rPr sz="1800" dirty="0">
                <a:solidFill>
                  <a:srgbClr val="FFFFFF"/>
                </a:solidFill>
                <a:latin typeface="Verdana"/>
                <a:cs typeface="Verdana"/>
              </a:rPr>
              <a:t>source</a:t>
            </a:r>
            <a:endParaRPr sz="1800">
              <a:latin typeface="Verdana"/>
              <a:cs typeface="Verdana"/>
            </a:endParaRPr>
          </a:p>
          <a:p>
            <a:pPr marL="299085" indent="-286385">
              <a:lnSpc>
                <a:spcPct val="100000"/>
              </a:lnSpc>
              <a:spcBef>
                <a:spcPts val="1080"/>
              </a:spcBef>
              <a:buFont typeface="Arial"/>
              <a:buChar char="•"/>
              <a:tabLst>
                <a:tab pos="299085" algn="l"/>
                <a:tab pos="299720" algn="l"/>
              </a:tabLst>
            </a:pPr>
            <a:r>
              <a:rPr sz="1800" spc="-5" dirty="0">
                <a:solidFill>
                  <a:srgbClr val="FFFFFF"/>
                </a:solidFill>
                <a:latin typeface="Verdana"/>
                <a:cs typeface="Verdana"/>
              </a:rPr>
              <a:t>Economic development opportunities </a:t>
            </a:r>
            <a:r>
              <a:rPr sz="1800" spc="5" dirty="0">
                <a:solidFill>
                  <a:srgbClr val="FFFFFF"/>
                </a:solidFill>
                <a:latin typeface="Verdana"/>
                <a:cs typeface="Verdana"/>
              </a:rPr>
              <a:t>in </a:t>
            </a:r>
            <a:r>
              <a:rPr sz="1800" spc="-10" dirty="0">
                <a:solidFill>
                  <a:srgbClr val="FFFFFF"/>
                </a:solidFill>
                <a:latin typeface="Verdana"/>
                <a:cs typeface="Verdana"/>
              </a:rPr>
              <a:t>rural</a:t>
            </a:r>
            <a:r>
              <a:rPr sz="1800" spc="15" dirty="0">
                <a:solidFill>
                  <a:srgbClr val="FFFFFF"/>
                </a:solidFill>
                <a:latin typeface="Verdana"/>
                <a:cs typeface="Verdana"/>
              </a:rPr>
              <a:t> </a:t>
            </a:r>
            <a:r>
              <a:rPr sz="1800" spc="-5" dirty="0">
                <a:solidFill>
                  <a:srgbClr val="FFFFFF"/>
                </a:solidFill>
                <a:latin typeface="Verdana"/>
                <a:cs typeface="Verdana"/>
              </a:rPr>
              <a:t>areas</a:t>
            </a:r>
            <a:endParaRPr sz="1800">
              <a:latin typeface="Verdana"/>
              <a:cs typeface="Verdana"/>
            </a:endParaRPr>
          </a:p>
          <a:p>
            <a:pPr marL="299085" marR="5080" indent="-286385">
              <a:lnSpc>
                <a:spcPct val="100000"/>
              </a:lnSpc>
              <a:spcBef>
                <a:spcPts val="430"/>
              </a:spcBef>
              <a:buFont typeface="Arial"/>
              <a:buChar char="•"/>
              <a:tabLst>
                <a:tab pos="299085" algn="l"/>
                <a:tab pos="299720" algn="l"/>
              </a:tabLst>
            </a:pPr>
            <a:r>
              <a:rPr sz="1800" spc="-5" dirty="0">
                <a:solidFill>
                  <a:srgbClr val="FFFFFF"/>
                </a:solidFill>
                <a:latin typeface="Verdana"/>
                <a:cs typeface="Verdana"/>
              </a:rPr>
              <a:t>The </a:t>
            </a:r>
            <a:r>
              <a:rPr sz="1800" dirty="0">
                <a:solidFill>
                  <a:srgbClr val="FFFFFF"/>
                </a:solidFill>
                <a:latin typeface="Verdana"/>
                <a:cs typeface="Verdana"/>
              </a:rPr>
              <a:t>pollutant emissions from combustion of </a:t>
            </a:r>
            <a:r>
              <a:rPr sz="1800" spc="-5" dirty="0">
                <a:solidFill>
                  <a:srgbClr val="FFFFFF"/>
                </a:solidFill>
                <a:latin typeface="Verdana"/>
                <a:cs typeface="Verdana"/>
              </a:rPr>
              <a:t>biomass </a:t>
            </a:r>
            <a:r>
              <a:rPr sz="1800" dirty="0">
                <a:solidFill>
                  <a:srgbClr val="FFFFFF"/>
                </a:solidFill>
                <a:latin typeface="Verdana"/>
                <a:cs typeface="Verdana"/>
              </a:rPr>
              <a:t>are usually lower  </a:t>
            </a:r>
            <a:r>
              <a:rPr sz="1800" spc="-5" dirty="0">
                <a:solidFill>
                  <a:srgbClr val="FFFFFF"/>
                </a:solidFill>
                <a:latin typeface="Verdana"/>
                <a:cs typeface="Verdana"/>
              </a:rPr>
              <a:t>than those </a:t>
            </a:r>
            <a:r>
              <a:rPr sz="1800" dirty="0">
                <a:solidFill>
                  <a:srgbClr val="FFFFFF"/>
                </a:solidFill>
                <a:latin typeface="Verdana"/>
                <a:cs typeface="Verdana"/>
              </a:rPr>
              <a:t>from fossil fuels</a:t>
            </a:r>
            <a:endParaRPr sz="1800">
              <a:latin typeface="Verdana"/>
              <a:cs typeface="Verdana"/>
            </a:endParaRPr>
          </a:p>
          <a:p>
            <a:pPr marL="299085" indent="-286385">
              <a:lnSpc>
                <a:spcPct val="100000"/>
              </a:lnSpc>
              <a:spcBef>
                <a:spcPts val="650"/>
              </a:spcBef>
              <a:buFont typeface="Arial"/>
              <a:buChar char="•"/>
              <a:tabLst>
                <a:tab pos="299085" algn="l"/>
                <a:tab pos="299720" algn="l"/>
              </a:tabLst>
            </a:pPr>
            <a:r>
              <a:rPr sz="1800" spc="-5" dirty="0">
                <a:solidFill>
                  <a:srgbClr val="FFFFFF"/>
                </a:solidFill>
                <a:latin typeface="Verdana"/>
                <a:cs typeface="Verdana"/>
              </a:rPr>
              <a:t>Commercial </a:t>
            </a:r>
            <a:r>
              <a:rPr sz="1800" dirty="0">
                <a:solidFill>
                  <a:srgbClr val="FFFFFF"/>
                </a:solidFill>
                <a:latin typeface="Verdana"/>
                <a:cs typeface="Verdana"/>
              </a:rPr>
              <a:t>use of </a:t>
            </a:r>
            <a:r>
              <a:rPr sz="1800" spc="-5" dirty="0">
                <a:solidFill>
                  <a:srgbClr val="FFFFFF"/>
                </a:solidFill>
                <a:latin typeface="Verdana"/>
                <a:cs typeface="Verdana"/>
              </a:rPr>
              <a:t>biomass</a:t>
            </a:r>
            <a:endParaRPr sz="1800">
              <a:latin typeface="Verdana"/>
              <a:cs typeface="Verdana"/>
            </a:endParaRPr>
          </a:p>
          <a:p>
            <a:pPr marL="299085" indent="-286385">
              <a:lnSpc>
                <a:spcPct val="100000"/>
              </a:lnSpc>
              <a:spcBef>
                <a:spcPts val="1080"/>
              </a:spcBef>
              <a:buFont typeface="Arial"/>
              <a:buChar char="•"/>
              <a:tabLst>
                <a:tab pos="299085" algn="l"/>
                <a:tab pos="299720" algn="l"/>
              </a:tabLst>
            </a:pPr>
            <a:r>
              <a:rPr sz="1800" spc="-5" dirty="0">
                <a:solidFill>
                  <a:srgbClr val="FFFFFF"/>
                </a:solidFill>
                <a:latin typeface="Verdana"/>
                <a:cs typeface="Verdana"/>
              </a:rPr>
              <a:t>Improve fertility </a:t>
            </a:r>
            <a:r>
              <a:rPr sz="1800" dirty="0">
                <a:solidFill>
                  <a:srgbClr val="FFFFFF"/>
                </a:solidFill>
                <a:latin typeface="Verdana"/>
                <a:cs typeface="Verdana"/>
              </a:rPr>
              <a:t>of</a:t>
            </a:r>
            <a:r>
              <a:rPr sz="1800" spc="10" dirty="0">
                <a:solidFill>
                  <a:srgbClr val="FFFFFF"/>
                </a:solidFill>
                <a:latin typeface="Verdana"/>
                <a:cs typeface="Verdana"/>
              </a:rPr>
              <a:t> </a:t>
            </a:r>
            <a:r>
              <a:rPr sz="1800" dirty="0">
                <a:solidFill>
                  <a:srgbClr val="FFFFFF"/>
                </a:solidFill>
                <a:latin typeface="Verdana"/>
                <a:cs typeface="Verdana"/>
              </a:rPr>
              <a:t>soil</a:t>
            </a:r>
            <a:endParaRPr sz="1800">
              <a:latin typeface="Verdana"/>
              <a:cs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091" y="545338"/>
            <a:ext cx="4974590" cy="574040"/>
          </a:xfrm>
          <a:prstGeom prst="rect">
            <a:avLst/>
          </a:prstGeom>
        </p:spPr>
        <p:txBody>
          <a:bodyPr vert="horz" wrap="square" lIns="0" tIns="12700" rIns="0" bIns="0" rtlCol="0">
            <a:spAutoFit/>
          </a:bodyPr>
          <a:lstStyle/>
          <a:p>
            <a:pPr marL="12700">
              <a:lnSpc>
                <a:spcPct val="100000"/>
              </a:lnSpc>
              <a:spcBef>
                <a:spcPts val="100"/>
              </a:spcBef>
            </a:pPr>
            <a:r>
              <a:rPr sz="3600" b="0" spc="-160" dirty="0">
                <a:latin typeface="Trebuchet MS"/>
                <a:cs typeface="Trebuchet MS"/>
              </a:rPr>
              <a:t>Environmental</a:t>
            </a:r>
            <a:r>
              <a:rPr sz="3600" b="0" spc="-320" dirty="0">
                <a:latin typeface="Trebuchet MS"/>
                <a:cs typeface="Trebuchet MS"/>
              </a:rPr>
              <a:t> </a:t>
            </a:r>
            <a:r>
              <a:rPr sz="3600" b="0" spc="-145" dirty="0">
                <a:latin typeface="Trebuchet MS"/>
                <a:cs typeface="Trebuchet MS"/>
              </a:rPr>
              <a:t>Advantages</a:t>
            </a:r>
            <a:endParaRPr sz="3600">
              <a:latin typeface="Trebuchet MS"/>
              <a:cs typeface="Trebuchet MS"/>
            </a:endParaRPr>
          </a:p>
        </p:txBody>
      </p:sp>
      <p:sp>
        <p:nvSpPr>
          <p:cNvPr id="3" name="object 3"/>
          <p:cNvSpPr txBox="1"/>
          <p:nvPr/>
        </p:nvSpPr>
        <p:spPr>
          <a:xfrm>
            <a:off x="609091" y="1656333"/>
            <a:ext cx="3659504" cy="2632075"/>
          </a:xfrm>
          <a:prstGeom prst="rect">
            <a:avLst/>
          </a:prstGeom>
        </p:spPr>
        <p:txBody>
          <a:bodyPr vert="horz" wrap="square" lIns="0" tIns="114935" rIns="0" bIns="0" rtlCol="0">
            <a:spAutoFit/>
          </a:bodyPr>
          <a:lstStyle/>
          <a:p>
            <a:pPr marL="299085" indent="-286385">
              <a:lnSpc>
                <a:spcPct val="100000"/>
              </a:lnSpc>
              <a:spcBef>
                <a:spcPts val="905"/>
              </a:spcBef>
              <a:buClr>
                <a:srgbClr val="FFFFCC"/>
              </a:buClr>
              <a:buSzPct val="58333"/>
              <a:buFont typeface="Arial"/>
              <a:buChar char="•"/>
              <a:tabLst>
                <a:tab pos="299085" algn="l"/>
                <a:tab pos="299720" algn="l"/>
              </a:tabLst>
            </a:pPr>
            <a:r>
              <a:rPr sz="1800" spc="-10" dirty="0">
                <a:solidFill>
                  <a:srgbClr val="FFFFFF"/>
                </a:solidFill>
                <a:latin typeface="Verdana"/>
                <a:cs typeface="Verdana"/>
              </a:rPr>
              <a:t>Renewable</a:t>
            </a:r>
            <a:r>
              <a:rPr sz="1800" spc="15" dirty="0">
                <a:solidFill>
                  <a:srgbClr val="FFFFFF"/>
                </a:solidFill>
                <a:latin typeface="Verdana"/>
                <a:cs typeface="Verdana"/>
              </a:rPr>
              <a:t> </a:t>
            </a:r>
            <a:r>
              <a:rPr sz="1800" spc="-5" dirty="0">
                <a:solidFill>
                  <a:srgbClr val="FFFFFF"/>
                </a:solidFill>
                <a:latin typeface="Verdana"/>
                <a:cs typeface="Verdana"/>
              </a:rPr>
              <a:t>resource</a:t>
            </a:r>
            <a:endParaRPr sz="1800">
              <a:latin typeface="Verdana"/>
              <a:cs typeface="Verdana"/>
            </a:endParaRPr>
          </a:p>
          <a:p>
            <a:pPr marL="299085" indent="-286385">
              <a:lnSpc>
                <a:spcPct val="100000"/>
              </a:lnSpc>
              <a:spcBef>
                <a:spcPts val="800"/>
              </a:spcBef>
              <a:buClr>
                <a:srgbClr val="FFFFCC"/>
              </a:buClr>
              <a:buSzPct val="58333"/>
              <a:buFont typeface="Arial"/>
              <a:buChar char="•"/>
              <a:tabLst>
                <a:tab pos="299085" algn="l"/>
                <a:tab pos="299720" algn="l"/>
              </a:tabLst>
            </a:pPr>
            <a:r>
              <a:rPr sz="1800" spc="-15" dirty="0">
                <a:solidFill>
                  <a:srgbClr val="FFFFFF"/>
                </a:solidFill>
                <a:latin typeface="Verdana"/>
                <a:cs typeface="Verdana"/>
              </a:rPr>
              <a:t>Reduces</a:t>
            </a:r>
            <a:r>
              <a:rPr sz="1800" spc="30" dirty="0">
                <a:solidFill>
                  <a:srgbClr val="FFFFFF"/>
                </a:solidFill>
                <a:latin typeface="Verdana"/>
                <a:cs typeface="Verdana"/>
              </a:rPr>
              <a:t> </a:t>
            </a:r>
            <a:r>
              <a:rPr sz="1800" dirty="0">
                <a:solidFill>
                  <a:srgbClr val="FFFFFF"/>
                </a:solidFill>
                <a:latin typeface="Verdana"/>
                <a:cs typeface="Verdana"/>
              </a:rPr>
              <a:t>landfills</a:t>
            </a:r>
            <a:endParaRPr sz="1800">
              <a:latin typeface="Verdana"/>
              <a:cs typeface="Verdana"/>
            </a:endParaRPr>
          </a:p>
          <a:p>
            <a:pPr marL="299085" indent="-286385">
              <a:lnSpc>
                <a:spcPct val="100000"/>
              </a:lnSpc>
              <a:spcBef>
                <a:spcPts val="795"/>
              </a:spcBef>
              <a:buClr>
                <a:srgbClr val="FFFFCC"/>
              </a:buClr>
              <a:buSzPct val="58333"/>
              <a:buFont typeface="Arial"/>
              <a:buChar char="•"/>
              <a:tabLst>
                <a:tab pos="299085" algn="l"/>
                <a:tab pos="299720" algn="l"/>
              </a:tabLst>
            </a:pPr>
            <a:r>
              <a:rPr sz="1800" spc="-5" dirty="0">
                <a:solidFill>
                  <a:srgbClr val="FFFFFF"/>
                </a:solidFill>
                <a:latin typeface="Verdana"/>
                <a:cs typeface="Verdana"/>
              </a:rPr>
              <a:t>Protects </a:t>
            </a:r>
            <a:r>
              <a:rPr sz="1800" dirty="0">
                <a:solidFill>
                  <a:srgbClr val="FFFFFF"/>
                </a:solidFill>
                <a:latin typeface="Verdana"/>
                <a:cs typeface="Verdana"/>
              </a:rPr>
              <a:t>clean </a:t>
            </a:r>
            <a:r>
              <a:rPr sz="1800" spc="-5" dirty="0">
                <a:solidFill>
                  <a:srgbClr val="FFFFFF"/>
                </a:solidFill>
                <a:latin typeface="Verdana"/>
                <a:cs typeface="Verdana"/>
              </a:rPr>
              <a:t>water</a:t>
            </a:r>
            <a:r>
              <a:rPr sz="1800" spc="-30" dirty="0">
                <a:solidFill>
                  <a:srgbClr val="FFFFFF"/>
                </a:solidFill>
                <a:latin typeface="Verdana"/>
                <a:cs typeface="Verdana"/>
              </a:rPr>
              <a:t> </a:t>
            </a:r>
            <a:r>
              <a:rPr sz="1800" spc="-5" dirty="0">
                <a:solidFill>
                  <a:srgbClr val="FFFFFF"/>
                </a:solidFill>
                <a:latin typeface="Verdana"/>
                <a:cs typeface="Verdana"/>
              </a:rPr>
              <a:t>supplies</a:t>
            </a:r>
            <a:endParaRPr sz="1800">
              <a:latin typeface="Verdana"/>
              <a:cs typeface="Verdana"/>
            </a:endParaRPr>
          </a:p>
          <a:p>
            <a:pPr marL="299085" indent="-286385">
              <a:lnSpc>
                <a:spcPct val="100000"/>
              </a:lnSpc>
              <a:spcBef>
                <a:spcPts val="805"/>
              </a:spcBef>
              <a:buClr>
                <a:srgbClr val="FFFFCC"/>
              </a:buClr>
              <a:buSzPct val="58333"/>
              <a:buFont typeface="Arial"/>
              <a:buChar char="•"/>
              <a:tabLst>
                <a:tab pos="299085" algn="l"/>
                <a:tab pos="299720" algn="l"/>
              </a:tabLst>
            </a:pPr>
            <a:r>
              <a:rPr sz="1800" spc="-15" dirty="0">
                <a:solidFill>
                  <a:srgbClr val="FFFFFF"/>
                </a:solidFill>
                <a:latin typeface="Verdana"/>
                <a:cs typeface="Verdana"/>
              </a:rPr>
              <a:t>Reduces </a:t>
            </a:r>
            <a:r>
              <a:rPr sz="1800" dirty="0">
                <a:solidFill>
                  <a:srgbClr val="FFFFFF"/>
                </a:solidFill>
                <a:latin typeface="Verdana"/>
                <a:cs typeface="Verdana"/>
              </a:rPr>
              <a:t>acid </a:t>
            </a:r>
            <a:r>
              <a:rPr sz="1800" spc="-10" dirty="0">
                <a:solidFill>
                  <a:srgbClr val="FFFFFF"/>
                </a:solidFill>
                <a:latin typeface="Verdana"/>
                <a:cs typeface="Verdana"/>
              </a:rPr>
              <a:t>rain </a:t>
            </a:r>
            <a:r>
              <a:rPr sz="1800" dirty="0">
                <a:solidFill>
                  <a:srgbClr val="FFFFFF"/>
                </a:solidFill>
                <a:latin typeface="Verdana"/>
                <a:cs typeface="Verdana"/>
              </a:rPr>
              <a:t>and</a:t>
            </a:r>
            <a:r>
              <a:rPr sz="1800" spc="-10" dirty="0">
                <a:solidFill>
                  <a:srgbClr val="FFFFFF"/>
                </a:solidFill>
                <a:latin typeface="Verdana"/>
                <a:cs typeface="Verdana"/>
              </a:rPr>
              <a:t> </a:t>
            </a:r>
            <a:r>
              <a:rPr sz="1800" dirty="0">
                <a:solidFill>
                  <a:srgbClr val="FFFFFF"/>
                </a:solidFill>
                <a:latin typeface="Verdana"/>
                <a:cs typeface="Verdana"/>
              </a:rPr>
              <a:t>smog</a:t>
            </a:r>
            <a:endParaRPr sz="1800">
              <a:latin typeface="Verdana"/>
              <a:cs typeface="Verdana"/>
            </a:endParaRPr>
          </a:p>
          <a:p>
            <a:pPr marL="299085" indent="-286385">
              <a:lnSpc>
                <a:spcPct val="100000"/>
              </a:lnSpc>
              <a:spcBef>
                <a:spcPts val="805"/>
              </a:spcBef>
              <a:buClr>
                <a:srgbClr val="FFFFCC"/>
              </a:buClr>
              <a:buSzPct val="58333"/>
              <a:buFont typeface="Arial"/>
              <a:buChar char="•"/>
              <a:tabLst>
                <a:tab pos="299085" algn="l"/>
                <a:tab pos="299720" algn="l"/>
              </a:tabLst>
            </a:pPr>
            <a:r>
              <a:rPr sz="1800" spc="-15" dirty="0">
                <a:solidFill>
                  <a:srgbClr val="FFFFFF"/>
                </a:solidFill>
                <a:latin typeface="Verdana"/>
                <a:cs typeface="Verdana"/>
              </a:rPr>
              <a:t>Reduces </a:t>
            </a:r>
            <a:r>
              <a:rPr sz="1800" spc="-5" dirty="0">
                <a:solidFill>
                  <a:srgbClr val="FFFFFF"/>
                </a:solidFill>
                <a:latin typeface="Verdana"/>
                <a:cs typeface="Verdana"/>
              </a:rPr>
              <a:t>greenhouse</a:t>
            </a:r>
            <a:r>
              <a:rPr sz="1800" spc="35" dirty="0">
                <a:solidFill>
                  <a:srgbClr val="FFFFFF"/>
                </a:solidFill>
                <a:latin typeface="Verdana"/>
                <a:cs typeface="Verdana"/>
              </a:rPr>
              <a:t> </a:t>
            </a:r>
            <a:r>
              <a:rPr sz="1800" spc="-5" dirty="0">
                <a:solidFill>
                  <a:srgbClr val="FFFFFF"/>
                </a:solidFill>
                <a:latin typeface="Verdana"/>
                <a:cs typeface="Verdana"/>
              </a:rPr>
              <a:t>gases</a:t>
            </a:r>
            <a:endParaRPr sz="1800">
              <a:latin typeface="Verdana"/>
              <a:cs typeface="Verdana"/>
            </a:endParaRPr>
          </a:p>
          <a:p>
            <a:pPr marL="756285" lvl="1" indent="-286385">
              <a:lnSpc>
                <a:spcPct val="100000"/>
              </a:lnSpc>
              <a:spcBef>
                <a:spcPts val="695"/>
              </a:spcBef>
              <a:buClr>
                <a:srgbClr val="FDEB93"/>
              </a:buClr>
              <a:buSzPct val="58333"/>
              <a:buFont typeface="Arial"/>
              <a:buChar char="•"/>
              <a:tabLst>
                <a:tab pos="756285" algn="l"/>
                <a:tab pos="756920" algn="l"/>
              </a:tabLst>
            </a:pPr>
            <a:r>
              <a:rPr sz="1800" spc="-5" dirty="0">
                <a:solidFill>
                  <a:srgbClr val="FFFFFF"/>
                </a:solidFill>
                <a:latin typeface="Verdana"/>
                <a:cs typeface="Verdana"/>
              </a:rPr>
              <a:t>Carbon</a:t>
            </a:r>
            <a:r>
              <a:rPr sz="1800" spc="-10" dirty="0">
                <a:solidFill>
                  <a:srgbClr val="FFFFFF"/>
                </a:solidFill>
                <a:latin typeface="Verdana"/>
                <a:cs typeface="Verdana"/>
              </a:rPr>
              <a:t> </a:t>
            </a:r>
            <a:r>
              <a:rPr sz="1800" spc="-5" dirty="0">
                <a:solidFill>
                  <a:srgbClr val="FFFFFF"/>
                </a:solidFill>
                <a:latin typeface="Verdana"/>
                <a:cs typeface="Verdana"/>
              </a:rPr>
              <a:t>dioxide</a:t>
            </a:r>
            <a:endParaRPr sz="1800">
              <a:latin typeface="Verdana"/>
              <a:cs typeface="Verdana"/>
            </a:endParaRPr>
          </a:p>
          <a:p>
            <a:pPr marL="756285" lvl="1" indent="-286385">
              <a:lnSpc>
                <a:spcPct val="100000"/>
              </a:lnSpc>
              <a:spcBef>
                <a:spcPts val="695"/>
              </a:spcBef>
              <a:buClr>
                <a:srgbClr val="FDEB93"/>
              </a:buClr>
              <a:buSzPct val="58333"/>
              <a:buFont typeface="Arial"/>
              <a:buChar char="•"/>
              <a:tabLst>
                <a:tab pos="756285" algn="l"/>
                <a:tab pos="756920" algn="l"/>
              </a:tabLst>
            </a:pPr>
            <a:r>
              <a:rPr sz="1800" spc="-5" dirty="0">
                <a:solidFill>
                  <a:srgbClr val="FFFFFF"/>
                </a:solidFill>
                <a:latin typeface="Verdana"/>
                <a:cs typeface="Verdana"/>
              </a:rPr>
              <a:t>Methane</a:t>
            </a:r>
            <a:endParaRPr sz="1800">
              <a:latin typeface="Verdana"/>
              <a:cs typeface="Verdan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6115" y="623061"/>
            <a:ext cx="5710555" cy="391160"/>
          </a:xfrm>
          <a:prstGeom prst="rect">
            <a:avLst/>
          </a:prstGeom>
        </p:spPr>
        <p:txBody>
          <a:bodyPr vert="horz" wrap="square" lIns="0" tIns="12700" rIns="0" bIns="0" rtlCol="0">
            <a:spAutoFit/>
          </a:bodyPr>
          <a:lstStyle/>
          <a:p>
            <a:pPr marL="12700">
              <a:lnSpc>
                <a:spcPct val="100000"/>
              </a:lnSpc>
              <a:spcBef>
                <a:spcPts val="100"/>
              </a:spcBef>
            </a:pPr>
            <a:r>
              <a:rPr sz="2400" b="0" dirty="0">
                <a:latin typeface="Arial Black"/>
                <a:cs typeface="Arial Black"/>
              </a:rPr>
              <a:t>Disadvantages of Biomass</a:t>
            </a:r>
            <a:r>
              <a:rPr sz="2400" b="0" spc="45" dirty="0">
                <a:latin typeface="Arial Black"/>
                <a:cs typeface="Arial Black"/>
              </a:rPr>
              <a:t> </a:t>
            </a:r>
            <a:r>
              <a:rPr sz="2400" b="0" spc="10" dirty="0">
                <a:latin typeface="Arial Black"/>
                <a:cs typeface="Arial Black"/>
              </a:rPr>
              <a:t>Energy</a:t>
            </a:r>
            <a:endParaRPr sz="2400">
              <a:latin typeface="Arial Black"/>
              <a:cs typeface="Arial Black"/>
            </a:endParaRPr>
          </a:p>
        </p:txBody>
      </p:sp>
      <p:sp>
        <p:nvSpPr>
          <p:cNvPr id="3" name="object 3"/>
          <p:cNvSpPr txBox="1"/>
          <p:nvPr/>
        </p:nvSpPr>
        <p:spPr>
          <a:xfrm>
            <a:off x="137566" y="2086483"/>
            <a:ext cx="7981315" cy="1671955"/>
          </a:xfrm>
          <a:prstGeom prst="rect">
            <a:avLst/>
          </a:prstGeom>
        </p:spPr>
        <p:txBody>
          <a:bodyPr vert="horz" wrap="square" lIns="0" tIns="12700" rIns="0" bIns="0" rtlCol="0">
            <a:spAutoFit/>
          </a:bodyPr>
          <a:lstStyle/>
          <a:p>
            <a:pPr marL="349250" indent="-336550">
              <a:lnSpc>
                <a:spcPct val="100000"/>
              </a:lnSpc>
              <a:spcBef>
                <a:spcPts val="100"/>
              </a:spcBef>
              <a:buFont typeface="Arial"/>
              <a:buChar char="•"/>
              <a:tabLst>
                <a:tab pos="349250" algn="l"/>
                <a:tab pos="349885" algn="l"/>
              </a:tabLst>
            </a:pPr>
            <a:r>
              <a:rPr sz="1800" dirty="0">
                <a:solidFill>
                  <a:srgbClr val="FFFFFF"/>
                </a:solidFill>
                <a:latin typeface="Verdana"/>
                <a:cs typeface="Verdana"/>
              </a:rPr>
              <a:t>It is </a:t>
            </a:r>
            <a:r>
              <a:rPr sz="1800" spc="-5" dirty="0">
                <a:solidFill>
                  <a:srgbClr val="FFFFFF"/>
                </a:solidFill>
                <a:latin typeface="Verdana"/>
                <a:cs typeface="Verdana"/>
              </a:rPr>
              <a:t>dispersed </a:t>
            </a:r>
            <a:r>
              <a:rPr sz="1800" dirty="0">
                <a:solidFill>
                  <a:srgbClr val="FFFFFF"/>
                </a:solidFill>
                <a:latin typeface="Verdana"/>
                <a:cs typeface="Verdana"/>
              </a:rPr>
              <a:t>and land intensive as a</a:t>
            </a:r>
            <a:r>
              <a:rPr sz="1800" spc="5" dirty="0">
                <a:solidFill>
                  <a:srgbClr val="FFFFFF"/>
                </a:solidFill>
                <a:latin typeface="Verdana"/>
                <a:cs typeface="Verdana"/>
              </a:rPr>
              <a:t> </a:t>
            </a:r>
            <a:r>
              <a:rPr sz="1800" dirty="0">
                <a:solidFill>
                  <a:srgbClr val="FFFFFF"/>
                </a:solidFill>
                <a:latin typeface="Verdana"/>
                <a:cs typeface="Verdana"/>
              </a:rPr>
              <a:t>source</a:t>
            </a:r>
            <a:endParaRPr sz="1800">
              <a:latin typeface="Verdana"/>
              <a:cs typeface="Verdana"/>
            </a:endParaRPr>
          </a:p>
          <a:p>
            <a:pPr>
              <a:lnSpc>
                <a:spcPct val="100000"/>
              </a:lnSpc>
              <a:spcBef>
                <a:spcPts val="30"/>
              </a:spcBef>
              <a:buClr>
                <a:srgbClr val="FFFFFF"/>
              </a:buClr>
              <a:buFont typeface="Arial"/>
              <a:buChar char="•"/>
            </a:pPr>
            <a:endParaRPr sz="1850">
              <a:latin typeface="Times New Roman"/>
              <a:cs typeface="Times New Roman"/>
            </a:endParaRPr>
          </a:p>
          <a:p>
            <a:pPr marL="349250" indent="-336550">
              <a:lnSpc>
                <a:spcPct val="100000"/>
              </a:lnSpc>
              <a:spcBef>
                <a:spcPts val="5"/>
              </a:spcBef>
              <a:buFont typeface="Arial"/>
              <a:buChar char="•"/>
              <a:tabLst>
                <a:tab pos="349250" algn="l"/>
                <a:tab pos="349885" algn="l"/>
              </a:tabLst>
            </a:pPr>
            <a:r>
              <a:rPr sz="1800" dirty="0">
                <a:solidFill>
                  <a:srgbClr val="FFFFFF"/>
                </a:solidFill>
                <a:latin typeface="Verdana"/>
                <a:cs typeface="Verdana"/>
              </a:rPr>
              <a:t>It is </a:t>
            </a:r>
            <a:r>
              <a:rPr sz="1800" spc="-5" dirty="0">
                <a:solidFill>
                  <a:srgbClr val="FFFFFF"/>
                </a:solidFill>
                <a:latin typeface="Verdana"/>
                <a:cs typeface="Verdana"/>
              </a:rPr>
              <a:t>often </a:t>
            </a:r>
            <a:r>
              <a:rPr sz="1800" dirty="0">
                <a:solidFill>
                  <a:srgbClr val="FFFFFF"/>
                </a:solidFill>
                <a:latin typeface="Verdana"/>
                <a:cs typeface="Verdana"/>
              </a:rPr>
              <a:t>of low energy</a:t>
            </a:r>
            <a:r>
              <a:rPr sz="1800" spc="45" dirty="0">
                <a:solidFill>
                  <a:srgbClr val="FFFFFF"/>
                </a:solidFill>
                <a:latin typeface="Verdana"/>
                <a:cs typeface="Verdana"/>
              </a:rPr>
              <a:t> </a:t>
            </a:r>
            <a:r>
              <a:rPr sz="1800" spc="-5" dirty="0">
                <a:solidFill>
                  <a:srgbClr val="FFFFFF"/>
                </a:solidFill>
                <a:latin typeface="Verdana"/>
                <a:cs typeface="Verdana"/>
              </a:rPr>
              <a:t>density</a:t>
            </a:r>
            <a:endParaRPr sz="1800">
              <a:latin typeface="Verdana"/>
              <a:cs typeface="Verdana"/>
            </a:endParaRPr>
          </a:p>
          <a:p>
            <a:pPr>
              <a:lnSpc>
                <a:spcPct val="100000"/>
              </a:lnSpc>
              <a:spcBef>
                <a:spcPts val="30"/>
              </a:spcBef>
              <a:buClr>
                <a:srgbClr val="FFFFFF"/>
              </a:buClr>
              <a:buFont typeface="Arial"/>
              <a:buChar char="•"/>
            </a:pPr>
            <a:endParaRPr sz="1850">
              <a:latin typeface="Times New Roman"/>
              <a:cs typeface="Times New Roman"/>
            </a:endParaRPr>
          </a:p>
          <a:p>
            <a:pPr marL="349250" marR="5080" indent="-336550">
              <a:lnSpc>
                <a:spcPct val="100000"/>
              </a:lnSpc>
              <a:buFont typeface="Arial"/>
              <a:buChar char="•"/>
              <a:tabLst>
                <a:tab pos="349250" algn="l"/>
                <a:tab pos="349885" algn="l"/>
              </a:tabLst>
            </a:pPr>
            <a:r>
              <a:rPr sz="1800" dirty="0">
                <a:solidFill>
                  <a:srgbClr val="FFFFFF"/>
                </a:solidFill>
                <a:latin typeface="Verdana"/>
                <a:cs typeface="Verdana"/>
              </a:rPr>
              <a:t>It is labour </a:t>
            </a:r>
            <a:r>
              <a:rPr sz="1800" spc="-5" dirty="0">
                <a:solidFill>
                  <a:srgbClr val="FFFFFF"/>
                </a:solidFill>
                <a:latin typeface="Verdana"/>
                <a:cs typeface="Verdana"/>
              </a:rPr>
              <a:t>intensive </a:t>
            </a:r>
            <a:r>
              <a:rPr sz="1800" dirty="0">
                <a:solidFill>
                  <a:srgbClr val="FFFFFF"/>
                </a:solidFill>
                <a:latin typeface="Verdana"/>
                <a:cs typeface="Verdana"/>
              </a:rPr>
              <a:t>and </a:t>
            </a:r>
            <a:r>
              <a:rPr sz="1800" spc="-5" dirty="0">
                <a:solidFill>
                  <a:srgbClr val="FFFFFF"/>
                </a:solidFill>
                <a:latin typeface="Verdana"/>
                <a:cs typeface="Verdana"/>
              </a:rPr>
              <a:t>the </a:t>
            </a:r>
            <a:r>
              <a:rPr sz="1800" dirty="0">
                <a:solidFill>
                  <a:srgbClr val="FFFFFF"/>
                </a:solidFill>
                <a:latin typeface="Verdana"/>
                <a:cs typeface="Verdana"/>
              </a:rPr>
              <a:t>cost of collecting large </a:t>
            </a:r>
            <a:r>
              <a:rPr sz="1800" spc="-5" dirty="0">
                <a:solidFill>
                  <a:srgbClr val="FFFFFF"/>
                </a:solidFill>
                <a:latin typeface="Verdana"/>
                <a:cs typeface="Verdana"/>
              </a:rPr>
              <a:t>quantities </a:t>
            </a:r>
            <a:r>
              <a:rPr sz="1800" dirty="0">
                <a:solidFill>
                  <a:srgbClr val="FFFFFF"/>
                </a:solidFill>
                <a:latin typeface="Verdana"/>
                <a:cs typeface="Verdana"/>
              </a:rPr>
              <a:t>for  commercial application is significant</a:t>
            </a:r>
            <a:endParaRPr sz="1800">
              <a:latin typeface="Verdana"/>
              <a:cs typeface="Verdan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03657"/>
            <a:ext cx="4612005" cy="574675"/>
          </a:xfrm>
          <a:prstGeom prst="rect">
            <a:avLst/>
          </a:prstGeom>
        </p:spPr>
        <p:txBody>
          <a:bodyPr vert="horz" wrap="square" lIns="0" tIns="12700" rIns="0" bIns="0" rtlCol="0">
            <a:spAutoFit/>
          </a:bodyPr>
          <a:lstStyle/>
          <a:p>
            <a:pPr marL="12700">
              <a:lnSpc>
                <a:spcPct val="100000"/>
              </a:lnSpc>
              <a:spcBef>
                <a:spcPts val="100"/>
              </a:spcBef>
            </a:pPr>
            <a:r>
              <a:rPr sz="3600" b="0" spc="-185" dirty="0">
                <a:latin typeface="Trebuchet MS"/>
                <a:cs typeface="Trebuchet MS"/>
              </a:rPr>
              <a:t>Fuel </a:t>
            </a:r>
            <a:r>
              <a:rPr sz="3600" b="0" spc="-150" dirty="0">
                <a:latin typeface="Trebuchet MS"/>
                <a:cs typeface="Trebuchet MS"/>
              </a:rPr>
              <a:t>Properties </a:t>
            </a:r>
            <a:r>
              <a:rPr sz="3600" b="0" spc="-135" dirty="0">
                <a:latin typeface="Trebuchet MS"/>
                <a:cs typeface="Trebuchet MS"/>
              </a:rPr>
              <a:t>of</a:t>
            </a:r>
            <a:r>
              <a:rPr sz="3600" b="0" spc="-595" dirty="0">
                <a:latin typeface="Trebuchet MS"/>
                <a:cs typeface="Trebuchet MS"/>
              </a:rPr>
              <a:t> </a:t>
            </a:r>
            <a:r>
              <a:rPr sz="3600" b="0" spc="-120" dirty="0">
                <a:latin typeface="Trebuchet MS"/>
                <a:cs typeface="Trebuchet MS"/>
              </a:rPr>
              <a:t>Biogas</a:t>
            </a:r>
            <a:endParaRPr sz="3600">
              <a:latin typeface="Trebuchet MS"/>
              <a:cs typeface="Trebuchet MS"/>
            </a:endParaRPr>
          </a:p>
        </p:txBody>
      </p:sp>
      <p:sp>
        <p:nvSpPr>
          <p:cNvPr id="3" name="object 3"/>
          <p:cNvSpPr txBox="1"/>
          <p:nvPr/>
        </p:nvSpPr>
        <p:spPr>
          <a:xfrm>
            <a:off x="237236" y="1753070"/>
            <a:ext cx="5069205" cy="3675379"/>
          </a:xfrm>
          <a:prstGeom prst="rect">
            <a:avLst/>
          </a:prstGeom>
        </p:spPr>
        <p:txBody>
          <a:bodyPr vert="horz" wrap="square" lIns="0" tIns="144145" rIns="0" bIns="0" rtlCol="0">
            <a:spAutoFit/>
          </a:bodyPr>
          <a:lstStyle/>
          <a:p>
            <a:pPr marL="12700">
              <a:lnSpc>
                <a:spcPct val="100000"/>
              </a:lnSpc>
              <a:spcBef>
                <a:spcPts val="1135"/>
              </a:spcBef>
            </a:pPr>
            <a:r>
              <a:rPr sz="1800" b="1" spc="-5" dirty="0">
                <a:solidFill>
                  <a:srgbClr val="FFFFFF"/>
                </a:solidFill>
                <a:latin typeface="Verdana"/>
                <a:cs typeface="Verdana"/>
              </a:rPr>
              <a:t>Calorific</a:t>
            </a:r>
            <a:r>
              <a:rPr sz="1800" b="1" spc="-10" dirty="0">
                <a:solidFill>
                  <a:srgbClr val="FFFFFF"/>
                </a:solidFill>
                <a:latin typeface="Verdana"/>
                <a:cs typeface="Verdana"/>
              </a:rPr>
              <a:t> </a:t>
            </a:r>
            <a:r>
              <a:rPr sz="1800" b="1" spc="-5" dirty="0">
                <a:solidFill>
                  <a:srgbClr val="FFFFFF"/>
                </a:solidFill>
                <a:latin typeface="Verdana"/>
                <a:cs typeface="Verdana"/>
              </a:rPr>
              <a:t>Value</a:t>
            </a:r>
            <a:endParaRPr sz="1800">
              <a:latin typeface="Verdana"/>
              <a:cs typeface="Verdana"/>
            </a:endParaRPr>
          </a:p>
          <a:p>
            <a:pPr marL="12700" marR="419734">
              <a:lnSpc>
                <a:spcPct val="147800"/>
              </a:lnSpc>
              <a:spcBef>
                <a:spcPts val="5"/>
              </a:spcBef>
            </a:pPr>
            <a:r>
              <a:rPr sz="1800" spc="-5" dirty="0">
                <a:solidFill>
                  <a:srgbClr val="FFFFFF"/>
                </a:solidFill>
                <a:latin typeface="Verdana"/>
                <a:cs typeface="Verdana"/>
              </a:rPr>
              <a:t>60% Methane </a:t>
            </a:r>
            <a:r>
              <a:rPr sz="1800" dirty="0">
                <a:solidFill>
                  <a:srgbClr val="FFFFFF"/>
                </a:solidFill>
                <a:latin typeface="Verdana"/>
                <a:cs typeface="Verdana"/>
              </a:rPr>
              <a:t>: </a:t>
            </a:r>
            <a:r>
              <a:rPr sz="1800" spc="-5" dirty="0">
                <a:solidFill>
                  <a:srgbClr val="FFFFFF"/>
                </a:solidFill>
                <a:latin typeface="Verdana"/>
                <a:cs typeface="Verdana"/>
              </a:rPr>
              <a:t>22.350 to 24.22 </a:t>
            </a:r>
            <a:r>
              <a:rPr sz="1800" dirty="0">
                <a:solidFill>
                  <a:srgbClr val="FFFFFF"/>
                </a:solidFill>
                <a:latin typeface="Verdana"/>
                <a:cs typeface="Verdana"/>
              </a:rPr>
              <a:t>MJ/m</a:t>
            </a:r>
            <a:r>
              <a:rPr sz="1800" baseline="25462" dirty="0">
                <a:solidFill>
                  <a:srgbClr val="FFFFFF"/>
                </a:solidFill>
                <a:latin typeface="Verdana"/>
                <a:cs typeface="Verdana"/>
              </a:rPr>
              <a:t>3</a:t>
            </a:r>
            <a:r>
              <a:rPr sz="1800" dirty="0">
                <a:solidFill>
                  <a:srgbClr val="FFFFFF"/>
                </a:solidFill>
                <a:latin typeface="Verdana"/>
                <a:cs typeface="Verdana"/>
              </a:rPr>
              <a:t>.  </a:t>
            </a:r>
            <a:r>
              <a:rPr sz="1800" spc="-5" dirty="0">
                <a:solidFill>
                  <a:srgbClr val="FFFFFF"/>
                </a:solidFill>
                <a:latin typeface="Verdana"/>
                <a:cs typeface="Verdana"/>
              </a:rPr>
              <a:t>Without CO2 </a:t>
            </a:r>
            <a:r>
              <a:rPr sz="1800" dirty="0">
                <a:solidFill>
                  <a:srgbClr val="FFFFFF"/>
                </a:solidFill>
                <a:latin typeface="Verdana"/>
                <a:cs typeface="Verdana"/>
              </a:rPr>
              <a:t>: </a:t>
            </a:r>
            <a:r>
              <a:rPr sz="1800" spc="-5" dirty="0">
                <a:solidFill>
                  <a:srgbClr val="FFFFFF"/>
                </a:solidFill>
                <a:latin typeface="Verdana"/>
                <a:cs typeface="Verdana"/>
              </a:rPr>
              <a:t>33.525 to 35.390 </a:t>
            </a:r>
            <a:r>
              <a:rPr sz="1800" dirty="0">
                <a:solidFill>
                  <a:srgbClr val="FFFFFF"/>
                </a:solidFill>
                <a:latin typeface="Verdana"/>
                <a:cs typeface="Verdana"/>
              </a:rPr>
              <a:t>MJ/m</a:t>
            </a:r>
            <a:r>
              <a:rPr sz="1800" baseline="25462" dirty="0">
                <a:solidFill>
                  <a:srgbClr val="FFFFFF"/>
                </a:solidFill>
                <a:latin typeface="Verdana"/>
                <a:cs typeface="Verdana"/>
              </a:rPr>
              <a:t>3</a:t>
            </a:r>
            <a:r>
              <a:rPr sz="1800" dirty="0">
                <a:solidFill>
                  <a:srgbClr val="FFFFFF"/>
                </a:solidFill>
                <a:latin typeface="Verdana"/>
                <a:cs typeface="Verdana"/>
              </a:rPr>
              <a:t>.  </a:t>
            </a:r>
            <a:r>
              <a:rPr sz="1800" spc="-5" dirty="0">
                <a:solidFill>
                  <a:srgbClr val="FFFFFF"/>
                </a:solidFill>
                <a:latin typeface="Verdana"/>
                <a:cs typeface="Verdana"/>
              </a:rPr>
              <a:t>Octane </a:t>
            </a:r>
            <a:r>
              <a:rPr sz="1800" spc="-10" dirty="0">
                <a:solidFill>
                  <a:srgbClr val="FFFFFF"/>
                </a:solidFill>
                <a:latin typeface="Verdana"/>
                <a:cs typeface="Verdana"/>
              </a:rPr>
              <a:t>rating </a:t>
            </a:r>
            <a:r>
              <a:rPr sz="1800" spc="-5" dirty="0">
                <a:solidFill>
                  <a:srgbClr val="FFFFFF"/>
                </a:solidFill>
                <a:latin typeface="Verdana"/>
                <a:cs typeface="Verdana"/>
              </a:rPr>
              <a:t>without CO2 </a:t>
            </a:r>
            <a:r>
              <a:rPr sz="1800" dirty="0">
                <a:solidFill>
                  <a:srgbClr val="FFFFFF"/>
                </a:solidFill>
                <a:latin typeface="Verdana"/>
                <a:cs typeface="Verdana"/>
              </a:rPr>
              <a:t>: </a:t>
            </a:r>
            <a:r>
              <a:rPr sz="1800" spc="-5" dirty="0">
                <a:solidFill>
                  <a:srgbClr val="FFFFFF"/>
                </a:solidFill>
                <a:latin typeface="Verdana"/>
                <a:cs typeface="Verdana"/>
              </a:rPr>
              <a:t>130  Octane rating </a:t>
            </a:r>
            <a:r>
              <a:rPr sz="1800" dirty="0">
                <a:solidFill>
                  <a:srgbClr val="FFFFFF"/>
                </a:solidFill>
                <a:latin typeface="Verdana"/>
                <a:cs typeface="Verdana"/>
              </a:rPr>
              <a:t>with </a:t>
            </a:r>
            <a:r>
              <a:rPr sz="1800" spc="-5" dirty="0">
                <a:solidFill>
                  <a:srgbClr val="FFFFFF"/>
                </a:solidFill>
                <a:latin typeface="Verdana"/>
                <a:cs typeface="Verdana"/>
              </a:rPr>
              <a:t>CO2 </a:t>
            </a:r>
            <a:r>
              <a:rPr sz="1800" dirty="0">
                <a:solidFill>
                  <a:srgbClr val="FFFFFF"/>
                </a:solidFill>
                <a:latin typeface="Verdana"/>
                <a:cs typeface="Verdana"/>
              </a:rPr>
              <a:t>:</a:t>
            </a:r>
            <a:r>
              <a:rPr sz="1800" spc="-15" dirty="0">
                <a:solidFill>
                  <a:srgbClr val="FFFFFF"/>
                </a:solidFill>
                <a:latin typeface="Verdana"/>
                <a:cs typeface="Verdana"/>
              </a:rPr>
              <a:t> </a:t>
            </a:r>
            <a:r>
              <a:rPr sz="1800" spc="-10" dirty="0">
                <a:solidFill>
                  <a:srgbClr val="FFFFFF"/>
                </a:solidFill>
                <a:latin typeface="Verdana"/>
                <a:cs typeface="Verdana"/>
              </a:rPr>
              <a:t>110</a:t>
            </a:r>
            <a:endParaRPr sz="1800">
              <a:latin typeface="Verdana"/>
              <a:cs typeface="Verdana"/>
            </a:endParaRPr>
          </a:p>
          <a:p>
            <a:pPr marL="12700" marR="1201420">
              <a:lnSpc>
                <a:spcPct val="147800"/>
              </a:lnSpc>
              <a:tabLst>
                <a:tab pos="2749550" algn="l"/>
              </a:tabLst>
            </a:pPr>
            <a:r>
              <a:rPr sz="1800" dirty="0">
                <a:solidFill>
                  <a:srgbClr val="FFFFFF"/>
                </a:solidFill>
                <a:latin typeface="Verdana"/>
                <a:cs typeface="Verdana"/>
              </a:rPr>
              <a:t>Ignition</a:t>
            </a:r>
            <a:r>
              <a:rPr sz="1800" spc="10" dirty="0">
                <a:solidFill>
                  <a:srgbClr val="FFFFFF"/>
                </a:solidFill>
                <a:latin typeface="Verdana"/>
                <a:cs typeface="Verdana"/>
              </a:rPr>
              <a:t> </a:t>
            </a:r>
            <a:r>
              <a:rPr sz="1800" spc="-10" dirty="0">
                <a:solidFill>
                  <a:srgbClr val="FFFFFF"/>
                </a:solidFill>
                <a:latin typeface="Verdana"/>
                <a:cs typeface="Verdana"/>
              </a:rPr>
              <a:t>temperature</a:t>
            </a:r>
            <a:r>
              <a:rPr sz="1800" spc="25" dirty="0">
                <a:solidFill>
                  <a:srgbClr val="FFFFFF"/>
                </a:solidFill>
                <a:latin typeface="Verdana"/>
                <a:cs typeface="Verdana"/>
              </a:rPr>
              <a:t> </a:t>
            </a:r>
            <a:r>
              <a:rPr sz="1800" dirty="0">
                <a:solidFill>
                  <a:srgbClr val="FFFFFF"/>
                </a:solidFill>
                <a:latin typeface="Verdana"/>
                <a:cs typeface="Verdana"/>
              </a:rPr>
              <a:t>:	</a:t>
            </a:r>
            <a:r>
              <a:rPr sz="1800" spc="-5" dirty="0">
                <a:solidFill>
                  <a:srgbClr val="FFFFFF"/>
                </a:solidFill>
                <a:latin typeface="Verdana"/>
                <a:cs typeface="Verdana"/>
              </a:rPr>
              <a:t>650</a:t>
            </a:r>
            <a:r>
              <a:rPr sz="1800" spc="-7" baseline="25462" dirty="0">
                <a:solidFill>
                  <a:srgbClr val="FFFFFF"/>
                </a:solidFill>
                <a:latin typeface="Verdana"/>
                <a:cs typeface="Verdana"/>
              </a:rPr>
              <a:t>0 </a:t>
            </a:r>
            <a:r>
              <a:rPr sz="1800" dirty="0">
                <a:solidFill>
                  <a:srgbClr val="FFFFFF"/>
                </a:solidFill>
                <a:latin typeface="Verdana"/>
                <a:cs typeface="Verdana"/>
              </a:rPr>
              <a:t>C  </a:t>
            </a:r>
            <a:r>
              <a:rPr sz="1800" spc="5" dirty="0">
                <a:solidFill>
                  <a:srgbClr val="FFFFFF"/>
                </a:solidFill>
                <a:latin typeface="Verdana"/>
                <a:cs typeface="Verdana"/>
              </a:rPr>
              <a:t>Air </a:t>
            </a:r>
            <a:r>
              <a:rPr sz="1800" spc="-5" dirty="0">
                <a:solidFill>
                  <a:srgbClr val="FFFFFF"/>
                </a:solidFill>
                <a:latin typeface="Verdana"/>
                <a:cs typeface="Verdana"/>
              </a:rPr>
              <a:t>to methane </a:t>
            </a:r>
            <a:r>
              <a:rPr sz="1800" spc="-10" dirty="0">
                <a:solidFill>
                  <a:srgbClr val="FFFFFF"/>
                </a:solidFill>
                <a:latin typeface="Verdana"/>
                <a:cs typeface="Verdana"/>
              </a:rPr>
              <a:t>ratio </a:t>
            </a:r>
            <a:r>
              <a:rPr sz="1800" dirty="0">
                <a:solidFill>
                  <a:srgbClr val="FFFFFF"/>
                </a:solidFill>
                <a:latin typeface="Verdana"/>
                <a:cs typeface="Verdana"/>
              </a:rPr>
              <a:t>for</a:t>
            </a:r>
            <a:r>
              <a:rPr sz="1800" spc="-20" dirty="0">
                <a:solidFill>
                  <a:srgbClr val="FFFFFF"/>
                </a:solidFill>
                <a:latin typeface="Verdana"/>
                <a:cs typeface="Verdana"/>
              </a:rPr>
              <a:t> </a:t>
            </a:r>
            <a:r>
              <a:rPr sz="1800" spc="-5" dirty="0">
                <a:solidFill>
                  <a:srgbClr val="FFFFFF"/>
                </a:solidFill>
                <a:latin typeface="Verdana"/>
                <a:cs typeface="Verdana"/>
              </a:rPr>
              <a:t>complete</a:t>
            </a:r>
            <a:endParaRPr sz="1800">
              <a:latin typeface="Verdana"/>
              <a:cs typeface="Verdana"/>
            </a:endParaRPr>
          </a:p>
          <a:p>
            <a:pPr marL="12700">
              <a:lnSpc>
                <a:spcPct val="100000"/>
              </a:lnSpc>
              <a:spcBef>
                <a:spcPts val="1035"/>
              </a:spcBef>
              <a:tabLst>
                <a:tab pos="3020695" algn="l"/>
              </a:tabLst>
            </a:pPr>
            <a:r>
              <a:rPr sz="1800" spc="-5" dirty="0">
                <a:solidFill>
                  <a:srgbClr val="FFFFFF"/>
                </a:solidFill>
                <a:latin typeface="Verdana"/>
                <a:cs typeface="Verdana"/>
              </a:rPr>
              <a:t>Combustion</a:t>
            </a:r>
            <a:r>
              <a:rPr sz="1800" spc="5" dirty="0">
                <a:solidFill>
                  <a:srgbClr val="FFFFFF"/>
                </a:solidFill>
                <a:latin typeface="Verdana"/>
                <a:cs typeface="Verdana"/>
              </a:rPr>
              <a:t> </a:t>
            </a:r>
            <a:r>
              <a:rPr sz="1800" spc="-5" dirty="0">
                <a:solidFill>
                  <a:srgbClr val="FFFFFF"/>
                </a:solidFill>
                <a:latin typeface="Verdana"/>
                <a:cs typeface="Verdana"/>
              </a:rPr>
              <a:t>(by</a:t>
            </a:r>
            <a:r>
              <a:rPr sz="1800" spc="5" dirty="0">
                <a:solidFill>
                  <a:srgbClr val="FFFFFF"/>
                </a:solidFill>
                <a:latin typeface="Verdana"/>
                <a:cs typeface="Verdana"/>
              </a:rPr>
              <a:t> </a:t>
            </a:r>
            <a:r>
              <a:rPr sz="1800" dirty="0">
                <a:solidFill>
                  <a:srgbClr val="FFFFFF"/>
                </a:solidFill>
                <a:latin typeface="Verdana"/>
                <a:cs typeface="Verdana"/>
              </a:rPr>
              <a:t>volume)	: 10 </a:t>
            </a:r>
            <a:r>
              <a:rPr sz="1800" spc="-5" dirty="0">
                <a:solidFill>
                  <a:srgbClr val="FFFFFF"/>
                </a:solidFill>
                <a:latin typeface="Verdana"/>
                <a:cs typeface="Verdana"/>
              </a:rPr>
              <a:t>to</a:t>
            </a:r>
            <a:r>
              <a:rPr sz="1800" spc="5" dirty="0">
                <a:solidFill>
                  <a:srgbClr val="FFFFFF"/>
                </a:solidFill>
                <a:latin typeface="Verdana"/>
                <a:cs typeface="Verdana"/>
              </a:rPr>
              <a:t> </a:t>
            </a:r>
            <a:r>
              <a:rPr sz="1800" dirty="0">
                <a:solidFill>
                  <a:srgbClr val="FFFFFF"/>
                </a:solidFill>
                <a:latin typeface="Verdana"/>
                <a:cs typeface="Verdana"/>
              </a:rPr>
              <a:t>1</a:t>
            </a:r>
            <a:endParaRPr sz="1800">
              <a:latin typeface="Verdana"/>
              <a:cs typeface="Verdana"/>
            </a:endParaRPr>
          </a:p>
          <a:p>
            <a:pPr marL="12700">
              <a:lnSpc>
                <a:spcPct val="100000"/>
              </a:lnSpc>
              <a:spcBef>
                <a:spcPts val="1030"/>
              </a:spcBef>
            </a:pPr>
            <a:r>
              <a:rPr sz="1800" spc="-5" dirty="0">
                <a:solidFill>
                  <a:srgbClr val="FFFFFF"/>
                </a:solidFill>
                <a:latin typeface="Verdana"/>
                <a:cs typeface="Verdana"/>
              </a:rPr>
              <a:t>Explosive </a:t>
            </a:r>
            <a:r>
              <a:rPr sz="1800" dirty="0">
                <a:solidFill>
                  <a:srgbClr val="FFFFFF"/>
                </a:solidFill>
                <a:latin typeface="Verdana"/>
                <a:cs typeface="Verdana"/>
              </a:rPr>
              <a:t>limits </a:t>
            </a:r>
            <a:r>
              <a:rPr sz="1800" spc="-5" dirty="0">
                <a:solidFill>
                  <a:srgbClr val="FFFFFF"/>
                </a:solidFill>
                <a:latin typeface="Verdana"/>
                <a:cs typeface="Verdana"/>
              </a:rPr>
              <a:t>to </a:t>
            </a:r>
            <a:r>
              <a:rPr sz="1800" dirty="0">
                <a:solidFill>
                  <a:srgbClr val="FFFFFF"/>
                </a:solidFill>
                <a:latin typeface="Verdana"/>
                <a:cs typeface="Verdana"/>
              </a:rPr>
              <a:t>air </a:t>
            </a:r>
            <a:r>
              <a:rPr sz="1800" spc="-5" dirty="0">
                <a:solidFill>
                  <a:srgbClr val="FFFFFF"/>
                </a:solidFill>
                <a:latin typeface="Verdana"/>
                <a:cs typeface="Verdana"/>
              </a:rPr>
              <a:t>(by volume) </a:t>
            </a:r>
            <a:r>
              <a:rPr sz="1800" dirty="0">
                <a:solidFill>
                  <a:srgbClr val="FFFFFF"/>
                </a:solidFill>
                <a:latin typeface="Verdana"/>
                <a:cs typeface="Verdana"/>
              </a:rPr>
              <a:t>: 5 </a:t>
            </a:r>
            <a:r>
              <a:rPr sz="1800" spc="-5" dirty="0">
                <a:solidFill>
                  <a:srgbClr val="FFFFFF"/>
                </a:solidFill>
                <a:latin typeface="Verdana"/>
                <a:cs typeface="Verdana"/>
              </a:rPr>
              <a:t>to</a:t>
            </a:r>
            <a:r>
              <a:rPr sz="1800" spc="-25" dirty="0">
                <a:solidFill>
                  <a:srgbClr val="FFFFFF"/>
                </a:solidFill>
                <a:latin typeface="Verdana"/>
                <a:cs typeface="Verdana"/>
              </a:rPr>
              <a:t> </a:t>
            </a:r>
            <a:r>
              <a:rPr sz="1800" spc="-5" dirty="0">
                <a:solidFill>
                  <a:srgbClr val="FFFFFF"/>
                </a:solidFill>
                <a:latin typeface="Verdana"/>
                <a:cs typeface="Verdana"/>
              </a:rPr>
              <a:t>15</a:t>
            </a:r>
            <a:endParaRPr sz="1800">
              <a:latin typeface="Verdana"/>
              <a:cs typeface="Verdan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537717"/>
            <a:ext cx="6015355" cy="1122680"/>
          </a:xfrm>
          <a:prstGeom prst="rect">
            <a:avLst/>
          </a:prstGeom>
        </p:spPr>
        <p:txBody>
          <a:bodyPr vert="horz" wrap="square" lIns="0" tIns="12700" rIns="0" bIns="0" rtlCol="0">
            <a:spAutoFit/>
          </a:bodyPr>
          <a:lstStyle/>
          <a:p>
            <a:pPr marL="12700" marR="5080">
              <a:lnSpc>
                <a:spcPct val="100000"/>
              </a:lnSpc>
              <a:spcBef>
                <a:spcPts val="100"/>
              </a:spcBef>
            </a:pPr>
            <a:r>
              <a:rPr sz="3600" b="0" spc="-150" dirty="0">
                <a:latin typeface="Trebuchet MS"/>
                <a:cs typeface="Trebuchet MS"/>
              </a:rPr>
              <a:t>Importance </a:t>
            </a:r>
            <a:r>
              <a:rPr sz="3600" b="0" spc="-140" dirty="0">
                <a:latin typeface="Trebuchet MS"/>
                <a:cs typeface="Trebuchet MS"/>
              </a:rPr>
              <a:t>of</a:t>
            </a:r>
            <a:r>
              <a:rPr sz="3600" b="0" spc="-400" dirty="0">
                <a:latin typeface="Trebuchet MS"/>
                <a:cs typeface="Trebuchet MS"/>
              </a:rPr>
              <a:t> </a:t>
            </a:r>
            <a:r>
              <a:rPr sz="3600" b="0" spc="-145" dirty="0">
                <a:latin typeface="Trebuchet MS"/>
                <a:cs typeface="Trebuchet MS"/>
              </a:rPr>
              <a:t>non-conventional  </a:t>
            </a:r>
            <a:r>
              <a:rPr sz="3600" b="0" spc="-125" dirty="0">
                <a:latin typeface="Trebuchet MS"/>
                <a:cs typeface="Trebuchet MS"/>
              </a:rPr>
              <a:t>sources </a:t>
            </a:r>
            <a:r>
              <a:rPr sz="3600" b="0" spc="-140" dirty="0">
                <a:latin typeface="Trebuchet MS"/>
                <a:cs typeface="Trebuchet MS"/>
              </a:rPr>
              <a:t>of</a:t>
            </a:r>
            <a:r>
              <a:rPr sz="3600" b="0" spc="-425" dirty="0">
                <a:latin typeface="Trebuchet MS"/>
                <a:cs typeface="Trebuchet MS"/>
              </a:rPr>
              <a:t> </a:t>
            </a:r>
            <a:r>
              <a:rPr sz="3600" b="0" spc="-180" dirty="0">
                <a:latin typeface="Trebuchet MS"/>
                <a:cs typeface="Trebuchet MS"/>
              </a:rPr>
              <a:t>energy:</a:t>
            </a:r>
            <a:endParaRPr sz="3600">
              <a:latin typeface="Trebuchet MS"/>
              <a:cs typeface="Trebuchet MS"/>
            </a:endParaRPr>
          </a:p>
        </p:txBody>
      </p:sp>
      <p:sp>
        <p:nvSpPr>
          <p:cNvPr id="3" name="object 3"/>
          <p:cNvSpPr txBox="1"/>
          <p:nvPr/>
        </p:nvSpPr>
        <p:spPr>
          <a:xfrm>
            <a:off x="612140" y="1908710"/>
            <a:ext cx="7541260" cy="1901290"/>
          </a:xfrm>
          <a:prstGeom prst="rect">
            <a:avLst/>
          </a:prstGeom>
        </p:spPr>
        <p:txBody>
          <a:bodyPr vert="horz" wrap="square" lIns="0" tIns="67310" rIns="0" bIns="0" rtlCol="0">
            <a:spAutoFit/>
          </a:bodyPr>
          <a:lstStyle/>
          <a:p>
            <a:pPr marL="12700" marR="205740">
              <a:lnSpc>
                <a:spcPct val="80100"/>
              </a:lnSpc>
              <a:spcBef>
                <a:spcPts val="530"/>
              </a:spcBef>
              <a:buAutoNum type="arabicPeriod"/>
              <a:tabLst>
                <a:tab pos="321945" algn="l"/>
              </a:tabLst>
            </a:pPr>
            <a:r>
              <a:rPr sz="1800" spc="-5" dirty="0">
                <a:solidFill>
                  <a:srgbClr val="FFFFFF"/>
                </a:solidFill>
                <a:latin typeface="Verdana"/>
                <a:cs typeface="Verdana"/>
              </a:rPr>
              <a:t>The non-conventional sources </a:t>
            </a:r>
            <a:r>
              <a:rPr sz="1800" dirty="0">
                <a:solidFill>
                  <a:srgbClr val="FFFFFF"/>
                </a:solidFill>
                <a:latin typeface="Verdana"/>
                <a:cs typeface="Verdana"/>
              </a:rPr>
              <a:t>of </a:t>
            </a:r>
            <a:r>
              <a:rPr sz="1800" spc="-5" dirty="0">
                <a:solidFill>
                  <a:srgbClr val="FFFFFF"/>
                </a:solidFill>
                <a:latin typeface="Verdana"/>
                <a:cs typeface="Verdana"/>
              </a:rPr>
              <a:t>energy </a:t>
            </a:r>
            <a:r>
              <a:rPr sz="1800" dirty="0">
                <a:solidFill>
                  <a:srgbClr val="FFFFFF"/>
                </a:solidFill>
                <a:latin typeface="Verdana"/>
                <a:cs typeface="Verdana"/>
              </a:rPr>
              <a:t>are </a:t>
            </a:r>
            <a:r>
              <a:rPr sz="1800" spc="-5" dirty="0">
                <a:solidFill>
                  <a:srgbClr val="FFFFFF"/>
                </a:solidFill>
                <a:latin typeface="Verdana"/>
                <a:cs typeface="Verdana"/>
              </a:rPr>
              <a:t>abundant </a:t>
            </a:r>
            <a:r>
              <a:rPr sz="1800" dirty="0">
                <a:solidFill>
                  <a:srgbClr val="FFFFFF"/>
                </a:solidFill>
                <a:latin typeface="Verdana"/>
                <a:cs typeface="Verdana"/>
              </a:rPr>
              <a:t>in  </a:t>
            </a:r>
            <a:r>
              <a:rPr sz="1800" spc="-5" dirty="0" smtClean="0">
                <a:solidFill>
                  <a:srgbClr val="FFFFFF"/>
                </a:solidFill>
                <a:latin typeface="Verdana"/>
                <a:cs typeface="Verdana"/>
              </a:rPr>
              <a:t>nature</a:t>
            </a:r>
            <a:endParaRPr lang="en-US" sz="1800" spc="-5" dirty="0" smtClean="0">
              <a:solidFill>
                <a:srgbClr val="FFFFFF"/>
              </a:solidFill>
              <a:latin typeface="Verdana"/>
              <a:cs typeface="Verdana"/>
            </a:endParaRPr>
          </a:p>
          <a:p>
            <a:pPr marL="12700" marR="205740">
              <a:lnSpc>
                <a:spcPct val="80100"/>
              </a:lnSpc>
              <a:spcBef>
                <a:spcPts val="530"/>
              </a:spcBef>
              <a:buAutoNum type="arabicPeriod"/>
              <a:tabLst>
                <a:tab pos="321945" algn="l"/>
              </a:tabLst>
            </a:pPr>
            <a:r>
              <a:rPr sz="1800" spc="-5" dirty="0" smtClean="0">
                <a:solidFill>
                  <a:srgbClr val="FFFFFF"/>
                </a:solidFill>
                <a:latin typeface="Verdana"/>
                <a:cs typeface="Verdana"/>
              </a:rPr>
              <a:t>These </a:t>
            </a:r>
            <a:r>
              <a:rPr sz="1800" dirty="0">
                <a:solidFill>
                  <a:srgbClr val="FFFFFF"/>
                </a:solidFill>
                <a:latin typeface="Verdana"/>
                <a:cs typeface="Verdana"/>
              </a:rPr>
              <a:t>are </a:t>
            </a:r>
            <a:r>
              <a:rPr sz="1800" spc="-5" dirty="0">
                <a:solidFill>
                  <a:srgbClr val="FFFFFF"/>
                </a:solidFill>
                <a:latin typeface="Verdana"/>
                <a:cs typeface="Verdana"/>
              </a:rPr>
              <a:t>renewable resources. The non-conventional  sources </a:t>
            </a:r>
            <a:r>
              <a:rPr sz="1800" dirty="0">
                <a:solidFill>
                  <a:srgbClr val="FFFFFF"/>
                </a:solidFill>
                <a:latin typeface="Verdana"/>
                <a:cs typeface="Verdana"/>
              </a:rPr>
              <a:t>of </a:t>
            </a:r>
            <a:r>
              <a:rPr sz="1800" spc="-5" dirty="0">
                <a:solidFill>
                  <a:srgbClr val="FFFFFF"/>
                </a:solidFill>
                <a:latin typeface="Verdana"/>
                <a:cs typeface="Verdana"/>
              </a:rPr>
              <a:t>energy </a:t>
            </a:r>
            <a:r>
              <a:rPr sz="1800" dirty="0">
                <a:solidFill>
                  <a:srgbClr val="FFFFFF"/>
                </a:solidFill>
                <a:latin typeface="Verdana"/>
                <a:cs typeface="Verdana"/>
              </a:rPr>
              <a:t>can </a:t>
            </a:r>
            <a:r>
              <a:rPr sz="1800" spc="-5" dirty="0">
                <a:solidFill>
                  <a:srgbClr val="FFFFFF"/>
                </a:solidFill>
                <a:latin typeface="Verdana"/>
                <a:cs typeface="Verdana"/>
              </a:rPr>
              <a:t>be renewed </a:t>
            </a:r>
            <a:r>
              <a:rPr sz="1800" dirty="0">
                <a:solidFill>
                  <a:srgbClr val="FFFFFF"/>
                </a:solidFill>
                <a:latin typeface="Verdana"/>
                <a:cs typeface="Verdana"/>
              </a:rPr>
              <a:t>with minimum effort and  </a:t>
            </a:r>
            <a:r>
              <a:rPr sz="1800" spc="-30" dirty="0">
                <a:solidFill>
                  <a:srgbClr val="FFFFFF"/>
                </a:solidFill>
                <a:latin typeface="Verdana"/>
                <a:cs typeface="Verdana"/>
              </a:rPr>
              <a:t>money.</a:t>
            </a:r>
            <a:endParaRPr sz="1800" dirty="0">
              <a:latin typeface="Verdana"/>
              <a:cs typeface="Verdana"/>
            </a:endParaRPr>
          </a:p>
          <a:p>
            <a:pPr marL="12700" marR="5080">
              <a:lnSpc>
                <a:spcPct val="80000"/>
              </a:lnSpc>
              <a:spcBef>
                <a:spcPts val="1740"/>
              </a:spcBef>
              <a:buAutoNum type="arabicPeriod"/>
              <a:tabLst>
                <a:tab pos="321945" algn="l"/>
              </a:tabLst>
            </a:pPr>
            <a:r>
              <a:rPr sz="1800" spc="-5" dirty="0">
                <a:solidFill>
                  <a:srgbClr val="FFFFFF"/>
                </a:solidFill>
                <a:latin typeface="Verdana"/>
                <a:cs typeface="Verdana"/>
              </a:rPr>
              <a:t>Non-conventional sources </a:t>
            </a:r>
            <a:r>
              <a:rPr sz="1800" dirty="0">
                <a:solidFill>
                  <a:srgbClr val="FFFFFF"/>
                </a:solidFill>
                <a:latin typeface="Verdana"/>
                <a:cs typeface="Verdana"/>
              </a:rPr>
              <a:t>of </a:t>
            </a:r>
            <a:r>
              <a:rPr sz="1800" spc="-5" dirty="0">
                <a:solidFill>
                  <a:srgbClr val="FFFFFF"/>
                </a:solidFill>
                <a:latin typeface="Verdana"/>
                <a:cs typeface="Verdana"/>
              </a:rPr>
              <a:t>energy </a:t>
            </a:r>
            <a:r>
              <a:rPr sz="1800" dirty="0">
                <a:solidFill>
                  <a:srgbClr val="FFFFFF"/>
                </a:solidFill>
                <a:latin typeface="Verdana"/>
                <a:cs typeface="Verdana"/>
              </a:rPr>
              <a:t>are pollution-free and  </a:t>
            </a:r>
            <a:r>
              <a:rPr sz="1800" spc="-5" dirty="0">
                <a:solidFill>
                  <a:srgbClr val="FFFFFF"/>
                </a:solidFill>
                <a:latin typeface="Verdana"/>
                <a:cs typeface="Verdana"/>
              </a:rPr>
              <a:t>eco-friendly</a:t>
            </a:r>
            <a:endParaRPr sz="1800" dirty="0">
              <a:latin typeface="Verdana"/>
              <a:cs typeface="Verdan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53300" y="685800"/>
            <a:ext cx="7409738" cy="1488439"/>
          </a:xfrm>
        </p:spPr>
        <p:txBody>
          <a:bodyPr/>
          <a:lstStyle/>
          <a:p>
            <a:pPr eaLnBrk="1" hangingPunct="1">
              <a:defRPr/>
            </a:pPr>
            <a:r>
              <a:rPr lang="en-US" sz="5400" b="1" dirty="0" smtClean="0"/>
              <a:t>Applications</a:t>
            </a:r>
            <a:endParaRPr lang="en-US" dirty="0" smtClean="0"/>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90800"/>
            <a:ext cx="20272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057400"/>
            <a:ext cx="180022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ethanol%20corn%20g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74239"/>
            <a:ext cx="2543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237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274638"/>
            <a:ext cx="8229600" cy="792162"/>
          </a:xfrm>
        </p:spPr>
        <p:txBody>
          <a:bodyPr/>
          <a:lstStyle/>
          <a:p>
            <a:pPr algn="l" eaLnBrk="1" hangingPunct="1">
              <a:defRPr/>
            </a:pPr>
            <a:r>
              <a:rPr lang="en-US" sz="4000" smtClean="0">
                <a:solidFill>
                  <a:srgbClr val="FF7C80"/>
                </a:solidFill>
              </a:rPr>
              <a:t>Biofuel Applications: Liquids</a:t>
            </a:r>
          </a:p>
        </p:txBody>
      </p:sp>
      <p:sp>
        <p:nvSpPr>
          <p:cNvPr id="45059" name="Rectangle 3"/>
          <p:cNvSpPr>
            <a:spLocks noGrp="1" noChangeArrowheads="1"/>
          </p:cNvSpPr>
          <p:nvPr>
            <p:ph type="body" idx="1"/>
          </p:nvPr>
        </p:nvSpPr>
        <p:spPr>
          <a:xfrm>
            <a:off x="304800" y="1600200"/>
            <a:ext cx="5029200" cy="5029200"/>
          </a:xfrm>
        </p:spPr>
        <p:txBody>
          <a:bodyPr/>
          <a:lstStyle/>
          <a:p>
            <a:pPr eaLnBrk="1" hangingPunct="1">
              <a:buFont typeface="Wingdings" pitchFamily="112" charset="2"/>
              <a:buChar char=""/>
              <a:defRPr/>
            </a:pPr>
            <a:r>
              <a:rPr lang="en-US" b="1" smtClean="0">
                <a:solidFill>
                  <a:schemeClr val="hlink"/>
                </a:solidFill>
              </a:rPr>
              <a:t>Ethanol</a:t>
            </a:r>
            <a:r>
              <a:rPr lang="en-US" sz="2400" smtClean="0"/>
              <a:t> and </a:t>
            </a:r>
            <a:r>
              <a:rPr lang="en-US" b="1" smtClean="0">
                <a:solidFill>
                  <a:schemeClr val="hlink"/>
                </a:solidFill>
              </a:rPr>
              <a:t>Butanol</a:t>
            </a:r>
            <a:r>
              <a:rPr lang="en-US" sz="2400" smtClean="0"/>
              <a:t>: can be used in gasoline engines either at low blends (up to 10%), in high blends in Flexible Fuel Vehicles or in pure form in adapted engines </a:t>
            </a:r>
          </a:p>
          <a:p>
            <a:pPr eaLnBrk="1" hangingPunct="1">
              <a:buFont typeface="Wingdings" pitchFamily="112" charset="2"/>
              <a:buChar char=""/>
              <a:defRPr/>
            </a:pPr>
            <a:endParaRPr lang="en-US" sz="2400" smtClean="0"/>
          </a:p>
          <a:p>
            <a:pPr eaLnBrk="1" hangingPunct="1">
              <a:buFont typeface="Wingdings" pitchFamily="112" charset="2"/>
              <a:buChar char=""/>
              <a:defRPr/>
            </a:pPr>
            <a:r>
              <a:rPr lang="en-US" b="1" smtClean="0">
                <a:solidFill>
                  <a:schemeClr val="hlink"/>
                </a:solidFill>
              </a:rPr>
              <a:t>Biodiesel</a:t>
            </a:r>
            <a:r>
              <a:rPr lang="en-US" sz="2400" smtClean="0"/>
              <a:t>: can be used, both blended with fossil diesel and in pure form. Its acceptance by car manufacturers is growing	</a:t>
            </a:r>
          </a:p>
        </p:txBody>
      </p:sp>
      <p:pic>
        <p:nvPicPr>
          <p:cNvPr id="23556" name="Picture 9" descr="biodiesel_pump_with_fl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92538"/>
            <a:ext cx="3200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95400"/>
            <a:ext cx="32004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29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590800" y="685800"/>
            <a:ext cx="6172200" cy="492443"/>
          </a:xfrm>
        </p:spPr>
        <p:txBody>
          <a:bodyPr/>
          <a:lstStyle/>
          <a:p>
            <a:pPr algn="ctr" eaLnBrk="1" hangingPunct="1">
              <a:defRPr/>
            </a:pPr>
            <a:r>
              <a:rPr lang="en-US" sz="3200" dirty="0" smtClean="0"/>
              <a:t>Why </a:t>
            </a:r>
            <a:r>
              <a:rPr lang="en-US" sz="3200" dirty="0" err="1" smtClean="0"/>
              <a:t>Butanol</a:t>
            </a:r>
            <a:r>
              <a:rPr lang="en-US" sz="3200" dirty="0" smtClean="0"/>
              <a:t>? </a:t>
            </a:r>
          </a:p>
        </p:txBody>
      </p:sp>
      <p:sp>
        <p:nvSpPr>
          <p:cNvPr id="90115" name="Rectangle 3"/>
          <p:cNvSpPr>
            <a:spLocks noGrp="1" noChangeArrowheads="1"/>
          </p:cNvSpPr>
          <p:nvPr>
            <p:ph type="body" idx="1"/>
          </p:nvPr>
        </p:nvSpPr>
        <p:spPr>
          <a:xfrm>
            <a:off x="533400" y="1524000"/>
            <a:ext cx="8001000" cy="4875181"/>
          </a:xfrm>
        </p:spPr>
        <p:txBody>
          <a:bodyPr/>
          <a:lstStyle/>
          <a:p>
            <a:pPr eaLnBrk="1" hangingPunct="1">
              <a:lnSpc>
                <a:spcPct val="90000"/>
              </a:lnSpc>
              <a:buFont typeface="Wingdings" pitchFamily="112" charset="2"/>
              <a:buChar char=""/>
              <a:defRPr/>
            </a:pPr>
            <a:r>
              <a:rPr lang="en-US" sz="3200" b="1" dirty="0" smtClean="0">
                <a:solidFill>
                  <a:schemeClr val="hlink"/>
                </a:solidFill>
                <a:latin typeface="Arial" charset="0"/>
              </a:rPr>
              <a:t>More similar to gasoline</a:t>
            </a:r>
            <a:r>
              <a:rPr lang="en-US" sz="3200" dirty="0" smtClean="0">
                <a:latin typeface="Arial" charset="0"/>
              </a:rPr>
              <a:t> than ethanol</a:t>
            </a:r>
          </a:p>
          <a:p>
            <a:pPr eaLnBrk="1" hangingPunct="1">
              <a:lnSpc>
                <a:spcPct val="90000"/>
              </a:lnSpc>
              <a:buFont typeface="Wingdings" pitchFamily="112" charset="2"/>
              <a:buChar char=""/>
              <a:defRPr/>
            </a:pPr>
            <a:r>
              <a:rPr lang="en-US" sz="3200" dirty="0" err="1" smtClean="0">
                <a:latin typeface="Arial" charset="0"/>
              </a:rPr>
              <a:t>Butanol</a:t>
            </a:r>
            <a:r>
              <a:rPr lang="en-US" sz="3200" dirty="0" smtClean="0">
                <a:latin typeface="Arial" charset="0"/>
              </a:rPr>
              <a:t> can:</a:t>
            </a:r>
          </a:p>
          <a:p>
            <a:pPr lvl="1" eaLnBrk="1" hangingPunct="1">
              <a:lnSpc>
                <a:spcPct val="90000"/>
              </a:lnSpc>
              <a:buFont typeface="Wingdings" pitchFamily="112" charset="2"/>
              <a:buChar char=""/>
              <a:defRPr/>
            </a:pPr>
            <a:r>
              <a:rPr lang="en-US" sz="3200" dirty="0" smtClean="0">
                <a:latin typeface="Arial" charset="0"/>
              </a:rPr>
              <a:t> Be transported via existing pipelines (ethanol cannot)</a:t>
            </a:r>
          </a:p>
          <a:p>
            <a:pPr lvl="1" eaLnBrk="1" hangingPunct="1">
              <a:lnSpc>
                <a:spcPct val="90000"/>
              </a:lnSpc>
              <a:buFont typeface="Wingdings" pitchFamily="112" charset="2"/>
              <a:buChar char=""/>
              <a:defRPr/>
            </a:pPr>
            <a:r>
              <a:rPr lang="en-US" sz="3200" dirty="0" smtClean="0">
                <a:latin typeface="Arial" charset="0"/>
              </a:rPr>
              <a:t>Fuel engines designed for use with gasoline without modification (ethanol cannot)</a:t>
            </a:r>
          </a:p>
          <a:p>
            <a:pPr eaLnBrk="1" hangingPunct="1">
              <a:lnSpc>
                <a:spcPct val="90000"/>
              </a:lnSpc>
              <a:buFont typeface="Wingdings" pitchFamily="112" charset="2"/>
              <a:buChar char=""/>
              <a:defRPr/>
            </a:pPr>
            <a:r>
              <a:rPr lang="en-US" sz="3200" dirty="0" smtClean="0">
                <a:latin typeface="Arial" charset="0"/>
              </a:rPr>
              <a:t>Produced from biomass (</a:t>
            </a:r>
            <a:r>
              <a:rPr lang="en-US" sz="3200" b="1" dirty="0" err="1" smtClean="0">
                <a:solidFill>
                  <a:schemeClr val="hlink"/>
                </a:solidFill>
                <a:latin typeface="Arial" charset="0"/>
              </a:rPr>
              <a:t>biobutanol</a:t>
            </a:r>
            <a:r>
              <a:rPr lang="en-US" sz="3200" dirty="0" smtClean="0">
                <a:latin typeface="Arial" charset="0"/>
              </a:rPr>
              <a:t>) as well as petroleum (</a:t>
            </a:r>
            <a:r>
              <a:rPr lang="en-US" sz="3200" b="1" dirty="0" err="1" smtClean="0">
                <a:solidFill>
                  <a:schemeClr val="hlink"/>
                </a:solidFill>
                <a:latin typeface="Arial" charset="0"/>
              </a:rPr>
              <a:t>petrobutanol</a:t>
            </a:r>
            <a:r>
              <a:rPr lang="en-US" sz="3200" dirty="0" smtClean="0">
                <a:latin typeface="Arial" charset="0"/>
              </a:rPr>
              <a:t>)</a:t>
            </a:r>
          </a:p>
          <a:p>
            <a:pPr eaLnBrk="1" hangingPunct="1">
              <a:lnSpc>
                <a:spcPct val="90000"/>
              </a:lnSpc>
              <a:buFont typeface="Wingdings" pitchFamily="112" charset="2"/>
              <a:buChar char=""/>
              <a:defRPr/>
            </a:pPr>
            <a:r>
              <a:rPr lang="en-US" sz="3200" dirty="0" smtClean="0">
                <a:latin typeface="Arial" charset="0"/>
              </a:rPr>
              <a:t>Toxicity issues (no worse than gasoline)</a:t>
            </a:r>
          </a:p>
        </p:txBody>
      </p:sp>
    </p:spTree>
    <p:extLst>
      <p:ext uri="{BB962C8B-B14F-4D97-AF65-F5344CB8AC3E}">
        <p14:creationId xmlns:p14="http://schemas.microsoft.com/office/powerpoint/2010/main" val="2386434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733800" y="457200"/>
            <a:ext cx="5181600" cy="984885"/>
          </a:xfrm>
        </p:spPr>
        <p:txBody>
          <a:bodyPr/>
          <a:lstStyle/>
          <a:p>
            <a:pPr algn="l" eaLnBrk="1" hangingPunct="1">
              <a:defRPr/>
            </a:pPr>
            <a:r>
              <a:rPr lang="en-US" sz="3200" dirty="0" smtClean="0"/>
              <a:t>Biodiesel Production</a:t>
            </a:r>
            <a:r>
              <a:rPr lang="en-US" sz="3200" dirty="0" smtClean="0">
                <a:latin typeface="Times New Roman" pitchFamily="112" charset="0"/>
              </a:rPr>
              <a:t/>
            </a:r>
            <a:br>
              <a:rPr lang="en-US" sz="3200" dirty="0" smtClean="0">
                <a:latin typeface="Times New Roman" pitchFamily="112" charset="0"/>
              </a:rPr>
            </a:br>
            <a:endParaRPr lang="en-US" sz="3200" dirty="0" smtClean="0">
              <a:latin typeface="Times New Roman" pitchFamily="112" charset="0"/>
            </a:endParaRPr>
          </a:p>
        </p:txBody>
      </p:sp>
      <p:sp>
        <p:nvSpPr>
          <p:cNvPr id="26627" name="Rectangle 3"/>
          <p:cNvSpPr>
            <a:spLocks noChangeArrowheads="1"/>
          </p:cNvSpPr>
          <p:nvPr/>
        </p:nvSpPr>
        <p:spPr bwMode="auto">
          <a:xfrm>
            <a:off x="0" y="-603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92164" name="Rectangle 4"/>
          <p:cNvSpPr>
            <a:spLocks noChangeArrowheads="1"/>
          </p:cNvSpPr>
          <p:nvPr/>
        </p:nvSpPr>
        <p:spPr bwMode="auto">
          <a:xfrm>
            <a:off x="0" y="-603250"/>
            <a:ext cx="241300" cy="534987"/>
          </a:xfrm>
          <a:prstGeom prst="rect">
            <a:avLst/>
          </a:prstGeom>
          <a:noFill/>
          <a:ln w="9525">
            <a:noFill/>
            <a:miter lim="800000"/>
            <a:headEnd/>
            <a:tailEnd/>
          </a:ln>
          <a:effectLst/>
        </p:spPr>
        <p:txBody>
          <a:bodyPr wrap="none" anchor="ctr">
            <a:spAutoFit/>
          </a:bodyPr>
          <a:lstStyle/>
          <a:p>
            <a:pPr eaLnBrk="1" hangingPunct="1">
              <a:defRPr/>
            </a:pPr>
            <a:endParaRPr lang="en-US" sz="1100">
              <a:effectLst>
                <a:outerShdw blurRad="38100" dist="38100" dir="2700000" algn="tl">
                  <a:srgbClr val="C0C0C0"/>
                </a:outerShdw>
              </a:effectLst>
              <a:latin typeface="Times New Roman" pitchFamily="112" charset="0"/>
              <a:ea typeface="ＭＳ Ｐゴシック" pitchFamily="112" charset="-128"/>
            </a:endParaRPr>
          </a:p>
          <a:p>
            <a:pPr>
              <a:defRPr/>
            </a:pPr>
            <a:r>
              <a:rPr lang="en-US" sz="1800">
                <a:effectLst>
                  <a:outerShdw blurRad="38100" dist="38100" dir="2700000" algn="tl">
                    <a:srgbClr val="C0C0C0"/>
                  </a:outerShdw>
                </a:effectLst>
                <a:latin typeface="Times New Roman" pitchFamily="112" charset="0"/>
                <a:ea typeface="ＭＳ Ｐゴシック" pitchFamily="112" charset="-128"/>
              </a:rPr>
              <a:t> </a:t>
            </a:r>
          </a:p>
        </p:txBody>
      </p:sp>
      <p:sp>
        <p:nvSpPr>
          <p:cNvPr id="92165" name="Rectangle 5"/>
          <p:cNvSpPr>
            <a:spLocks noChangeArrowheads="1"/>
          </p:cNvSpPr>
          <p:nvPr/>
        </p:nvSpPr>
        <p:spPr bwMode="auto">
          <a:xfrm>
            <a:off x="0" y="0"/>
            <a:ext cx="241300" cy="366713"/>
          </a:xfrm>
          <a:prstGeom prst="rect">
            <a:avLst/>
          </a:prstGeom>
          <a:noFill/>
          <a:ln w="9525">
            <a:noFill/>
            <a:miter lim="800000"/>
            <a:headEnd/>
            <a:tailEnd/>
          </a:ln>
          <a:effectLst/>
        </p:spPr>
        <p:txBody>
          <a:bodyPr wrap="none" anchor="ctr">
            <a:spAutoFit/>
          </a:bodyPr>
          <a:lstStyle/>
          <a:p>
            <a:pPr eaLnBrk="1" hangingPunct="1">
              <a:defRPr/>
            </a:pPr>
            <a:r>
              <a:rPr lang="en-US" sz="1800">
                <a:effectLst>
                  <a:outerShdw blurRad="38100" dist="38100" dir="2700000" algn="tl">
                    <a:srgbClr val="C0C0C0"/>
                  </a:outerShdw>
                </a:effectLst>
                <a:latin typeface="Times New Roman" pitchFamily="112" charset="0"/>
                <a:ea typeface="ＭＳ Ｐゴシック" pitchFamily="112" charset="-128"/>
              </a:rPr>
              <a:t> </a:t>
            </a:r>
          </a:p>
        </p:txBody>
      </p:sp>
      <p:sp>
        <p:nvSpPr>
          <p:cNvPr id="92166" name="Rectangle 6"/>
          <p:cNvSpPr>
            <a:spLocks noChangeArrowheads="1"/>
          </p:cNvSpPr>
          <p:nvPr/>
        </p:nvSpPr>
        <p:spPr bwMode="auto">
          <a:xfrm>
            <a:off x="0" y="6927850"/>
            <a:ext cx="184150" cy="534988"/>
          </a:xfrm>
          <a:prstGeom prst="rect">
            <a:avLst/>
          </a:prstGeom>
          <a:noFill/>
          <a:ln w="9525">
            <a:noFill/>
            <a:miter lim="800000"/>
            <a:headEnd/>
            <a:tailEnd/>
          </a:ln>
          <a:effectLst/>
        </p:spPr>
        <p:txBody>
          <a:bodyPr wrap="none" anchor="ctr">
            <a:spAutoFit/>
          </a:bodyPr>
          <a:lstStyle/>
          <a:p>
            <a:pPr eaLnBrk="1" hangingPunct="1">
              <a:defRPr/>
            </a:pPr>
            <a:endParaRPr lang="en-US" sz="1100">
              <a:effectLst>
                <a:outerShdw blurRad="38100" dist="38100" dir="2700000" algn="tl">
                  <a:srgbClr val="C0C0C0"/>
                </a:outerShdw>
              </a:effectLst>
              <a:latin typeface="Times New Roman" pitchFamily="112" charset="0"/>
              <a:ea typeface="ＭＳ Ｐゴシック" pitchFamily="112" charset="-128"/>
            </a:endParaRPr>
          </a:p>
          <a:p>
            <a:pPr>
              <a:defRPr/>
            </a:pPr>
            <a:endParaRPr lang="en-US" sz="1800">
              <a:effectLst>
                <a:outerShdw blurRad="38100" dist="38100" dir="2700000" algn="tl">
                  <a:srgbClr val="C0C0C0"/>
                </a:outerShdw>
              </a:effectLst>
              <a:latin typeface="Times New Roman" pitchFamily="112" charset="0"/>
              <a:ea typeface="ＭＳ Ｐゴシック" pitchFamily="112" charset="-128"/>
            </a:endParaRPr>
          </a:p>
        </p:txBody>
      </p:sp>
      <p:grpSp>
        <p:nvGrpSpPr>
          <p:cNvPr id="26631" name="Group 7"/>
          <p:cNvGrpSpPr>
            <a:grpSpLocks noChangeAspect="1"/>
          </p:cNvGrpSpPr>
          <p:nvPr/>
        </p:nvGrpSpPr>
        <p:grpSpPr bwMode="auto">
          <a:xfrm>
            <a:off x="914400" y="1371600"/>
            <a:ext cx="8229600" cy="5276850"/>
            <a:chOff x="1440" y="4200"/>
            <a:chExt cx="10080" cy="6465"/>
          </a:xfrm>
        </p:grpSpPr>
        <p:sp>
          <p:nvSpPr>
            <p:cNvPr id="26632" name="AutoShape 8"/>
            <p:cNvSpPr>
              <a:spLocks noChangeAspect="1" noChangeArrowheads="1"/>
            </p:cNvSpPr>
            <p:nvPr/>
          </p:nvSpPr>
          <p:spPr bwMode="auto">
            <a:xfrm>
              <a:off x="1440" y="4200"/>
              <a:ext cx="10080" cy="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6633" name="Line 9"/>
            <p:cNvSpPr>
              <a:spLocks noChangeShapeType="1"/>
            </p:cNvSpPr>
            <p:nvPr/>
          </p:nvSpPr>
          <p:spPr bwMode="auto">
            <a:xfrm flipV="1">
              <a:off x="5889" y="5879"/>
              <a:ext cx="1637" cy="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4" name="Line 10"/>
            <p:cNvSpPr>
              <a:spLocks noChangeShapeType="1"/>
            </p:cNvSpPr>
            <p:nvPr/>
          </p:nvSpPr>
          <p:spPr bwMode="auto">
            <a:xfrm>
              <a:off x="2951" y="4746"/>
              <a:ext cx="2" cy="75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71" name="Text Box 11"/>
            <p:cNvSpPr txBox="1">
              <a:spLocks noChangeArrowheads="1"/>
            </p:cNvSpPr>
            <p:nvPr/>
          </p:nvSpPr>
          <p:spPr bwMode="auto">
            <a:xfrm>
              <a:off x="7680" y="7259"/>
              <a:ext cx="1134" cy="541"/>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Biodiesel, glycerin</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endParaRPr lang="en-US" sz="1800">
                <a:latin typeface="Arial" charset="0"/>
                <a:ea typeface="ＭＳ Ｐゴシック" pitchFamily="112" charset="-128"/>
              </a:endParaRPr>
            </a:p>
          </p:txBody>
        </p:sp>
        <p:grpSp>
          <p:nvGrpSpPr>
            <p:cNvPr id="26636" name="Group 12"/>
            <p:cNvGrpSpPr>
              <a:grpSpLocks/>
            </p:cNvGrpSpPr>
            <p:nvPr/>
          </p:nvGrpSpPr>
          <p:grpSpPr bwMode="auto">
            <a:xfrm>
              <a:off x="1440" y="4380"/>
              <a:ext cx="9600" cy="6120"/>
              <a:chOff x="1440" y="4380"/>
              <a:chExt cx="9600" cy="6120"/>
            </a:xfrm>
          </p:grpSpPr>
          <p:grpSp>
            <p:nvGrpSpPr>
              <p:cNvPr id="26637" name="Group 13"/>
              <p:cNvGrpSpPr>
                <a:grpSpLocks/>
              </p:cNvGrpSpPr>
              <p:nvPr/>
            </p:nvGrpSpPr>
            <p:grpSpPr bwMode="auto">
              <a:xfrm>
                <a:off x="1440" y="4380"/>
                <a:ext cx="9551" cy="6085"/>
                <a:chOff x="1440" y="4380"/>
                <a:chExt cx="9551" cy="6085"/>
              </a:xfrm>
            </p:grpSpPr>
            <p:sp>
              <p:nvSpPr>
                <p:cNvPr id="26639" name="Line 14"/>
                <p:cNvSpPr>
                  <a:spLocks noChangeShapeType="1"/>
                </p:cNvSpPr>
                <p:nvPr/>
              </p:nvSpPr>
              <p:spPr bwMode="auto">
                <a:xfrm>
                  <a:off x="7680" y="9780"/>
                  <a:ext cx="2" cy="5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75" name="Text Box 15"/>
                <p:cNvSpPr txBox="1">
                  <a:spLocks noChangeArrowheads="1"/>
                </p:cNvSpPr>
                <p:nvPr/>
              </p:nvSpPr>
              <p:spPr bwMode="auto">
                <a:xfrm>
                  <a:off x="7800" y="9959"/>
                  <a:ext cx="1384" cy="506"/>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Fuel Grade</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Biodiesel</a:t>
                  </a:r>
                  <a:endParaRPr lang="en-US" sz="1800">
                    <a:latin typeface="Arial" charset="0"/>
                    <a:ea typeface="ＭＳ Ｐゴシック" pitchFamily="112" charset="-128"/>
                  </a:endParaRPr>
                </a:p>
              </p:txBody>
            </p:sp>
            <p:sp>
              <p:nvSpPr>
                <p:cNvPr id="92176" name="Text Box 16"/>
                <p:cNvSpPr txBox="1">
                  <a:spLocks noChangeArrowheads="1"/>
                </p:cNvSpPr>
                <p:nvPr/>
              </p:nvSpPr>
              <p:spPr bwMode="auto">
                <a:xfrm>
                  <a:off x="5640" y="9959"/>
                  <a:ext cx="1007" cy="506"/>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Fertilizer K</a:t>
                  </a:r>
                  <a:r>
                    <a:rPr lang="en-US" sz="800" baseline="-25000">
                      <a:solidFill>
                        <a:srgbClr val="000000"/>
                      </a:solidFill>
                      <a:effectLst>
                        <a:outerShdw blurRad="38100" dist="38100" dir="2700000" algn="tl">
                          <a:srgbClr val="C0C0C0"/>
                        </a:outerShdw>
                      </a:effectLst>
                      <a:latin typeface="Arial" charset="0"/>
                      <a:ea typeface="ＭＳ Ｐゴシック" pitchFamily="112" charset="-128"/>
                    </a:rPr>
                    <a:t>3</a:t>
                  </a:r>
                  <a:r>
                    <a:rPr lang="en-US" sz="800">
                      <a:solidFill>
                        <a:srgbClr val="000000"/>
                      </a:solidFill>
                      <a:effectLst>
                        <a:outerShdw blurRad="38100" dist="38100" dir="2700000" algn="tl">
                          <a:srgbClr val="C0C0C0"/>
                        </a:outerShdw>
                      </a:effectLst>
                      <a:latin typeface="Arial" charset="0"/>
                      <a:ea typeface="ＭＳ Ｐゴシック" pitchFamily="112" charset="-128"/>
                    </a:rPr>
                    <a:t>PO</a:t>
                  </a:r>
                  <a:r>
                    <a:rPr lang="en-US" sz="800" baseline="-25000">
                      <a:solidFill>
                        <a:srgbClr val="000000"/>
                      </a:solidFill>
                      <a:effectLst>
                        <a:outerShdw blurRad="38100" dist="38100" dir="2700000" algn="tl">
                          <a:srgbClr val="C0C0C0"/>
                        </a:outerShdw>
                      </a:effectLst>
                      <a:latin typeface="Arial" charset="0"/>
                      <a:ea typeface="ＭＳ Ｐゴシック" pitchFamily="112" charset="-128"/>
                    </a:rPr>
                    <a:t>3</a:t>
                  </a:r>
                  <a:endParaRPr lang="en-US" sz="1800">
                    <a:latin typeface="Arial" charset="0"/>
                    <a:ea typeface="ＭＳ Ｐゴシック" pitchFamily="112" charset="-128"/>
                  </a:endParaRPr>
                </a:p>
              </p:txBody>
            </p:sp>
            <p:sp>
              <p:nvSpPr>
                <p:cNvPr id="92177" name="Text Box 17"/>
                <p:cNvSpPr txBox="1">
                  <a:spLocks noChangeArrowheads="1"/>
                </p:cNvSpPr>
                <p:nvPr/>
              </p:nvSpPr>
              <p:spPr bwMode="auto">
                <a:xfrm>
                  <a:off x="4679" y="9780"/>
                  <a:ext cx="1009" cy="504"/>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water</a:t>
                  </a:r>
                  <a:endParaRPr lang="en-US" sz="1800">
                    <a:latin typeface="Arial" charset="0"/>
                    <a:ea typeface="ＭＳ Ｐゴシック" pitchFamily="112" charset="-128"/>
                  </a:endParaRPr>
                </a:p>
              </p:txBody>
            </p:sp>
            <p:sp>
              <p:nvSpPr>
                <p:cNvPr id="92178" name="Text Box 18"/>
                <p:cNvSpPr txBox="1">
                  <a:spLocks noChangeArrowheads="1"/>
                </p:cNvSpPr>
                <p:nvPr/>
              </p:nvSpPr>
              <p:spPr bwMode="auto">
                <a:xfrm>
                  <a:off x="1944" y="5501"/>
                  <a:ext cx="1384" cy="547"/>
                </a:xfrm>
                <a:prstGeom prst="rect">
                  <a:avLst/>
                </a:prstGeom>
                <a:noFill/>
                <a:ln w="28575">
                  <a:solidFill>
                    <a:srgbClr val="000000"/>
                  </a:solidFill>
                  <a:miter lim="800000"/>
                  <a:headEnd/>
                  <a:tailEnd/>
                </a:ln>
              </p:spPr>
              <p:txBody>
                <a:bodyPr lIns="64008" tIns="32004" rIns="64008" bIns="32004"/>
                <a:lstStyle/>
                <a:p>
                  <a:pPr algn="ctr">
                    <a:defRPr/>
                  </a:pPr>
                  <a:r>
                    <a:rPr lang="en-US" sz="800" b="1">
                      <a:solidFill>
                        <a:srgbClr val="000000"/>
                      </a:solidFill>
                      <a:effectLst>
                        <a:outerShdw blurRad="38100" dist="38100" dir="2700000" algn="tl">
                          <a:srgbClr val="C0C0C0"/>
                        </a:outerShdw>
                      </a:effectLst>
                      <a:latin typeface="Arial" charset="0"/>
                      <a:ea typeface="ＭＳ Ｐゴシック" pitchFamily="112" charset="-128"/>
                    </a:rPr>
                    <a:t>Catalyst Mixing</a:t>
                  </a:r>
                  <a:endParaRPr lang="en-US" sz="1800">
                    <a:latin typeface="Arial" charset="0"/>
                    <a:ea typeface="ＭＳ Ｐゴシック" pitchFamily="112" charset="-128"/>
                  </a:endParaRPr>
                </a:p>
              </p:txBody>
            </p:sp>
            <p:sp>
              <p:nvSpPr>
                <p:cNvPr id="92179" name="Text Box 19"/>
                <p:cNvSpPr txBox="1">
                  <a:spLocks noChangeArrowheads="1"/>
                </p:cNvSpPr>
                <p:nvPr/>
              </p:nvSpPr>
              <p:spPr bwMode="auto">
                <a:xfrm>
                  <a:off x="1440" y="4562"/>
                  <a:ext cx="1048" cy="360"/>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Methanol</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endParaRPr lang="en-US" sz="1800">
                    <a:latin typeface="Arial" charset="0"/>
                    <a:ea typeface="ＭＳ Ｐゴシック" pitchFamily="112" charset="-128"/>
                  </a:endParaRPr>
                </a:p>
              </p:txBody>
            </p:sp>
            <p:sp>
              <p:nvSpPr>
                <p:cNvPr id="26645" name="Line 20"/>
                <p:cNvSpPr>
                  <a:spLocks noChangeShapeType="1"/>
                </p:cNvSpPr>
                <p:nvPr/>
              </p:nvSpPr>
              <p:spPr bwMode="auto">
                <a:xfrm>
                  <a:off x="3329" y="5754"/>
                  <a:ext cx="881"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1" name="Text Box 21"/>
                <p:cNvSpPr txBox="1">
                  <a:spLocks noChangeArrowheads="1"/>
                </p:cNvSpPr>
                <p:nvPr/>
              </p:nvSpPr>
              <p:spPr bwMode="auto">
                <a:xfrm>
                  <a:off x="7559" y="5641"/>
                  <a:ext cx="1635" cy="377"/>
                </a:xfrm>
                <a:prstGeom prst="rect">
                  <a:avLst/>
                </a:prstGeom>
                <a:noFill/>
                <a:ln w="28575">
                  <a:solidFill>
                    <a:srgbClr val="000000"/>
                  </a:solidFill>
                  <a:miter lim="800000"/>
                  <a:headEnd/>
                  <a:tailEnd/>
                </a:ln>
              </p:spPr>
              <p:txBody>
                <a:bodyPr lIns="64008" tIns="32004" rIns="64008" bIns="32004"/>
                <a:lstStyle/>
                <a:p>
                  <a:pPr algn="ctr">
                    <a:defRPr/>
                  </a:pPr>
                  <a:r>
                    <a:rPr lang="en-US" sz="1000" b="1">
                      <a:solidFill>
                        <a:srgbClr val="000000"/>
                      </a:solidFill>
                      <a:effectLst>
                        <a:outerShdw blurRad="38100" dist="38100" dir="2700000" algn="tl">
                          <a:srgbClr val="C0C0C0"/>
                        </a:outerShdw>
                      </a:effectLst>
                      <a:latin typeface="Arial" charset="0"/>
                      <a:ea typeface="ＭＳ Ｐゴシック" pitchFamily="112" charset="-128"/>
                    </a:rPr>
                    <a:t>Neutralization</a:t>
                  </a:r>
                  <a:endParaRPr lang="en-US" sz="1800">
                    <a:latin typeface="Arial" charset="0"/>
                    <a:ea typeface="ＭＳ Ｐゴシック" pitchFamily="112" charset="-128"/>
                  </a:endParaRPr>
                </a:p>
              </p:txBody>
            </p:sp>
            <p:sp>
              <p:nvSpPr>
                <p:cNvPr id="26647" name="Line 22"/>
                <p:cNvSpPr>
                  <a:spLocks noChangeShapeType="1"/>
                </p:cNvSpPr>
                <p:nvPr/>
              </p:nvSpPr>
              <p:spPr bwMode="auto">
                <a:xfrm>
                  <a:off x="9000" y="5100"/>
                  <a:ext cx="3" cy="5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3" name="Text Box 23"/>
                <p:cNvSpPr txBox="1">
                  <a:spLocks noChangeArrowheads="1"/>
                </p:cNvSpPr>
                <p:nvPr/>
              </p:nvSpPr>
              <p:spPr bwMode="auto">
                <a:xfrm>
                  <a:off x="9000" y="5101"/>
                  <a:ext cx="1386" cy="630"/>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Acid (phosphoric)</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endParaRPr lang="en-US" sz="1800">
                    <a:latin typeface="Arial" charset="0"/>
                    <a:ea typeface="ＭＳ Ｐゴシック" pitchFamily="112" charset="-128"/>
                  </a:endParaRPr>
                </a:p>
              </p:txBody>
            </p:sp>
            <p:sp>
              <p:nvSpPr>
                <p:cNvPr id="26649" name="Line 24"/>
                <p:cNvSpPr>
                  <a:spLocks noChangeShapeType="1"/>
                </p:cNvSpPr>
                <p:nvPr/>
              </p:nvSpPr>
              <p:spPr bwMode="auto">
                <a:xfrm>
                  <a:off x="7736" y="6004"/>
                  <a:ext cx="2" cy="50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0" name="Line 25"/>
                <p:cNvSpPr>
                  <a:spLocks noChangeShapeType="1"/>
                </p:cNvSpPr>
                <p:nvPr/>
              </p:nvSpPr>
              <p:spPr bwMode="auto">
                <a:xfrm>
                  <a:off x="8640" y="8160"/>
                  <a:ext cx="840"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1" name="Line 26"/>
                <p:cNvSpPr>
                  <a:spLocks noChangeShapeType="1"/>
                </p:cNvSpPr>
                <p:nvPr/>
              </p:nvSpPr>
              <p:spPr bwMode="auto">
                <a:xfrm flipH="1">
                  <a:off x="7680" y="8520"/>
                  <a:ext cx="1" cy="72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87" name="Text Box 27"/>
                <p:cNvSpPr txBox="1">
                  <a:spLocks noChangeArrowheads="1"/>
                </p:cNvSpPr>
                <p:nvPr/>
              </p:nvSpPr>
              <p:spPr bwMode="auto">
                <a:xfrm>
                  <a:off x="7800" y="8701"/>
                  <a:ext cx="1007" cy="502"/>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Biodiesel,</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impurities</a:t>
                  </a:r>
                  <a:endParaRPr lang="en-US" sz="1800">
                    <a:latin typeface="Arial" charset="0"/>
                    <a:ea typeface="ＭＳ Ｐゴシック" pitchFamily="112" charset="-128"/>
                  </a:endParaRPr>
                </a:p>
              </p:txBody>
            </p:sp>
            <p:sp>
              <p:nvSpPr>
                <p:cNvPr id="92188" name="Text Box 28"/>
                <p:cNvSpPr txBox="1">
                  <a:spLocks noChangeArrowheads="1"/>
                </p:cNvSpPr>
                <p:nvPr/>
              </p:nvSpPr>
              <p:spPr bwMode="auto">
                <a:xfrm>
                  <a:off x="6960" y="6540"/>
                  <a:ext cx="1637" cy="714"/>
                </a:xfrm>
                <a:prstGeom prst="rect">
                  <a:avLst/>
                </a:prstGeom>
                <a:noFill/>
                <a:ln w="28575">
                  <a:solidFill>
                    <a:srgbClr val="000000"/>
                  </a:solidFill>
                  <a:miter lim="800000"/>
                  <a:headEnd/>
                  <a:tailEnd/>
                </a:ln>
              </p:spPr>
              <p:txBody>
                <a:bodyPr lIns="64008" tIns="32004" rIns="64008" bIns="32004"/>
                <a:lstStyle/>
                <a:p>
                  <a:pPr algn="ctr">
                    <a:defRPr/>
                  </a:pPr>
                  <a:r>
                    <a:rPr lang="en-US" sz="800" b="1">
                      <a:solidFill>
                        <a:srgbClr val="000000"/>
                      </a:solidFill>
                      <a:effectLst>
                        <a:outerShdw blurRad="38100" dist="38100" dir="2700000" algn="tl">
                          <a:srgbClr val="C0C0C0"/>
                        </a:outerShdw>
                      </a:effectLst>
                      <a:latin typeface="Arial" charset="0"/>
                      <a:ea typeface="ＭＳ Ｐゴシック" pitchFamily="112" charset="-128"/>
                    </a:rPr>
                    <a:t>Methanol Recovery</a:t>
                  </a:r>
                </a:p>
                <a:p>
                  <a:pPr>
                    <a:defRPr/>
                  </a:pPr>
                  <a:endParaRPr lang="en-US" sz="1800">
                    <a:latin typeface="Arial" charset="0"/>
                    <a:ea typeface="ＭＳ Ｐゴシック" pitchFamily="112" charset="-128"/>
                  </a:endParaRPr>
                </a:p>
              </p:txBody>
            </p:sp>
            <p:sp>
              <p:nvSpPr>
                <p:cNvPr id="92189" name="Text Box 29"/>
                <p:cNvSpPr txBox="1">
                  <a:spLocks noChangeArrowheads="1"/>
                </p:cNvSpPr>
                <p:nvPr/>
              </p:nvSpPr>
              <p:spPr bwMode="auto">
                <a:xfrm>
                  <a:off x="9480" y="7981"/>
                  <a:ext cx="1511" cy="502"/>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Crude Glycerine</a:t>
                  </a:r>
                  <a:endParaRPr lang="en-US" sz="1800">
                    <a:latin typeface="Arial" charset="0"/>
                    <a:ea typeface="ＭＳ Ｐゴシック" pitchFamily="112" charset="-128"/>
                  </a:endParaRPr>
                </a:p>
              </p:txBody>
            </p:sp>
            <p:sp>
              <p:nvSpPr>
                <p:cNvPr id="92190" name="Text Box 30"/>
                <p:cNvSpPr txBox="1">
                  <a:spLocks noChangeArrowheads="1"/>
                </p:cNvSpPr>
                <p:nvPr/>
              </p:nvSpPr>
              <p:spPr bwMode="auto">
                <a:xfrm>
                  <a:off x="4561" y="6900"/>
                  <a:ext cx="1132" cy="506"/>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Recovered</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methanol</a:t>
                  </a:r>
                  <a:endParaRPr lang="en-US" sz="1800">
                    <a:latin typeface="Arial" charset="0"/>
                    <a:ea typeface="ＭＳ Ｐゴシック" pitchFamily="112" charset="-128"/>
                  </a:endParaRPr>
                </a:p>
              </p:txBody>
            </p:sp>
            <p:sp>
              <p:nvSpPr>
                <p:cNvPr id="26656" name="Line 31"/>
                <p:cNvSpPr>
                  <a:spLocks noChangeShapeType="1"/>
                </p:cNvSpPr>
                <p:nvPr/>
              </p:nvSpPr>
              <p:spPr bwMode="auto">
                <a:xfrm flipV="1">
                  <a:off x="1680" y="5123"/>
                  <a:ext cx="14" cy="177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7" name="Line 32"/>
                <p:cNvSpPr>
                  <a:spLocks noChangeShapeType="1"/>
                </p:cNvSpPr>
                <p:nvPr/>
              </p:nvSpPr>
              <p:spPr bwMode="auto">
                <a:xfrm>
                  <a:off x="1692" y="5123"/>
                  <a:ext cx="629"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8" name="Line 33"/>
                <p:cNvSpPr>
                  <a:spLocks noChangeShapeType="1"/>
                </p:cNvSpPr>
                <p:nvPr/>
              </p:nvSpPr>
              <p:spPr bwMode="auto">
                <a:xfrm>
                  <a:off x="2321" y="4621"/>
                  <a:ext cx="3" cy="879"/>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9" name="Line 34"/>
                <p:cNvSpPr>
                  <a:spLocks noChangeShapeType="1"/>
                </p:cNvSpPr>
                <p:nvPr/>
              </p:nvSpPr>
              <p:spPr bwMode="auto">
                <a:xfrm flipH="1">
                  <a:off x="8358" y="9599"/>
                  <a:ext cx="882"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95" name="Text Box 35"/>
                <p:cNvSpPr txBox="1">
                  <a:spLocks noChangeArrowheads="1"/>
                </p:cNvSpPr>
                <p:nvPr/>
              </p:nvSpPr>
              <p:spPr bwMode="auto">
                <a:xfrm>
                  <a:off x="8399" y="9239"/>
                  <a:ext cx="1134" cy="360"/>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Wash water</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endParaRPr lang="en-US" sz="1800">
                    <a:latin typeface="Arial" charset="0"/>
                    <a:ea typeface="ＭＳ Ｐゴシック" pitchFamily="112" charset="-128"/>
                  </a:endParaRPr>
                </a:p>
              </p:txBody>
            </p:sp>
            <p:sp>
              <p:nvSpPr>
                <p:cNvPr id="26661" name="Line 36"/>
                <p:cNvSpPr>
                  <a:spLocks noChangeShapeType="1"/>
                </p:cNvSpPr>
                <p:nvPr/>
              </p:nvSpPr>
              <p:spPr bwMode="auto">
                <a:xfrm flipH="1">
                  <a:off x="6120" y="9600"/>
                  <a:ext cx="1007"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2" name="Line 37"/>
                <p:cNvSpPr>
                  <a:spLocks noChangeShapeType="1"/>
                </p:cNvSpPr>
                <p:nvPr/>
              </p:nvSpPr>
              <p:spPr bwMode="auto">
                <a:xfrm flipH="1">
                  <a:off x="5238" y="9600"/>
                  <a:ext cx="882" cy="37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3" name="Line 38"/>
                <p:cNvSpPr>
                  <a:spLocks noChangeShapeType="1"/>
                </p:cNvSpPr>
                <p:nvPr/>
              </p:nvSpPr>
              <p:spPr bwMode="auto">
                <a:xfrm>
                  <a:off x="6120" y="9600"/>
                  <a:ext cx="1" cy="36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4" name="Line 39"/>
                <p:cNvSpPr>
                  <a:spLocks noChangeShapeType="1"/>
                </p:cNvSpPr>
                <p:nvPr/>
              </p:nvSpPr>
              <p:spPr bwMode="auto">
                <a:xfrm>
                  <a:off x="4440" y="4380"/>
                  <a:ext cx="1" cy="9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5" name="Line 40"/>
                <p:cNvSpPr>
                  <a:spLocks noChangeShapeType="1"/>
                </p:cNvSpPr>
                <p:nvPr/>
              </p:nvSpPr>
              <p:spPr bwMode="auto">
                <a:xfrm flipH="1">
                  <a:off x="1680" y="6900"/>
                  <a:ext cx="528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6" name="Line 41"/>
                <p:cNvSpPr>
                  <a:spLocks noChangeShapeType="1"/>
                </p:cNvSpPr>
                <p:nvPr/>
              </p:nvSpPr>
              <p:spPr bwMode="auto">
                <a:xfrm>
                  <a:off x="7680" y="7260"/>
                  <a:ext cx="1" cy="54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2" name="Text Box 42"/>
                <p:cNvSpPr txBox="1">
                  <a:spLocks noChangeArrowheads="1"/>
                </p:cNvSpPr>
                <p:nvPr/>
              </p:nvSpPr>
              <p:spPr bwMode="auto">
                <a:xfrm>
                  <a:off x="6960" y="7800"/>
                  <a:ext cx="1637" cy="797"/>
                </a:xfrm>
                <a:prstGeom prst="rect">
                  <a:avLst/>
                </a:prstGeom>
                <a:solidFill>
                  <a:srgbClr val="FFFFFF"/>
                </a:solidFill>
                <a:ln w="28575">
                  <a:solidFill>
                    <a:srgbClr val="000000"/>
                  </a:solidFill>
                  <a:miter lim="800000"/>
                  <a:headEnd/>
                  <a:tailEnd/>
                </a:ln>
              </p:spPr>
              <p:txBody>
                <a:bodyPr lIns="64008" tIns="32004" rIns="64008" bIns="32004"/>
                <a:lstStyle/>
                <a:p>
                  <a:pPr algn="ctr">
                    <a:defRPr/>
                  </a:pPr>
                  <a:r>
                    <a:rPr lang="en-US" sz="800" b="1">
                      <a:solidFill>
                        <a:srgbClr val="000000"/>
                      </a:solidFill>
                      <a:effectLst>
                        <a:outerShdw blurRad="38100" dist="38100" dir="2700000" algn="tl">
                          <a:srgbClr val="C0C0C0"/>
                        </a:outerShdw>
                      </a:effectLst>
                      <a:latin typeface="Arial" charset="0"/>
                      <a:ea typeface="ＭＳ Ｐゴシック" pitchFamily="112" charset="-128"/>
                    </a:rPr>
                    <a:t>Phase Separation</a:t>
                  </a:r>
                  <a:endParaRPr lang="en-US" sz="700" b="1">
                    <a:solidFill>
                      <a:srgbClr val="000000"/>
                    </a:solidFill>
                    <a:effectLst>
                      <a:outerShdw blurRad="38100" dist="38100" dir="2700000" algn="tl">
                        <a:srgbClr val="C0C0C0"/>
                      </a:outerShdw>
                    </a:effectLst>
                    <a:latin typeface="Arial" charset="0"/>
                    <a:ea typeface="ＭＳ Ｐゴシック" pitchFamily="112" charset="-128"/>
                  </a:endParaRPr>
                </a:p>
                <a:p>
                  <a:pPr algn="ctr">
                    <a:defRPr/>
                  </a:pPr>
                  <a:r>
                    <a:rPr lang="en-US" sz="800" b="1">
                      <a:solidFill>
                        <a:srgbClr val="000000"/>
                      </a:solidFill>
                      <a:effectLst>
                        <a:outerShdw blurRad="38100" dist="38100" dir="2700000" algn="tl">
                          <a:srgbClr val="C0C0C0"/>
                        </a:outerShdw>
                      </a:effectLst>
                      <a:latin typeface="Arial" charset="0"/>
                      <a:ea typeface="ＭＳ Ｐゴシック" pitchFamily="112" charset="-128"/>
                    </a:rPr>
                    <a:t>gravity or centrifuge</a:t>
                  </a:r>
                  <a:endParaRPr lang="en-US" sz="1800">
                    <a:latin typeface="Arial" charset="0"/>
                    <a:ea typeface="ＭＳ Ｐゴシック" pitchFamily="112" charset="-128"/>
                  </a:endParaRPr>
                </a:p>
              </p:txBody>
            </p:sp>
            <p:sp>
              <p:nvSpPr>
                <p:cNvPr id="92203" name="Text Box 43"/>
                <p:cNvSpPr txBox="1">
                  <a:spLocks noChangeArrowheads="1"/>
                </p:cNvSpPr>
                <p:nvPr/>
              </p:nvSpPr>
              <p:spPr bwMode="auto">
                <a:xfrm>
                  <a:off x="7199" y="9239"/>
                  <a:ext cx="1134" cy="632"/>
                </a:xfrm>
                <a:prstGeom prst="rect">
                  <a:avLst/>
                </a:prstGeom>
                <a:solidFill>
                  <a:srgbClr val="FFFFFF"/>
                </a:solidFill>
                <a:ln w="28575">
                  <a:solidFill>
                    <a:srgbClr val="000000"/>
                  </a:solidFill>
                  <a:miter lim="800000"/>
                  <a:headEnd/>
                  <a:tailEnd/>
                </a:ln>
              </p:spPr>
              <p:txBody>
                <a:bodyPr lIns="64008" tIns="32004" rIns="64008" bIns="32004"/>
                <a:lstStyle/>
                <a:p>
                  <a:pPr algn="ctr">
                    <a:defRPr/>
                  </a:pPr>
                  <a:r>
                    <a:rPr lang="en-US" sz="800" b="1">
                      <a:solidFill>
                        <a:srgbClr val="000000"/>
                      </a:solidFill>
                      <a:effectLst>
                        <a:outerShdw blurRad="38100" dist="38100" dir="2700000" algn="tl">
                          <a:srgbClr val="C0C0C0"/>
                        </a:outerShdw>
                      </a:effectLst>
                      <a:latin typeface="Arial" charset="0"/>
                      <a:ea typeface="ＭＳ Ｐゴシック" pitchFamily="112" charset="-128"/>
                    </a:rPr>
                    <a:t>Purification</a:t>
                  </a:r>
                </a:p>
                <a:p>
                  <a:pPr algn="ctr">
                    <a:defRPr/>
                  </a:pPr>
                  <a:r>
                    <a:rPr lang="en-US" sz="800" b="1">
                      <a:solidFill>
                        <a:srgbClr val="000000"/>
                      </a:solidFill>
                      <a:effectLst>
                        <a:outerShdw blurRad="38100" dist="38100" dir="2700000" algn="tl">
                          <a:srgbClr val="C0C0C0"/>
                        </a:outerShdw>
                      </a:effectLst>
                      <a:latin typeface="Arial" charset="0"/>
                      <a:ea typeface="ＭＳ Ｐゴシック" pitchFamily="112" charset="-128"/>
                    </a:rPr>
                    <a:t>(washing)</a:t>
                  </a:r>
                  <a:endParaRPr lang="en-US" sz="1800">
                    <a:latin typeface="Arial" charset="0"/>
                    <a:ea typeface="ＭＳ Ｐゴシック" pitchFamily="112" charset="-128"/>
                  </a:endParaRPr>
                </a:p>
              </p:txBody>
            </p:sp>
            <p:sp>
              <p:nvSpPr>
                <p:cNvPr id="92204" name="Text Box 44"/>
                <p:cNvSpPr txBox="1">
                  <a:spLocks noChangeArrowheads="1"/>
                </p:cNvSpPr>
                <p:nvPr/>
              </p:nvSpPr>
              <p:spPr bwMode="auto">
                <a:xfrm>
                  <a:off x="2881" y="4741"/>
                  <a:ext cx="1007" cy="508"/>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Catalyst NaOH</a:t>
                  </a:r>
                  <a:endParaRPr lang="en-US" sz="1800">
                    <a:latin typeface="Arial" charset="0"/>
                    <a:ea typeface="ＭＳ Ｐゴシック" pitchFamily="112" charset="-128"/>
                  </a:endParaRPr>
                </a:p>
              </p:txBody>
            </p:sp>
            <p:sp>
              <p:nvSpPr>
                <p:cNvPr id="92205" name="Text Box 45"/>
                <p:cNvSpPr txBox="1">
                  <a:spLocks noChangeArrowheads="1"/>
                </p:cNvSpPr>
                <p:nvPr/>
              </p:nvSpPr>
              <p:spPr bwMode="auto">
                <a:xfrm>
                  <a:off x="6000" y="4922"/>
                  <a:ext cx="2641" cy="1079"/>
                </a:xfrm>
                <a:prstGeom prst="rect">
                  <a:avLst/>
                </a:prstGeom>
                <a:noFill/>
                <a:ln w="2857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Crude Biodiesel (methyl ester)</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Crude glycerin</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Excess methanol</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Catalyst KOH</a:t>
                  </a: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endParaRPr lang="en-US" sz="700">
                    <a:solidFill>
                      <a:srgbClr val="000000"/>
                    </a:solidFill>
                    <a:effectLst>
                      <a:outerShdw blurRad="38100" dist="38100" dir="2700000" algn="tl">
                        <a:srgbClr val="C0C0C0"/>
                      </a:outerShdw>
                    </a:effectLst>
                    <a:latin typeface="Arial" charset="0"/>
                    <a:ea typeface="ＭＳ Ｐゴシック" pitchFamily="112" charset="-128"/>
                  </a:endParaRPr>
                </a:p>
                <a:p>
                  <a:pPr>
                    <a:defRPr/>
                  </a:pPr>
                  <a:endParaRPr lang="en-US" sz="1800">
                    <a:latin typeface="Arial" charset="0"/>
                    <a:ea typeface="ＭＳ Ｐゴシック" pitchFamily="112" charset="-128"/>
                  </a:endParaRPr>
                </a:p>
              </p:txBody>
            </p:sp>
            <p:sp>
              <p:nvSpPr>
                <p:cNvPr id="92206" name="Text Box 46"/>
                <p:cNvSpPr txBox="1">
                  <a:spLocks noChangeArrowheads="1"/>
                </p:cNvSpPr>
                <p:nvPr/>
              </p:nvSpPr>
              <p:spPr bwMode="auto">
                <a:xfrm>
                  <a:off x="4561" y="4562"/>
                  <a:ext cx="1132" cy="504"/>
                </a:xfrm>
                <a:prstGeom prst="rect">
                  <a:avLst/>
                </a:prstGeom>
                <a:noFill/>
                <a:ln w="9525">
                  <a:noFill/>
                  <a:miter lim="800000"/>
                  <a:headEnd/>
                  <a:tailEnd/>
                </a:ln>
              </p:spPr>
              <p:txBody>
                <a:bodyPr lIns="64008" tIns="32004" rIns="64008" bIns="32004"/>
                <a:lstStyle/>
                <a:p>
                  <a:pPr>
                    <a:defRPr/>
                  </a:pPr>
                  <a:r>
                    <a:rPr lang="en-US" sz="800">
                      <a:solidFill>
                        <a:srgbClr val="000000"/>
                      </a:solidFill>
                      <a:effectLst>
                        <a:outerShdw blurRad="38100" dist="38100" dir="2700000" algn="tl">
                          <a:srgbClr val="C0C0C0"/>
                        </a:outerShdw>
                      </a:effectLst>
                      <a:latin typeface="Arial" charset="0"/>
                      <a:ea typeface="ＭＳ Ｐゴシック" pitchFamily="112" charset="-128"/>
                    </a:rPr>
                    <a:t>Raw Oil</a:t>
                  </a:r>
                  <a:endParaRPr lang="en-US" sz="1800">
                    <a:latin typeface="Arial" charset="0"/>
                    <a:ea typeface="ＭＳ Ｐゴシック" pitchFamily="112" charset="-128"/>
                  </a:endParaRPr>
                </a:p>
              </p:txBody>
            </p:sp>
            <p:sp>
              <p:nvSpPr>
                <p:cNvPr id="92207" name="Text Box 47"/>
                <p:cNvSpPr txBox="1">
                  <a:spLocks noChangeArrowheads="1"/>
                </p:cNvSpPr>
                <p:nvPr/>
              </p:nvSpPr>
              <p:spPr bwMode="auto">
                <a:xfrm>
                  <a:off x="4211" y="5377"/>
                  <a:ext cx="1789" cy="1132"/>
                </a:xfrm>
                <a:prstGeom prst="rect">
                  <a:avLst/>
                </a:prstGeom>
                <a:solidFill>
                  <a:srgbClr val="C0C0C0"/>
                </a:solidFill>
                <a:ln w="28575">
                  <a:solidFill>
                    <a:srgbClr val="000000"/>
                  </a:solidFill>
                  <a:miter lim="800000"/>
                  <a:headEnd/>
                  <a:tailEnd/>
                </a:ln>
              </p:spPr>
              <p:txBody>
                <a:bodyPr lIns="64008" tIns="32004" rIns="64008" bIns="32004"/>
                <a:lstStyle/>
                <a:p>
                  <a:pPr algn="ctr">
                    <a:defRPr/>
                  </a:pPr>
                  <a:endParaRPr lang="en-US" sz="800" b="1">
                    <a:solidFill>
                      <a:srgbClr val="000000"/>
                    </a:solidFill>
                    <a:effectLst>
                      <a:outerShdw blurRad="38100" dist="38100" dir="2700000" algn="tl">
                        <a:srgbClr val="FFFFFF"/>
                      </a:outerShdw>
                    </a:effectLst>
                    <a:latin typeface="Arial" charset="0"/>
                    <a:ea typeface="ＭＳ Ｐゴシック" pitchFamily="112" charset="-128"/>
                  </a:endParaRPr>
                </a:p>
                <a:p>
                  <a:pPr algn="ctr">
                    <a:defRPr/>
                  </a:pPr>
                  <a:r>
                    <a:rPr lang="en-US" sz="800" b="1">
                      <a:solidFill>
                        <a:srgbClr val="000000"/>
                      </a:solidFill>
                      <a:effectLst>
                        <a:outerShdw blurRad="38100" dist="38100" dir="2700000" algn="tl">
                          <a:srgbClr val="FFFFFF"/>
                        </a:outerShdw>
                      </a:effectLst>
                      <a:latin typeface="Arial" charset="0"/>
                      <a:ea typeface="ＭＳ Ｐゴシック" pitchFamily="112" charset="-128"/>
                    </a:rPr>
                    <a:t>Transesterification Reaction</a:t>
                  </a:r>
                  <a:endParaRPr lang="en-US" sz="1800">
                    <a:latin typeface="Arial" charset="0"/>
                    <a:ea typeface="ＭＳ Ｐゴシック" pitchFamily="112" charset="-128"/>
                  </a:endParaRPr>
                </a:p>
              </p:txBody>
            </p:sp>
          </p:grpSp>
          <p:sp>
            <p:nvSpPr>
              <p:cNvPr id="26638" name="Rectangle 48"/>
              <p:cNvSpPr>
                <a:spLocks noChangeArrowheads="1"/>
              </p:cNvSpPr>
              <p:nvPr/>
            </p:nvSpPr>
            <p:spPr bwMode="auto">
              <a:xfrm>
                <a:off x="1440" y="4380"/>
                <a:ext cx="9600" cy="6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grpSp>
      </p:grpSp>
    </p:spTree>
    <p:extLst>
      <p:ext uri="{BB962C8B-B14F-4D97-AF65-F5344CB8AC3E}">
        <p14:creationId xmlns:p14="http://schemas.microsoft.com/office/powerpoint/2010/main" val="173044207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274638"/>
            <a:ext cx="8229600" cy="792162"/>
          </a:xfrm>
        </p:spPr>
        <p:txBody>
          <a:bodyPr/>
          <a:lstStyle/>
          <a:p>
            <a:pPr algn="l" eaLnBrk="1" hangingPunct="1">
              <a:defRPr/>
            </a:pPr>
            <a:r>
              <a:rPr lang="en-US" sz="4000" smtClean="0">
                <a:solidFill>
                  <a:srgbClr val="FF7C80"/>
                </a:solidFill>
              </a:rPr>
              <a:t>Biofuel Applications: Gases</a:t>
            </a:r>
          </a:p>
        </p:txBody>
      </p:sp>
      <p:sp>
        <p:nvSpPr>
          <p:cNvPr id="67587" name="Rectangle 3"/>
          <p:cNvSpPr>
            <a:spLocks noGrp="1" noChangeArrowheads="1"/>
          </p:cNvSpPr>
          <p:nvPr>
            <p:ph type="body" idx="1"/>
          </p:nvPr>
        </p:nvSpPr>
        <p:spPr>
          <a:xfrm>
            <a:off x="3200400" y="1600200"/>
            <a:ext cx="4953000" cy="5029200"/>
          </a:xfrm>
        </p:spPr>
        <p:txBody>
          <a:bodyPr/>
          <a:lstStyle/>
          <a:p>
            <a:pPr eaLnBrk="1" hangingPunct="1">
              <a:lnSpc>
                <a:spcPct val="80000"/>
              </a:lnSpc>
              <a:buFont typeface="Wingdings" pitchFamily="112" charset="2"/>
              <a:buChar char=""/>
              <a:defRPr/>
            </a:pPr>
            <a:r>
              <a:rPr lang="en-US" b="1" smtClean="0">
                <a:solidFill>
                  <a:schemeClr val="hlink"/>
                </a:solidFill>
              </a:rPr>
              <a:t>Hydrogen</a:t>
            </a:r>
            <a:r>
              <a:rPr lang="en-US" sz="2400" smtClean="0"/>
              <a:t>: can be used in fuel cells for generating electricity</a:t>
            </a:r>
          </a:p>
          <a:p>
            <a:pPr eaLnBrk="1" hangingPunct="1">
              <a:lnSpc>
                <a:spcPct val="80000"/>
              </a:lnSpc>
              <a:buFont typeface="Wingdings" pitchFamily="112" charset="2"/>
              <a:buChar char=""/>
              <a:defRPr/>
            </a:pPr>
            <a:endParaRPr lang="en-US" sz="2400" smtClean="0"/>
          </a:p>
          <a:p>
            <a:pPr eaLnBrk="1" hangingPunct="1">
              <a:lnSpc>
                <a:spcPct val="80000"/>
              </a:lnSpc>
              <a:buFont typeface="Wingdings" pitchFamily="112" charset="2"/>
              <a:buChar char=""/>
              <a:defRPr/>
            </a:pPr>
            <a:endParaRPr lang="en-US" sz="2400" smtClean="0"/>
          </a:p>
          <a:p>
            <a:pPr eaLnBrk="1" hangingPunct="1">
              <a:lnSpc>
                <a:spcPct val="80000"/>
              </a:lnSpc>
              <a:buFont typeface="Wingdings" pitchFamily="112" charset="2"/>
              <a:buChar char=""/>
              <a:defRPr/>
            </a:pPr>
            <a:endParaRPr lang="en-US" sz="2400" smtClean="0"/>
          </a:p>
          <a:p>
            <a:pPr eaLnBrk="1" hangingPunct="1">
              <a:lnSpc>
                <a:spcPct val="80000"/>
              </a:lnSpc>
              <a:buFont typeface="Wingdings" pitchFamily="112" charset="2"/>
              <a:buChar char=""/>
              <a:defRPr/>
            </a:pPr>
            <a:endParaRPr lang="en-US" sz="2400" smtClean="0"/>
          </a:p>
          <a:p>
            <a:pPr eaLnBrk="1" hangingPunct="1">
              <a:lnSpc>
                <a:spcPct val="80000"/>
              </a:lnSpc>
              <a:buFont typeface="Wingdings" pitchFamily="112" charset="2"/>
              <a:buChar char=""/>
              <a:defRPr/>
            </a:pPr>
            <a:endParaRPr lang="en-US" sz="2400" smtClean="0"/>
          </a:p>
          <a:p>
            <a:pPr eaLnBrk="1" hangingPunct="1">
              <a:lnSpc>
                <a:spcPct val="80000"/>
              </a:lnSpc>
              <a:buFont typeface="Wingdings" pitchFamily="112" charset="2"/>
              <a:buChar char=""/>
              <a:defRPr/>
            </a:pPr>
            <a:endParaRPr lang="en-US" sz="2400" smtClean="0"/>
          </a:p>
          <a:p>
            <a:pPr eaLnBrk="1" hangingPunct="1">
              <a:lnSpc>
                <a:spcPct val="80000"/>
              </a:lnSpc>
              <a:buFont typeface="Wingdings" pitchFamily="112" charset="2"/>
              <a:buChar char=""/>
              <a:defRPr/>
            </a:pPr>
            <a:endParaRPr lang="en-US" sz="2400" smtClean="0"/>
          </a:p>
          <a:p>
            <a:pPr eaLnBrk="1" hangingPunct="1">
              <a:lnSpc>
                <a:spcPct val="80000"/>
              </a:lnSpc>
              <a:spcAft>
                <a:spcPct val="30000"/>
              </a:spcAft>
              <a:buFont typeface="Wingdings" pitchFamily="112" charset="2"/>
              <a:buChar char=""/>
              <a:defRPr/>
            </a:pPr>
            <a:r>
              <a:rPr lang="en-US" b="1" smtClean="0">
                <a:solidFill>
                  <a:schemeClr val="hlink"/>
                </a:solidFill>
              </a:rPr>
              <a:t>Methane</a:t>
            </a:r>
            <a:r>
              <a:rPr lang="en-US" sz="2400" smtClean="0"/>
              <a:t>: can be combusted directly or converted to ethanol 	</a:t>
            </a:r>
          </a:p>
        </p:txBody>
      </p:sp>
      <p:pic>
        <p:nvPicPr>
          <p:cNvPr id="27652" name="Picture 4" descr="Hracer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11086"/>
            <a:ext cx="241935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926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81000"/>
            <a:ext cx="7772400" cy="1143000"/>
          </a:xfrm>
        </p:spPr>
        <p:txBody>
          <a:bodyPr/>
          <a:lstStyle/>
          <a:p>
            <a:pPr algn="l" eaLnBrk="1" hangingPunct="1">
              <a:defRPr/>
            </a:pPr>
            <a:r>
              <a:rPr lang="en-US" sz="4000" smtClean="0">
                <a:solidFill>
                  <a:srgbClr val="FF7C80"/>
                </a:solidFill>
              </a:rPr>
              <a:t>Bioheat Applications</a:t>
            </a:r>
          </a:p>
        </p:txBody>
      </p:sp>
      <p:sp>
        <p:nvSpPr>
          <p:cNvPr id="47107" name="Rectangle 3"/>
          <p:cNvSpPr>
            <a:spLocks noGrp="1" noChangeArrowheads="1"/>
          </p:cNvSpPr>
          <p:nvPr>
            <p:ph type="body" idx="1"/>
          </p:nvPr>
        </p:nvSpPr>
        <p:spPr>
          <a:xfrm>
            <a:off x="914400" y="1447800"/>
            <a:ext cx="5334000" cy="5257800"/>
          </a:xfrm>
        </p:spPr>
        <p:txBody>
          <a:bodyPr/>
          <a:lstStyle/>
          <a:p>
            <a:pPr eaLnBrk="1" hangingPunct="1">
              <a:spcBef>
                <a:spcPct val="50000"/>
              </a:spcBef>
              <a:buFont typeface="Wingdings" pitchFamily="112" charset="2"/>
              <a:buChar char=""/>
              <a:defRPr/>
            </a:pPr>
            <a:r>
              <a:rPr lang="en-US" sz="2800" smtClean="0"/>
              <a:t>Small-scale heating systems for households typically use firewood or pellets </a:t>
            </a:r>
          </a:p>
          <a:p>
            <a:pPr eaLnBrk="1" hangingPunct="1">
              <a:spcBef>
                <a:spcPct val="50000"/>
              </a:spcBef>
              <a:spcAft>
                <a:spcPct val="30000"/>
              </a:spcAft>
              <a:buFont typeface="Wingdings" pitchFamily="112" charset="2"/>
              <a:buChar char=""/>
              <a:defRPr/>
            </a:pPr>
            <a:r>
              <a:rPr lang="en-US" sz="2800" smtClean="0"/>
              <a:t>Medium-scale users typically burn wood chips in grate boilers </a:t>
            </a:r>
          </a:p>
          <a:p>
            <a:pPr eaLnBrk="1" hangingPunct="1">
              <a:spcBef>
                <a:spcPct val="50000"/>
              </a:spcBef>
              <a:spcAft>
                <a:spcPct val="30000"/>
              </a:spcAft>
              <a:buFont typeface="Wingdings" pitchFamily="112" charset="2"/>
              <a:buChar char=""/>
              <a:defRPr/>
            </a:pPr>
            <a:r>
              <a:rPr lang="en-US" sz="2800" smtClean="0"/>
              <a:t>Large-scale boilers are able to burn a larger variety of fuels, including wood waste and refuse-derived fuel</a:t>
            </a:r>
            <a:endParaRPr lang="en-US" sz="2000" smtClean="0"/>
          </a:p>
        </p:txBody>
      </p:sp>
      <p:grpSp>
        <p:nvGrpSpPr>
          <p:cNvPr id="28676" name="Group 4"/>
          <p:cNvGrpSpPr>
            <a:grpSpLocks/>
          </p:cNvGrpSpPr>
          <p:nvPr/>
        </p:nvGrpSpPr>
        <p:grpSpPr bwMode="auto">
          <a:xfrm>
            <a:off x="6477000" y="4648200"/>
            <a:ext cx="2209800" cy="1816100"/>
            <a:chOff x="3816" y="2112"/>
            <a:chExt cx="1392" cy="1144"/>
          </a:xfrm>
        </p:grpSpPr>
        <p:pic>
          <p:nvPicPr>
            <p:cNvPr id="28679" name="Picture 5" descr="Alltwen%20Biomass%20Boi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 y="2112"/>
              <a:ext cx="1392"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6"/>
            <p:cNvSpPr txBox="1">
              <a:spLocks noChangeArrowheads="1"/>
            </p:cNvSpPr>
            <p:nvPr/>
          </p:nvSpPr>
          <p:spPr bwMode="auto">
            <a:xfrm>
              <a:off x="4183" y="2968"/>
              <a:ext cx="7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solidFill>
                    <a:srgbClr val="FFCC00"/>
                  </a:solidFill>
                </a:rPr>
                <a:t>Biomass Boiler</a:t>
              </a:r>
              <a:br>
                <a:rPr lang="en-US" sz="1200">
                  <a:solidFill>
                    <a:srgbClr val="FFCC00"/>
                  </a:solidFill>
                </a:rPr>
              </a:br>
              <a:endParaRPr lang="en-US" sz="1200">
                <a:solidFill>
                  <a:srgbClr val="FFCC00"/>
                </a:solidFill>
              </a:endParaRPr>
            </a:p>
          </p:txBody>
        </p:sp>
      </p:grpSp>
      <p:pic>
        <p:nvPicPr>
          <p:cNvPr id="28677" name="Picture 7" descr="biomass_in_furna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24000"/>
            <a:ext cx="220027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624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71600" y="228600"/>
            <a:ext cx="7772400" cy="1143000"/>
          </a:xfrm>
        </p:spPr>
        <p:txBody>
          <a:bodyPr/>
          <a:lstStyle/>
          <a:p>
            <a:pPr algn="l" eaLnBrk="1" hangingPunct="1">
              <a:defRPr/>
            </a:pPr>
            <a:r>
              <a:rPr lang="en-US" sz="4000" smtClean="0">
                <a:solidFill>
                  <a:srgbClr val="FF7C80"/>
                </a:solidFill>
              </a:rPr>
              <a:t>Bioelectricity Applications</a:t>
            </a:r>
          </a:p>
        </p:txBody>
      </p:sp>
      <p:sp>
        <p:nvSpPr>
          <p:cNvPr id="65539" name="Rectangle 3"/>
          <p:cNvSpPr>
            <a:spLocks noGrp="1" noChangeArrowheads="1"/>
          </p:cNvSpPr>
          <p:nvPr>
            <p:ph type="body" idx="1"/>
          </p:nvPr>
        </p:nvSpPr>
        <p:spPr>
          <a:xfrm>
            <a:off x="4038600" y="1981200"/>
            <a:ext cx="4800600" cy="4572000"/>
          </a:xfrm>
        </p:spPr>
        <p:txBody>
          <a:bodyPr/>
          <a:lstStyle/>
          <a:p>
            <a:pPr eaLnBrk="1" hangingPunct="1">
              <a:buFont typeface="Wingdings" pitchFamily="112" charset="2"/>
              <a:buChar char=""/>
              <a:defRPr/>
            </a:pPr>
            <a:r>
              <a:rPr lang="en-US" sz="2800" b="1" smtClean="0"/>
              <a:t>Co-generation</a:t>
            </a:r>
            <a:r>
              <a:rPr lang="en-US" sz="2800" smtClean="0"/>
              <a:t>: Combustion followed by a water vapor cycle driven turbine engine is the main technology at present</a:t>
            </a:r>
          </a:p>
          <a:p>
            <a:pPr eaLnBrk="1" hangingPunct="1">
              <a:buFont typeface="Wingdings" pitchFamily="112" charset="2"/>
              <a:buChar char=""/>
              <a:defRPr/>
            </a:pPr>
            <a:endParaRPr lang="en-US" sz="2800" smtClean="0"/>
          </a:p>
          <a:p>
            <a:pPr eaLnBrk="1" hangingPunct="1">
              <a:buFont typeface="Wingdings" pitchFamily="112" charset="2"/>
              <a:buChar char=""/>
              <a:defRPr/>
            </a:pPr>
            <a:r>
              <a:rPr lang="en-US" sz="2800" b="1" smtClean="0"/>
              <a:t>Microbial Fuel Cells</a:t>
            </a:r>
            <a:r>
              <a:rPr lang="en-US" sz="2800" smtClean="0"/>
              <a:t> (MFCs): Direct conversion of biomass to electricity</a:t>
            </a:r>
            <a:r>
              <a:rPr lang="en-US" sz="2400" smtClean="0"/>
              <a:t> </a:t>
            </a:r>
          </a:p>
        </p:txBody>
      </p:sp>
      <p:pic>
        <p:nvPicPr>
          <p:cNvPr id="29700" name="Picture 9" descr="MFC&amp;BatteryChargerSmallJPG"/>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4140200"/>
            <a:ext cx="39624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153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416561"/>
            <a:ext cx="7409738" cy="1488439"/>
          </a:xfrm>
        </p:spPr>
        <p:txBody>
          <a:bodyPr/>
          <a:lstStyle/>
          <a:p>
            <a:pPr eaLnBrk="1" hangingPunct="1">
              <a:lnSpc>
                <a:spcPct val="95000"/>
              </a:lnSpc>
              <a:defRPr/>
            </a:pPr>
            <a:r>
              <a:rPr lang="en-US" sz="3800" b="1" dirty="0" smtClean="0"/>
              <a:t>Microbial fuel cells</a:t>
            </a:r>
            <a:r>
              <a:rPr lang="en-US" sz="3400" b="1" dirty="0" smtClean="0"/>
              <a:t> (MFCs)</a:t>
            </a:r>
            <a:r>
              <a:rPr lang="en-US" sz="3400" dirty="0" smtClean="0"/>
              <a:t/>
            </a:r>
            <a:br>
              <a:rPr lang="en-US" sz="3400" dirty="0" smtClean="0"/>
            </a:br>
            <a:endParaRPr lang="en-US" sz="2800" dirty="0" smtClean="0"/>
          </a:p>
        </p:txBody>
      </p:sp>
      <p:pic>
        <p:nvPicPr>
          <p:cNvPr id="30723" name="Picture 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171666"/>
            <a:ext cx="7028738" cy="4093600"/>
          </a:xfrm>
        </p:spPr>
      </p:pic>
      <p:sp>
        <p:nvSpPr>
          <p:cNvPr id="30724" name="Rectangle 4"/>
          <p:cNvSpPr>
            <a:spLocks noChangeArrowheads="1"/>
          </p:cNvSpPr>
          <p:nvPr/>
        </p:nvSpPr>
        <p:spPr bwMode="auto">
          <a:xfrm>
            <a:off x="990600" y="5334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000" b="1" i="1">
                <a:solidFill>
                  <a:schemeClr val="tx2"/>
                </a:solidFill>
                <a:latin typeface="Tahoma" panose="020B0604030504040204" pitchFamily="34" charset="0"/>
              </a:rPr>
              <a:t>Electrons</a:t>
            </a:r>
            <a:r>
              <a:rPr lang="en-US" sz="2000" i="1">
                <a:solidFill>
                  <a:schemeClr val="tx2"/>
                </a:solidFill>
                <a:latin typeface="Tahoma" panose="020B0604030504040204" pitchFamily="34" charset="0"/>
              </a:rPr>
              <a:t> flow from an </a:t>
            </a:r>
            <a:r>
              <a:rPr lang="en-US" sz="2000" b="1" i="1">
                <a:solidFill>
                  <a:schemeClr val="tx2"/>
                </a:solidFill>
                <a:latin typeface="Tahoma" panose="020B0604030504040204" pitchFamily="34" charset="0"/>
              </a:rPr>
              <a:t>anode</a:t>
            </a:r>
            <a:r>
              <a:rPr lang="en-US" sz="2000" i="1">
                <a:solidFill>
                  <a:schemeClr val="tx2"/>
                </a:solidFill>
                <a:latin typeface="Tahoma" panose="020B0604030504040204" pitchFamily="34" charset="0"/>
              </a:rPr>
              <a:t> through a </a:t>
            </a:r>
            <a:r>
              <a:rPr lang="en-US" sz="2000" b="1" i="1">
                <a:solidFill>
                  <a:schemeClr val="tx2"/>
                </a:solidFill>
                <a:latin typeface="Tahoma" panose="020B0604030504040204" pitchFamily="34" charset="0"/>
              </a:rPr>
              <a:t>resistor</a:t>
            </a:r>
            <a:r>
              <a:rPr lang="en-US" sz="2000" i="1">
                <a:solidFill>
                  <a:schemeClr val="tx2"/>
                </a:solidFill>
                <a:latin typeface="Tahoma" panose="020B0604030504040204" pitchFamily="34" charset="0"/>
              </a:rPr>
              <a:t> to a </a:t>
            </a:r>
            <a:r>
              <a:rPr lang="en-US" sz="2000" b="1" i="1">
                <a:solidFill>
                  <a:schemeClr val="tx2"/>
                </a:solidFill>
                <a:latin typeface="Tahoma" panose="020B0604030504040204" pitchFamily="34" charset="0"/>
              </a:rPr>
              <a:t>cathode</a:t>
            </a:r>
            <a:r>
              <a:rPr lang="en-US" sz="2000" i="1">
                <a:solidFill>
                  <a:schemeClr val="tx2"/>
                </a:solidFill>
                <a:latin typeface="Tahoma" panose="020B0604030504040204" pitchFamily="34" charset="0"/>
              </a:rPr>
              <a:t> where electron acceptors are reduced. </a:t>
            </a:r>
            <a:r>
              <a:rPr lang="en-US" sz="2000" b="1" i="1">
                <a:solidFill>
                  <a:schemeClr val="tx2"/>
                </a:solidFill>
                <a:latin typeface="Tahoma" panose="020B0604030504040204" pitchFamily="34" charset="0"/>
              </a:rPr>
              <a:t>Protons</a:t>
            </a:r>
            <a:r>
              <a:rPr lang="en-US" sz="2000" i="1">
                <a:solidFill>
                  <a:schemeClr val="tx2"/>
                </a:solidFill>
                <a:latin typeface="Tahoma" panose="020B0604030504040204" pitchFamily="34" charset="0"/>
              </a:rPr>
              <a:t> flow across a </a:t>
            </a:r>
            <a:r>
              <a:rPr lang="en-US" sz="2000" b="1" i="1">
                <a:solidFill>
                  <a:schemeClr val="tx2"/>
                </a:solidFill>
                <a:latin typeface="Tahoma" panose="020B0604030504040204" pitchFamily="34" charset="0"/>
              </a:rPr>
              <a:t>proton exchange membrane (PEM)</a:t>
            </a:r>
            <a:r>
              <a:rPr lang="en-US" sz="2000" i="1">
                <a:solidFill>
                  <a:schemeClr val="tx2"/>
                </a:solidFill>
                <a:latin typeface="Tahoma" panose="020B0604030504040204" pitchFamily="34" charset="0"/>
              </a:rPr>
              <a:t> to complete the circuit.</a:t>
            </a:r>
          </a:p>
        </p:txBody>
      </p:sp>
      <p:sp>
        <p:nvSpPr>
          <p:cNvPr id="30725" name="Text Box 5"/>
          <p:cNvSpPr txBox="1">
            <a:spLocks noChangeArrowheads="1"/>
          </p:cNvSpPr>
          <p:nvPr/>
        </p:nvSpPr>
        <p:spPr bwMode="auto">
          <a:xfrm>
            <a:off x="4876800" y="3505200"/>
            <a:ext cx="4889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sz="2000" b="1"/>
              <a:t>PEM</a:t>
            </a:r>
            <a:endParaRPr lang="en-US" sz="3000"/>
          </a:p>
        </p:txBody>
      </p:sp>
    </p:spTree>
    <p:extLst>
      <p:ext uri="{BB962C8B-B14F-4D97-AF65-F5344CB8AC3E}">
        <p14:creationId xmlns:p14="http://schemas.microsoft.com/office/powerpoint/2010/main" val="1787359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sz="half" idx="1"/>
          </p:nvPr>
        </p:nvSpPr>
        <p:spPr>
          <a:xfrm>
            <a:off x="990600" y="381000"/>
            <a:ext cx="7391400" cy="4191000"/>
          </a:xfrm>
          <a:effectLst>
            <a:outerShdw dist="25399" dir="16200000" algn="ctr" rotWithShape="0">
              <a:schemeClr val="bg2">
                <a:alpha val="75000"/>
              </a:schemeClr>
            </a:outerShdw>
          </a:effectLst>
        </p:spPr>
        <p:txBody>
          <a:bodyPr/>
          <a:lstStyle/>
          <a:p>
            <a:pPr eaLnBrk="1" hangingPunct="1">
              <a:lnSpc>
                <a:spcPct val="90000"/>
              </a:lnSpc>
              <a:spcBef>
                <a:spcPct val="40000"/>
              </a:spcBef>
              <a:buFont typeface="Wingdings" pitchFamily="112" charset="2"/>
              <a:buChar char=""/>
              <a:defRPr/>
            </a:pPr>
            <a:r>
              <a:rPr lang="en-US" b="1" dirty="0" smtClean="0">
                <a:solidFill>
                  <a:schemeClr val="hlink"/>
                </a:solidFill>
              </a:rPr>
              <a:t>Bio-electro-chemical</a:t>
            </a:r>
            <a:r>
              <a:rPr lang="en-US" dirty="0" smtClean="0"/>
              <a:t> devices</a:t>
            </a:r>
          </a:p>
          <a:p>
            <a:pPr eaLnBrk="1" hangingPunct="1">
              <a:lnSpc>
                <a:spcPct val="90000"/>
              </a:lnSpc>
              <a:spcBef>
                <a:spcPct val="40000"/>
              </a:spcBef>
              <a:buFont typeface="Wingdings" pitchFamily="112" charset="2"/>
              <a:buChar char=""/>
              <a:defRPr/>
            </a:pPr>
            <a:r>
              <a:rPr lang="en-US" dirty="0" smtClean="0"/>
              <a:t>Bacteria as </a:t>
            </a:r>
            <a:r>
              <a:rPr lang="en-US" b="1" dirty="0" smtClean="0">
                <a:solidFill>
                  <a:schemeClr val="hlink"/>
                </a:solidFill>
              </a:rPr>
              <a:t>biocatalysts</a:t>
            </a:r>
            <a:r>
              <a:rPr lang="en-US" dirty="0" smtClean="0"/>
              <a:t> convert the biomass “fuel” directly to electricity</a:t>
            </a:r>
          </a:p>
          <a:p>
            <a:pPr eaLnBrk="1" hangingPunct="1">
              <a:lnSpc>
                <a:spcPct val="90000"/>
              </a:lnSpc>
              <a:spcBef>
                <a:spcPct val="40000"/>
              </a:spcBef>
              <a:buFont typeface="Wingdings" pitchFamily="112" charset="2"/>
              <a:buChar char=""/>
              <a:defRPr/>
            </a:pPr>
            <a:r>
              <a:rPr lang="en-US" b="1" dirty="0" smtClean="0">
                <a:solidFill>
                  <a:schemeClr val="hlink"/>
                </a:solidFill>
              </a:rPr>
              <a:t>Oxidation-Reduction reaction </a:t>
            </a:r>
            <a:r>
              <a:rPr lang="en-US" dirty="0" smtClean="0"/>
              <a:t>switches from normal electron acceptor (e.g., O</a:t>
            </a:r>
            <a:r>
              <a:rPr lang="en-US" baseline="-25000" dirty="0" smtClean="0"/>
              <a:t>2</a:t>
            </a:r>
            <a:r>
              <a:rPr lang="en-US" dirty="0" smtClean="0"/>
              <a:t>, nitrate, sulfate)                                        to a solid </a:t>
            </a:r>
            <a:r>
              <a:rPr lang="en-US" b="1" dirty="0" smtClean="0">
                <a:solidFill>
                  <a:schemeClr val="hlink"/>
                </a:solidFill>
              </a:rPr>
              <a:t>electron acceptor: Graphite anode</a:t>
            </a:r>
            <a:endParaRPr lang="en-US" sz="2800" dirty="0" smtClean="0"/>
          </a:p>
        </p:txBody>
      </p:sp>
      <p:sp>
        <p:nvSpPr>
          <p:cNvPr id="72707" name="Text Box 3"/>
          <p:cNvSpPr txBox="1">
            <a:spLocks noChangeArrowheads="1"/>
          </p:cNvSpPr>
          <p:nvPr/>
        </p:nvSpPr>
        <p:spPr bwMode="auto">
          <a:xfrm>
            <a:off x="990600" y="5410200"/>
            <a:ext cx="7029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sz="3000">
                <a:latin typeface="Verdana" panose="020B0604030504040204" pitchFamily="34" charset="0"/>
              </a:rPr>
              <a:t>It’s all about </a:t>
            </a:r>
            <a:r>
              <a:rPr lang="en-US" sz="3000" b="1">
                <a:latin typeface="Verdana" panose="020B0604030504040204" pitchFamily="34" charset="0"/>
              </a:rPr>
              <a:t>REDOX CHEMISTRY!</a:t>
            </a:r>
            <a:endParaRPr lang="en-US" sz="3000">
              <a:latin typeface="Verdana" panose="020B0604030504040204" pitchFamily="34" charset="0"/>
            </a:endParaRPr>
          </a:p>
        </p:txBody>
      </p:sp>
    </p:spTree>
    <p:extLst>
      <p:ext uri="{BB962C8B-B14F-4D97-AF65-F5344CB8AC3E}">
        <p14:creationId xmlns:p14="http://schemas.microsoft.com/office/powerpoint/2010/main" val="2906342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ox(in)">
                                      <p:cBhvr>
                                        <p:cTn id="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38200" y="609600"/>
            <a:ext cx="7772400" cy="1143000"/>
          </a:xfrm>
          <a:effectLst>
            <a:outerShdw dist="25399" dir="16200000" algn="ctr" rotWithShape="0">
              <a:srgbClr val="FFFFFF">
                <a:alpha val="75000"/>
              </a:srgbClr>
            </a:outerShdw>
          </a:effectLst>
        </p:spPr>
        <p:txBody>
          <a:bodyPr/>
          <a:lstStyle/>
          <a:p>
            <a:pPr eaLnBrk="1" hangingPunct="1"/>
            <a:r>
              <a:rPr lang="en-US" sz="3600" b="1" smtClean="0">
                <a:solidFill>
                  <a:schemeClr val="tx1"/>
                </a:solidFill>
              </a:rPr>
              <a:t>Microbial fuel cells in the lab</a:t>
            </a:r>
            <a:r>
              <a:rPr lang="en-US" sz="3600" smtClean="0">
                <a:solidFill>
                  <a:schemeClr val="tx1"/>
                </a:solidFill>
              </a:rPr>
              <a:t> </a:t>
            </a:r>
          </a:p>
        </p:txBody>
      </p:sp>
      <p:sp>
        <p:nvSpPr>
          <p:cNvPr id="32771" name="Text Box 3"/>
          <p:cNvSpPr txBox="1">
            <a:spLocks noChangeArrowheads="1"/>
          </p:cNvSpPr>
          <p:nvPr/>
        </p:nvSpPr>
        <p:spPr bwMode="auto">
          <a:xfrm>
            <a:off x="957263" y="1600200"/>
            <a:ext cx="36195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FFFF00"/>
              </a:buClr>
              <a:buFontTx/>
              <a:buChar char="•"/>
            </a:pPr>
            <a:r>
              <a:rPr lang="en-US" sz="2000"/>
              <a:t>Two-compartment MFC </a:t>
            </a:r>
          </a:p>
          <a:p>
            <a:pPr eaLnBrk="1" hangingPunct="1">
              <a:spcBef>
                <a:spcPct val="20000"/>
              </a:spcBef>
              <a:buClr>
                <a:srgbClr val="FFFF00"/>
              </a:buClr>
              <a:buFontTx/>
              <a:buChar char="•"/>
            </a:pPr>
            <a:r>
              <a:rPr lang="en-US" sz="2000"/>
              <a:t> Proton exchange membrane:</a:t>
            </a:r>
          </a:p>
          <a:p>
            <a:pPr eaLnBrk="1" hangingPunct="1">
              <a:spcBef>
                <a:spcPct val="20000"/>
              </a:spcBef>
              <a:buClr>
                <a:srgbClr val="FFFF00"/>
              </a:buClr>
            </a:pPr>
            <a:r>
              <a:rPr lang="en-US" sz="2000"/>
              <a:t>         Nafion 117 or Ultrex</a:t>
            </a:r>
          </a:p>
          <a:p>
            <a:pPr eaLnBrk="1" hangingPunct="1">
              <a:spcBef>
                <a:spcPct val="20000"/>
              </a:spcBef>
              <a:buClr>
                <a:srgbClr val="FFFF00"/>
              </a:buClr>
              <a:buFontTx/>
              <a:buChar char="•"/>
            </a:pPr>
            <a:r>
              <a:rPr lang="en-US" sz="2000"/>
              <a:t> Electrodes: Graphite plate</a:t>
            </a:r>
          </a:p>
          <a:p>
            <a:pPr eaLnBrk="1" hangingPunct="1">
              <a:spcBef>
                <a:spcPct val="20000"/>
              </a:spcBef>
              <a:buClr>
                <a:srgbClr val="FFFF00"/>
              </a:buClr>
            </a:pPr>
            <a:r>
              <a:rPr lang="en-US" sz="2000"/>
              <a:t>   84 cm</a:t>
            </a:r>
            <a:r>
              <a:rPr lang="en-US" sz="2000" baseline="30000"/>
              <a:t>2</a:t>
            </a:r>
          </a:p>
          <a:p>
            <a:pPr eaLnBrk="1" hangingPunct="1">
              <a:spcBef>
                <a:spcPct val="20000"/>
              </a:spcBef>
              <a:buClr>
                <a:srgbClr val="FFFF00"/>
              </a:buClr>
              <a:buFontTx/>
              <a:buChar char="•"/>
            </a:pPr>
            <a:r>
              <a:rPr lang="en-US" sz="2000"/>
              <a:t> Working volume: 400 ml</a:t>
            </a:r>
          </a:p>
          <a:p>
            <a:pPr eaLnBrk="1" hangingPunct="1">
              <a:spcBef>
                <a:spcPct val="20000"/>
              </a:spcBef>
              <a:buClr>
                <a:srgbClr val="FFFF00"/>
              </a:buClr>
              <a:buFontTx/>
              <a:buChar char="•"/>
            </a:pPr>
            <a:endParaRPr lang="en-US" sz="2000"/>
          </a:p>
          <a:p>
            <a:pPr eaLnBrk="1" hangingPunct="1">
              <a:spcBef>
                <a:spcPct val="20000"/>
              </a:spcBef>
              <a:buClr>
                <a:srgbClr val="FFFF00"/>
              </a:buClr>
            </a:pPr>
            <a:endParaRPr lang="en-US" sz="2000"/>
          </a:p>
          <a:p>
            <a:pPr eaLnBrk="1" hangingPunct="1">
              <a:spcBef>
                <a:spcPct val="20000"/>
              </a:spcBef>
              <a:buClr>
                <a:srgbClr val="FFFF00"/>
              </a:buClr>
              <a:buFontTx/>
              <a:buChar char="•"/>
            </a:pPr>
            <a:endParaRPr lang="en-US" sz="2000"/>
          </a:p>
        </p:txBody>
      </p:sp>
      <p:pic>
        <p:nvPicPr>
          <p:cNvPr id="32772" name="Picture 4" descr="testcha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038600"/>
            <a:ext cx="32004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1600200" y="5434013"/>
            <a:ext cx="278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sz="1600" b="1">
                <a:solidFill>
                  <a:srgbClr val="FFFF00"/>
                </a:solidFill>
              </a:rPr>
              <a:t>ANODE	            CATHODE</a:t>
            </a:r>
          </a:p>
        </p:txBody>
      </p:sp>
      <p:grpSp>
        <p:nvGrpSpPr>
          <p:cNvPr id="32774" name="Group 6"/>
          <p:cNvGrpSpPr>
            <a:grpSpLocks/>
          </p:cNvGrpSpPr>
          <p:nvPr/>
        </p:nvGrpSpPr>
        <p:grpSpPr bwMode="auto">
          <a:xfrm>
            <a:off x="5181600" y="1828800"/>
            <a:ext cx="3314700" cy="4738688"/>
            <a:chOff x="3878" y="550"/>
            <a:chExt cx="1747" cy="2985"/>
          </a:xfrm>
        </p:grpSpPr>
        <p:pic>
          <p:nvPicPr>
            <p:cNvPr id="327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550"/>
              <a:ext cx="1747" cy="2985"/>
            </a:xfrm>
            <a:prstGeom prst="rect">
              <a:avLst/>
            </a:prstGeom>
            <a:noFill/>
            <a:ln w="127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776" name="Text Box 8"/>
            <p:cNvSpPr txBox="1">
              <a:spLocks noChangeAspect="1" noChangeArrowheads="1"/>
            </p:cNvSpPr>
            <p:nvPr/>
          </p:nvSpPr>
          <p:spPr bwMode="auto">
            <a:xfrm>
              <a:off x="4740" y="822"/>
              <a:ext cx="8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0000"/>
                </a:buClr>
              </a:pPr>
              <a:r>
                <a:rPr kumimoji="1" lang="en-US" sz="1600">
                  <a:solidFill>
                    <a:srgbClr val="FFFF00"/>
                  </a:solidFill>
                  <a:cs typeface="Arial" panose="020B0604020202020204" pitchFamily="34" charset="0"/>
                </a:rPr>
                <a:t>Membrane</a:t>
              </a:r>
              <a:r>
                <a:rPr kumimoji="1" lang="en-US" sz="2000">
                  <a:solidFill>
                    <a:schemeClr val="bg1"/>
                  </a:solidFill>
                  <a:cs typeface="Arial" panose="020B0604020202020204" pitchFamily="34" charset="0"/>
                </a:rPr>
                <a:t> </a:t>
              </a:r>
            </a:p>
          </p:txBody>
        </p:sp>
        <p:sp>
          <p:nvSpPr>
            <p:cNvPr id="32777" name="Text Box 9"/>
            <p:cNvSpPr txBox="1">
              <a:spLocks noChangeAspect="1" noChangeArrowheads="1"/>
            </p:cNvSpPr>
            <p:nvPr/>
          </p:nvSpPr>
          <p:spPr bwMode="auto">
            <a:xfrm>
              <a:off x="5143" y="3113"/>
              <a:ext cx="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0000"/>
                </a:buClr>
              </a:pPr>
              <a:r>
                <a:rPr kumimoji="1" lang="en-US" sz="1600">
                  <a:solidFill>
                    <a:srgbClr val="FFFF00"/>
                  </a:solidFill>
                  <a:cs typeface="Arial" panose="020B0604020202020204" pitchFamily="34" charset="0"/>
                </a:rPr>
                <a:t>Anode</a:t>
              </a:r>
            </a:p>
          </p:txBody>
        </p:sp>
        <p:sp>
          <p:nvSpPr>
            <p:cNvPr id="32778" name="Text Box 10"/>
            <p:cNvSpPr txBox="1">
              <a:spLocks noChangeAspect="1" noChangeArrowheads="1"/>
            </p:cNvSpPr>
            <p:nvPr/>
          </p:nvSpPr>
          <p:spPr bwMode="auto">
            <a:xfrm>
              <a:off x="3928" y="1298"/>
              <a:ext cx="5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FF0000"/>
                </a:buClr>
              </a:pPr>
              <a:r>
                <a:rPr kumimoji="1" lang="en-US" sz="1600">
                  <a:solidFill>
                    <a:srgbClr val="FFFF00"/>
                  </a:solidFill>
                  <a:cs typeface="Arial" panose="020B0604020202020204" pitchFamily="34" charset="0"/>
                </a:rPr>
                <a:t>Cathode</a:t>
              </a:r>
            </a:p>
          </p:txBody>
        </p:sp>
        <p:sp>
          <p:nvSpPr>
            <p:cNvPr id="32779" name="Line 11"/>
            <p:cNvSpPr>
              <a:spLocks noChangeShapeType="1"/>
            </p:cNvSpPr>
            <p:nvPr/>
          </p:nvSpPr>
          <p:spPr bwMode="auto">
            <a:xfrm>
              <a:off x="4150" y="1661"/>
              <a:ext cx="72" cy="264"/>
            </a:xfrm>
            <a:prstGeom prst="line">
              <a:avLst/>
            </a:prstGeom>
            <a:noFill/>
            <a:ln w="38100">
              <a:solidFill>
                <a:srgbClr val="D6005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2780" name="Line 12"/>
            <p:cNvSpPr>
              <a:spLocks noChangeShapeType="1"/>
            </p:cNvSpPr>
            <p:nvPr/>
          </p:nvSpPr>
          <p:spPr bwMode="auto">
            <a:xfrm flipH="1" flipV="1">
              <a:off x="4989" y="2818"/>
              <a:ext cx="217" cy="264"/>
            </a:xfrm>
            <a:prstGeom prst="line">
              <a:avLst/>
            </a:prstGeom>
            <a:noFill/>
            <a:ln w="38100">
              <a:solidFill>
                <a:srgbClr val="D6005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2781" name="Line 13"/>
            <p:cNvSpPr>
              <a:spLocks noChangeShapeType="1"/>
            </p:cNvSpPr>
            <p:nvPr/>
          </p:nvSpPr>
          <p:spPr bwMode="auto">
            <a:xfrm flipH="1">
              <a:off x="4967" y="1207"/>
              <a:ext cx="113" cy="417"/>
            </a:xfrm>
            <a:prstGeom prst="line">
              <a:avLst/>
            </a:prstGeom>
            <a:noFill/>
            <a:ln w="38100">
              <a:solidFill>
                <a:srgbClr val="D60052"/>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2336775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161" y="1631441"/>
            <a:ext cx="8990965" cy="1671955"/>
          </a:xfrm>
          <a:prstGeom prst="rect">
            <a:avLst/>
          </a:prstGeom>
        </p:spPr>
        <p:txBody>
          <a:bodyPr vert="horz" wrap="square" lIns="0" tIns="12700" rIns="0" bIns="0" rtlCol="0">
            <a:spAutoFit/>
          </a:bodyPr>
          <a:lstStyle/>
          <a:p>
            <a:pPr marL="299085" marR="5080" indent="-286385">
              <a:lnSpc>
                <a:spcPct val="100000"/>
              </a:lnSpc>
              <a:spcBef>
                <a:spcPts val="100"/>
              </a:spcBef>
              <a:buFont typeface="Arial"/>
              <a:buChar char="•"/>
              <a:tabLst>
                <a:tab pos="299085" algn="l"/>
                <a:tab pos="299720" algn="l"/>
              </a:tabLst>
            </a:pPr>
            <a:r>
              <a:rPr sz="1800" spc="-5" dirty="0">
                <a:solidFill>
                  <a:srgbClr val="FFFFFF"/>
                </a:solidFill>
                <a:latin typeface="Verdana"/>
                <a:cs typeface="Verdana"/>
              </a:rPr>
              <a:t>Bioenergy </a:t>
            </a:r>
            <a:r>
              <a:rPr sz="1800" dirty="0">
                <a:solidFill>
                  <a:srgbClr val="FFFFFF"/>
                </a:solidFill>
                <a:latin typeface="Verdana"/>
                <a:cs typeface="Verdana"/>
              </a:rPr>
              <a:t>is </a:t>
            </a:r>
            <a:r>
              <a:rPr sz="1800" i="1" u="heavy" spc="-5" dirty="0">
                <a:solidFill>
                  <a:srgbClr val="FFFFFF"/>
                </a:solidFill>
                <a:uFill>
                  <a:solidFill>
                    <a:srgbClr val="FFFFFF"/>
                  </a:solidFill>
                </a:uFill>
                <a:latin typeface="Verdana"/>
                <a:cs typeface="Verdana"/>
              </a:rPr>
              <a:t>renewable energy</a:t>
            </a:r>
            <a:r>
              <a:rPr sz="1800" i="1" spc="-5" dirty="0">
                <a:solidFill>
                  <a:srgbClr val="FFFFFF"/>
                </a:solidFill>
                <a:latin typeface="Verdana"/>
                <a:cs typeface="Verdana"/>
              </a:rPr>
              <a:t> </a:t>
            </a:r>
            <a:r>
              <a:rPr sz="1800" spc="-5" dirty="0">
                <a:solidFill>
                  <a:srgbClr val="FFFFFF"/>
                </a:solidFill>
                <a:latin typeface="Verdana"/>
                <a:cs typeface="Verdana"/>
              </a:rPr>
              <a:t>made available </a:t>
            </a:r>
            <a:r>
              <a:rPr sz="1800" dirty="0">
                <a:solidFill>
                  <a:srgbClr val="FFFFFF"/>
                </a:solidFill>
                <a:latin typeface="Verdana"/>
                <a:cs typeface="Verdana"/>
              </a:rPr>
              <a:t>from materials </a:t>
            </a:r>
            <a:r>
              <a:rPr sz="1800" spc="-5" dirty="0">
                <a:solidFill>
                  <a:srgbClr val="FFFFFF"/>
                </a:solidFill>
                <a:latin typeface="Verdana"/>
                <a:cs typeface="Verdana"/>
              </a:rPr>
              <a:t>derived </a:t>
            </a:r>
            <a:r>
              <a:rPr sz="1800" dirty="0">
                <a:solidFill>
                  <a:srgbClr val="FFFFFF"/>
                </a:solidFill>
                <a:latin typeface="Verdana"/>
                <a:cs typeface="Verdana"/>
              </a:rPr>
              <a:t>from  biological</a:t>
            </a:r>
            <a:r>
              <a:rPr sz="1800" spc="-5" dirty="0">
                <a:solidFill>
                  <a:srgbClr val="FFFFFF"/>
                </a:solidFill>
                <a:latin typeface="Verdana"/>
                <a:cs typeface="Verdana"/>
              </a:rPr>
              <a:t> sources.</a:t>
            </a:r>
            <a:endParaRPr sz="1800">
              <a:latin typeface="Verdana"/>
              <a:cs typeface="Verdana"/>
            </a:endParaRPr>
          </a:p>
          <a:p>
            <a:pPr>
              <a:lnSpc>
                <a:spcPct val="100000"/>
              </a:lnSpc>
              <a:spcBef>
                <a:spcPts val="30"/>
              </a:spcBef>
              <a:buClr>
                <a:srgbClr val="FFFFFF"/>
              </a:buClr>
              <a:buFont typeface="Arial"/>
              <a:buChar char="•"/>
            </a:pPr>
            <a:endParaRPr sz="1850">
              <a:latin typeface="Times New Roman"/>
              <a:cs typeface="Times New Roman"/>
            </a:endParaRPr>
          </a:p>
          <a:p>
            <a:pPr marL="299085" marR="384810" indent="-286385">
              <a:lnSpc>
                <a:spcPct val="100000"/>
              </a:lnSpc>
              <a:buFont typeface="Arial"/>
              <a:buChar char="•"/>
              <a:tabLst>
                <a:tab pos="299085" algn="l"/>
                <a:tab pos="299720" algn="l"/>
              </a:tabLst>
            </a:pPr>
            <a:r>
              <a:rPr sz="1800" dirty="0">
                <a:solidFill>
                  <a:srgbClr val="FFFFFF"/>
                </a:solidFill>
                <a:latin typeface="Verdana"/>
                <a:cs typeface="Verdana"/>
              </a:rPr>
              <a:t>Biomass is </a:t>
            </a:r>
            <a:r>
              <a:rPr sz="1800" spc="-5" dirty="0">
                <a:solidFill>
                  <a:srgbClr val="FFFFFF"/>
                </a:solidFill>
                <a:latin typeface="Verdana"/>
                <a:cs typeface="Verdana"/>
              </a:rPr>
              <a:t>any </a:t>
            </a:r>
            <a:r>
              <a:rPr sz="1800" dirty="0">
                <a:solidFill>
                  <a:srgbClr val="FFFFFF"/>
                </a:solidFill>
                <a:latin typeface="Verdana"/>
                <a:cs typeface="Verdana"/>
              </a:rPr>
              <a:t>organic material, </a:t>
            </a:r>
            <a:r>
              <a:rPr sz="1800" spc="-5" dirty="0">
                <a:solidFill>
                  <a:srgbClr val="FFFFFF"/>
                </a:solidFill>
                <a:latin typeface="Verdana"/>
                <a:cs typeface="Verdana"/>
              </a:rPr>
              <a:t>may </a:t>
            </a:r>
            <a:r>
              <a:rPr sz="1800" dirty="0">
                <a:solidFill>
                  <a:srgbClr val="FFFFFF"/>
                </a:solidFill>
                <a:latin typeface="Verdana"/>
                <a:cs typeface="Verdana"/>
              </a:rPr>
              <a:t>include </a:t>
            </a:r>
            <a:r>
              <a:rPr sz="1800" i="1" u="heavy" spc="-5" dirty="0">
                <a:solidFill>
                  <a:srgbClr val="FFFFFF"/>
                </a:solidFill>
                <a:uFill>
                  <a:solidFill>
                    <a:srgbClr val="FFFFFF"/>
                  </a:solidFill>
                </a:uFill>
                <a:latin typeface="Verdana"/>
                <a:cs typeface="Verdana"/>
              </a:rPr>
              <a:t>wood</a:t>
            </a:r>
            <a:r>
              <a:rPr sz="1800" spc="-5" dirty="0">
                <a:solidFill>
                  <a:srgbClr val="FFFFFF"/>
                </a:solidFill>
                <a:latin typeface="Verdana"/>
                <a:cs typeface="Verdana"/>
              </a:rPr>
              <a:t>, wood waste, </a:t>
            </a:r>
            <a:r>
              <a:rPr sz="1800" i="1" u="heavy" spc="-5" dirty="0">
                <a:solidFill>
                  <a:srgbClr val="FFFFFF"/>
                </a:solidFill>
                <a:uFill>
                  <a:solidFill>
                    <a:srgbClr val="FFFFFF"/>
                  </a:solidFill>
                </a:uFill>
                <a:latin typeface="Verdana"/>
                <a:cs typeface="Verdana"/>
              </a:rPr>
              <a:t>straw</a:t>
            </a:r>
            <a:r>
              <a:rPr sz="1800" spc="-5" dirty="0">
                <a:solidFill>
                  <a:srgbClr val="FFFFFF"/>
                </a:solidFill>
                <a:latin typeface="Verdana"/>
                <a:cs typeface="Verdana"/>
              </a:rPr>
              <a:t>, </a:t>
            </a:r>
            <a:r>
              <a:rPr sz="1800" u="heavy" spc="-5" dirty="0">
                <a:solidFill>
                  <a:srgbClr val="FFFFFF"/>
                </a:solidFill>
                <a:uFill>
                  <a:solidFill>
                    <a:srgbClr val="FFFFFF"/>
                  </a:solidFill>
                </a:uFill>
                <a:latin typeface="Verdana"/>
                <a:cs typeface="Verdana"/>
              </a:rPr>
              <a:t> </a:t>
            </a:r>
            <a:r>
              <a:rPr sz="1800" i="1" u="heavy" spc="-5" dirty="0">
                <a:solidFill>
                  <a:srgbClr val="FFFFFF"/>
                </a:solidFill>
                <a:uFill>
                  <a:solidFill>
                    <a:srgbClr val="FFFFFF"/>
                  </a:solidFill>
                </a:uFill>
                <a:latin typeface="Verdana"/>
                <a:cs typeface="Verdana"/>
              </a:rPr>
              <a:t>manure</a:t>
            </a:r>
            <a:r>
              <a:rPr sz="1800" spc="-5" dirty="0">
                <a:solidFill>
                  <a:srgbClr val="FFFFFF"/>
                </a:solidFill>
                <a:latin typeface="Verdana"/>
                <a:cs typeface="Verdana"/>
              </a:rPr>
              <a:t>, </a:t>
            </a:r>
            <a:r>
              <a:rPr sz="1800" i="1" u="heavy" spc="-5" dirty="0">
                <a:solidFill>
                  <a:srgbClr val="FFFFFF"/>
                </a:solidFill>
                <a:uFill>
                  <a:solidFill>
                    <a:srgbClr val="FFFFFF"/>
                  </a:solidFill>
                </a:uFill>
                <a:latin typeface="Verdana"/>
                <a:cs typeface="Verdana"/>
              </a:rPr>
              <a:t>sugar cane</a:t>
            </a:r>
            <a:r>
              <a:rPr sz="1800" i="1" spc="-5" dirty="0">
                <a:solidFill>
                  <a:srgbClr val="FFFFFF"/>
                </a:solidFill>
                <a:latin typeface="Verdana"/>
                <a:cs typeface="Verdana"/>
              </a:rPr>
              <a:t> </a:t>
            </a:r>
            <a:r>
              <a:rPr sz="1800" dirty="0">
                <a:solidFill>
                  <a:srgbClr val="FFFFFF"/>
                </a:solidFill>
                <a:latin typeface="Verdana"/>
                <a:cs typeface="Verdana"/>
              </a:rPr>
              <a:t>and </a:t>
            </a:r>
            <a:r>
              <a:rPr sz="1800" spc="-5" dirty="0">
                <a:solidFill>
                  <a:srgbClr val="FFFFFF"/>
                </a:solidFill>
                <a:latin typeface="Verdana"/>
                <a:cs typeface="Verdana"/>
              </a:rPr>
              <a:t>many other byproducts </a:t>
            </a:r>
            <a:r>
              <a:rPr sz="1800" dirty="0">
                <a:solidFill>
                  <a:srgbClr val="FFFFFF"/>
                </a:solidFill>
                <a:latin typeface="Verdana"/>
                <a:cs typeface="Verdana"/>
              </a:rPr>
              <a:t>from a </a:t>
            </a:r>
            <a:r>
              <a:rPr sz="1800" spc="-10" dirty="0">
                <a:solidFill>
                  <a:srgbClr val="FFFFFF"/>
                </a:solidFill>
                <a:latin typeface="Verdana"/>
                <a:cs typeface="Verdana"/>
              </a:rPr>
              <a:t>variety </a:t>
            </a:r>
            <a:r>
              <a:rPr sz="1800" dirty="0">
                <a:solidFill>
                  <a:srgbClr val="FFFFFF"/>
                </a:solidFill>
                <a:latin typeface="Verdana"/>
                <a:cs typeface="Verdana"/>
              </a:rPr>
              <a:t>of  </a:t>
            </a:r>
            <a:r>
              <a:rPr sz="1800" spc="-5" dirty="0">
                <a:solidFill>
                  <a:srgbClr val="FFFFFF"/>
                </a:solidFill>
                <a:latin typeface="Verdana"/>
                <a:cs typeface="Verdana"/>
              </a:rPr>
              <a:t>agricultural processes.</a:t>
            </a:r>
            <a:endParaRPr sz="1800">
              <a:latin typeface="Verdana"/>
              <a:cs typeface="Verdana"/>
            </a:endParaRPr>
          </a:p>
        </p:txBody>
      </p:sp>
      <p:sp>
        <p:nvSpPr>
          <p:cNvPr id="3" name="object 3"/>
          <p:cNvSpPr txBox="1">
            <a:spLocks noGrp="1"/>
          </p:cNvSpPr>
          <p:nvPr>
            <p:ph type="title"/>
          </p:nvPr>
        </p:nvSpPr>
        <p:spPr>
          <a:xfrm>
            <a:off x="3697985" y="315595"/>
            <a:ext cx="2070100" cy="574040"/>
          </a:xfrm>
          <a:prstGeom prst="rect">
            <a:avLst/>
          </a:prstGeom>
        </p:spPr>
        <p:txBody>
          <a:bodyPr vert="horz" wrap="square" lIns="0" tIns="12700" rIns="0" bIns="0" rtlCol="0">
            <a:spAutoFit/>
          </a:bodyPr>
          <a:lstStyle/>
          <a:p>
            <a:pPr marL="12700">
              <a:lnSpc>
                <a:spcPct val="100000"/>
              </a:lnSpc>
              <a:spcBef>
                <a:spcPts val="100"/>
              </a:spcBef>
            </a:pPr>
            <a:r>
              <a:rPr sz="3600" spc="-204" dirty="0">
                <a:latin typeface="Trebuchet MS"/>
                <a:cs typeface="Trebuchet MS"/>
              </a:rPr>
              <a:t>Bio-Energy</a:t>
            </a:r>
            <a:endParaRPr sz="3600">
              <a:latin typeface="Trebuchet MS"/>
              <a:cs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228600"/>
            <a:ext cx="8756650" cy="6502400"/>
            <a:chOff x="96" y="144"/>
            <a:chExt cx="5516" cy="4096"/>
          </a:xfrm>
        </p:grpSpPr>
        <p:grpSp>
          <p:nvGrpSpPr>
            <p:cNvPr id="33868" name="Group 3"/>
            <p:cNvGrpSpPr>
              <a:grpSpLocks/>
            </p:cNvGrpSpPr>
            <p:nvPr/>
          </p:nvGrpSpPr>
          <p:grpSpPr bwMode="auto">
            <a:xfrm>
              <a:off x="96" y="144"/>
              <a:ext cx="5516" cy="4096"/>
              <a:chOff x="96" y="144"/>
              <a:chExt cx="5516" cy="4096"/>
            </a:xfrm>
          </p:grpSpPr>
          <p:grpSp>
            <p:nvGrpSpPr>
              <p:cNvPr id="33870" name="Group 4"/>
              <p:cNvGrpSpPr>
                <a:grpSpLocks/>
              </p:cNvGrpSpPr>
              <p:nvPr/>
            </p:nvGrpSpPr>
            <p:grpSpPr bwMode="auto">
              <a:xfrm>
                <a:off x="96" y="576"/>
                <a:ext cx="5516" cy="3648"/>
                <a:chOff x="96" y="576"/>
                <a:chExt cx="5516" cy="3648"/>
              </a:xfrm>
            </p:grpSpPr>
            <p:grpSp>
              <p:nvGrpSpPr>
                <p:cNvPr id="33878" name="Group 5"/>
                <p:cNvGrpSpPr>
                  <a:grpSpLocks/>
                </p:cNvGrpSpPr>
                <p:nvPr/>
              </p:nvGrpSpPr>
              <p:grpSpPr bwMode="auto">
                <a:xfrm>
                  <a:off x="4277" y="576"/>
                  <a:ext cx="853" cy="2817"/>
                  <a:chOff x="4277" y="576"/>
                  <a:chExt cx="853" cy="2817"/>
                </a:xfrm>
              </p:grpSpPr>
              <p:grpSp>
                <p:nvGrpSpPr>
                  <p:cNvPr id="33881" name="Group 6"/>
                  <p:cNvGrpSpPr>
                    <a:grpSpLocks/>
                  </p:cNvGrpSpPr>
                  <p:nvPr/>
                </p:nvGrpSpPr>
                <p:grpSpPr bwMode="auto">
                  <a:xfrm>
                    <a:off x="4277" y="576"/>
                    <a:ext cx="853" cy="2817"/>
                    <a:chOff x="4277" y="576"/>
                    <a:chExt cx="853" cy="2817"/>
                  </a:xfrm>
                </p:grpSpPr>
                <p:sp>
                  <p:nvSpPr>
                    <p:cNvPr id="33883" name="Line 7"/>
                    <p:cNvSpPr>
                      <a:spLocks noChangeShapeType="1"/>
                    </p:cNvSpPr>
                    <p:nvPr/>
                  </p:nvSpPr>
                  <p:spPr bwMode="auto">
                    <a:xfrm flipV="1">
                      <a:off x="4437" y="6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84" name="Line 8"/>
                    <p:cNvSpPr>
                      <a:spLocks noChangeShapeType="1"/>
                    </p:cNvSpPr>
                    <p:nvPr/>
                  </p:nvSpPr>
                  <p:spPr bwMode="auto">
                    <a:xfrm flipV="1">
                      <a:off x="5013" y="675"/>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885" name="Group 9"/>
                    <p:cNvGrpSpPr>
                      <a:grpSpLocks/>
                    </p:cNvGrpSpPr>
                    <p:nvPr/>
                  </p:nvGrpSpPr>
                  <p:grpSpPr bwMode="auto">
                    <a:xfrm>
                      <a:off x="4277" y="576"/>
                      <a:ext cx="853" cy="2817"/>
                      <a:chOff x="4277" y="576"/>
                      <a:chExt cx="853" cy="2817"/>
                    </a:xfrm>
                  </p:grpSpPr>
                  <p:sp>
                    <p:nvSpPr>
                      <p:cNvPr id="33886" name="Rectangle 10"/>
                      <p:cNvSpPr>
                        <a:spLocks noChangeArrowheads="1"/>
                      </p:cNvSpPr>
                      <p:nvPr/>
                    </p:nvSpPr>
                    <p:spPr bwMode="auto">
                      <a:xfrm flipH="1">
                        <a:off x="4389" y="864"/>
                        <a:ext cx="96" cy="1968"/>
                      </a:xfrm>
                      <a:prstGeom prst="rect">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87" name="Rectangle 11"/>
                      <p:cNvSpPr>
                        <a:spLocks noChangeArrowheads="1"/>
                      </p:cNvSpPr>
                      <p:nvPr/>
                    </p:nvSpPr>
                    <p:spPr bwMode="auto">
                      <a:xfrm flipH="1">
                        <a:off x="4665" y="816"/>
                        <a:ext cx="58" cy="2256"/>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88" name="Rectangle 12"/>
                      <p:cNvSpPr>
                        <a:spLocks noChangeArrowheads="1"/>
                      </p:cNvSpPr>
                      <p:nvPr/>
                    </p:nvSpPr>
                    <p:spPr bwMode="auto">
                      <a:xfrm flipH="1">
                        <a:off x="4965" y="864"/>
                        <a:ext cx="96" cy="1968"/>
                      </a:xfrm>
                      <a:prstGeom prst="rect">
                        <a:avLst/>
                      </a:prstGeom>
                      <a:solidFill>
                        <a:srgbClr val="C0C0C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pic>
                    <p:nvPicPr>
                      <p:cNvPr id="3388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 y="57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0" name="Text Box 14"/>
                      <p:cNvSpPr txBox="1">
                        <a:spLocks noChangeArrowheads="1"/>
                      </p:cNvSpPr>
                      <p:nvPr/>
                    </p:nvSpPr>
                    <p:spPr bwMode="auto">
                      <a:xfrm rot="10800000">
                        <a:off x="4301" y="2399"/>
                        <a:ext cx="250"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Anode</a:t>
                        </a:r>
                      </a:p>
                    </p:txBody>
                  </p:sp>
                  <p:sp>
                    <p:nvSpPr>
                      <p:cNvPr id="33891" name="Text Box 15"/>
                      <p:cNvSpPr txBox="1">
                        <a:spLocks noChangeArrowheads="1"/>
                      </p:cNvSpPr>
                      <p:nvPr/>
                    </p:nvSpPr>
                    <p:spPr bwMode="auto">
                      <a:xfrm>
                        <a:off x="4277" y="3105"/>
                        <a:ext cx="8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cs typeface="Arial" panose="020B0604020202020204" pitchFamily="34" charset="0"/>
                          </a:rPr>
                          <a:t>Proton Exchange</a:t>
                        </a:r>
                      </a:p>
                      <a:p>
                        <a:pPr algn="ctr" eaLnBrk="1" hangingPunct="1"/>
                        <a:r>
                          <a:rPr lang="en-US" sz="1200">
                            <a:cs typeface="Arial" panose="020B0604020202020204" pitchFamily="34" charset="0"/>
                          </a:rPr>
                          <a:t>Membrane</a:t>
                        </a:r>
                      </a:p>
                    </p:txBody>
                  </p:sp>
                  <p:sp>
                    <p:nvSpPr>
                      <p:cNvPr id="33892" name="Text Box 16"/>
                      <p:cNvSpPr txBox="1">
                        <a:spLocks noChangeArrowheads="1"/>
                      </p:cNvSpPr>
                      <p:nvPr/>
                    </p:nvSpPr>
                    <p:spPr bwMode="auto">
                      <a:xfrm rot="-5400000">
                        <a:off x="4742" y="1343"/>
                        <a:ext cx="5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Cathode</a:t>
                        </a:r>
                      </a:p>
                    </p:txBody>
                  </p:sp>
                </p:grpSp>
              </p:grpSp>
              <p:sp>
                <p:nvSpPr>
                  <p:cNvPr id="33882" name="Line 17"/>
                  <p:cNvSpPr>
                    <a:spLocks noChangeShapeType="1"/>
                  </p:cNvSpPr>
                  <p:nvPr/>
                </p:nvSpPr>
                <p:spPr bwMode="auto">
                  <a:xfrm>
                    <a:off x="4438" y="672"/>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879" name="Text Box 18"/>
                <p:cNvSpPr txBox="1">
                  <a:spLocks noChangeArrowheads="1"/>
                </p:cNvSpPr>
                <p:nvPr/>
              </p:nvSpPr>
              <p:spPr bwMode="auto">
                <a:xfrm>
                  <a:off x="96" y="3936"/>
                  <a:ext cx="7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b="1">
                      <a:solidFill>
                        <a:srgbClr val="FF3300"/>
                      </a:solidFill>
                      <a:cs typeface="Arial" panose="020B0604020202020204" pitchFamily="34" charset="0"/>
                    </a:rPr>
                    <a:t>Anode</a:t>
                  </a:r>
                </a:p>
                <a:p>
                  <a:pPr eaLnBrk="1" hangingPunct="1"/>
                  <a:r>
                    <a:rPr lang="en-US" sz="1200" b="1">
                      <a:solidFill>
                        <a:srgbClr val="FF3300"/>
                      </a:solidFill>
                      <a:cs typeface="Arial" panose="020B0604020202020204" pitchFamily="34" charset="0"/>
                    </a:rPr>
                    <a:t>compartment</a:t>
                  </a:r>
                </a:p>
              </p:txBody>
            </p:sp>
            <p:sp>
              <p:nvSpPr>
                <p:cNvPr id="33880" name="Text Box 19"/>
                <p:cNvSpPr txBox="1">
                  <a:spLocks noChangeArrowheads="1"/>
                </p:cNvSpPr>
                <p:nvPr/>
              </p:nvSpPr>
              <p:spPr bwMode="auto">
                <a:xfrm>
                  <a:off x="4888" y="3936"/>
                  <a:ext cx="7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b="1">
                      <a:solidFill>
                        <a:srgbClr val="FF3300"/>
                      </a:solidFill>
                      <a:cs typeface="Arial" panose="020B0604020202020204" pitchFamily="34" charset="0"/>
                    </a:rPr>
                    <a:t>Cathode</a:t>
                  </a:r>
                </a:p>
                <a:p>
                  <a:pPr eaLnBrk="1" hangingPunct="1"/>
                  <a:r>
                    <a:rPr lang="en-US" sz="1200" b="1">
                      <a:solidFill>
                        <a:srgbClr val="FF3300"/>
                      </a:solidFill>
                      <a:cs typeface="Arial" panose="020B0604020202020204" pitchFamily="34" charset="0"/>
                    </a:rPr>
                    <a:t>compartment</a:t>
                  </a:r>
                </a:p>
              </p:txBody>
            </p:sp>
          </p:grpSp>
          <p:sp>
            <p:nvSpPr>
              <p:cNvPr id="33871" name="Line 20"/>
              <p:cNvSpPr>
                <a:spLocks noChangeShapeType="1"/>
              </p:cNvSpPr>
              <p:nvPr/>
            </p:nvSpPr>
            <p:spPr bwMode="auto">
              <a:xfrm flipH="1">
                <a:off x="4696" y="3072"/>
                <a:ext cx="8" cy="1144"/>
              </a:xfrm>
              <a:prstGeom prst="line">
                <a:avLst/>
              </a:prstGeom>
              <a:noFill/>
              <a:ln w="317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72" name="Line 21"/>
              <p:cNvSpPr>
                <a:spLocks noChangeShapeType="1"/>
              </p:cNvSpPr>
              <p:nvPr/>
            </p:nvSpPr>
            <p:spPr bwMode="auto">
              <a:xfrm>
                <a:off x="144" y="4224"/>
                <a:ext cx="4552" cy="0"/>
              </a:xfrm>
              <a:prstGeom prst="line">
                <a:avLst/>
              </a:prstGeom>
              <a:noFill/>
              <a:ln w="317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73" name="Line 22"/>
              <p:cNvSpPr>
                <a:spLocks noChangeShapeType="1"/>
              </p:cNvSpPr>
              <p:nvPr/>
            </p:nvSpPr>
            <p:spPr bwMode="auto">
              <a:xfrm>
                <a:off x="144" y="144"/>
                <a:ext cx="4552" cy="0"/>
              </a:xfrm>
              <a:prstGeom prst="line">
                <a:avLst/>
              </a:prstGeom>
              <a:noFill/>
              <a:ln w="317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74" name="Line 23"/>
              <p:cNvSpPr>
                <a:spLocks noChangeShapeType="1"/>
              </p:cNvSpPr>
              <p:nvPr/>
            </p:nvSpPr>
            <p:spPr bwMode="auto">
              <a:xfrm>
                <a:off x="4696" y="144"/>
                <a:ext cx="8" cy="672"/>
              </a:xfrm>
              <a:prstGeom prst="line">
                <a:avLst/>
              </a:prstGeom>
              <a:noFill/>
              <a:ln w="317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75" name="Line 24"/>
              <p:cNvSpPr>
                <a:spLocks noChangeShapeType="1"/>
              </p:cNvSpPr>
              <p:nvPr/>
            </p:nvSpPr>
            <p:spPr bwMode="auto">
              <a:xfrm>
                <a:off x="112" y="160"/>
                <a:ext cx="0" cy="4080"/>
              </a:xfrm>
              <a:prstGeom prst="line">
                <a:avLst/>
              </a:prstGeom>
              <a:noFill/>
              <a:ln w="317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76" name="Line 25"/>
              <p:cNvSpPr>
                <a:spLocks noChangeShapeType="1"/>
              </p:cNvSpPr>
              <p:nvPr/>
            </p:nvSpPr>
            <p:spPr bwMode="auto">
              <a:xfrm>
                <a:off x="4704" y="152"/>
                <a:ext cx="864" cy="0"/>
              </a:xfrm>
              <a:prstGeom prst="line">
                <a:avLst/>
              </a:prstGeom>
              <a:noFill/>
              <a:ln w="317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77" name="Line 26"/>
              <p:cNvSpPr>
                <a:spLocks noChangeShapeType="1"/>
              </p:cNvSpPr>
              <p:nvPr/>
            </p:nvSpPr>
            <p:spPr bwMode="auto">
              <a:xfrm>
                <a:off x="5568" y="144"/>
                <a:ext cx="0" cy="4080"/>
              </a:xfrm>
              <a:prstGeom prst="line">
                <a:avLst/>
              </a:prstGeom>
              <a:noFill/>
              <a:ln w="317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869" name="Line 27"/>
            <p:cNvSpPr>
              <a:spLocks noChangeShapeType="1"/>
            </p:cNvSpPr>
            <p:nvPr/>
          </p:nvSpPr>
          <p:spPr bwMode="auto">
            <a:xfrm>
              <a:off x="4736" y="4224"/>
              <a:ext cx="768" cy="0"/>
            </a:xfrm>
            <a:prstGeom prst="line">
              <a:avLst/>
            </a:prstGeom>
            <a:noFill/>
            <a:ln w="317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28" name="Line 28"/>
          <p:cNvSpPr>
            <a:spLocks noChangeShapeType="1"/>
          </p:cNvSpPr>
          <p:nvPr/>
        </p:nvSpPr>
        <p:spPr bwMode="auto">
          <a:xfrm>
            <a:off x="762000" y="1981200"/>
            <a:ext cx="0" cy="8874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29" name="Text Box 29"/>
          <p:cNvSpPr txBox="1">
            <a:spLocks noChangeArrowheads="1"/>
          </p:cNvSpPr>
          <p:nvPr/>
        </p:nvSpPr>
        <p:spPr bwMode="auto">
          <a:xfrm>
            <a:off x="228600" y="1611313"/>
            <a:ext cx="915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Cellulose</a:t>
            </a:r>
          </a:p>
        </p:txBody>
      </p:sp>
      <p:sp>
        <p:nvSpPr>
          <p:cNvPr id="76830" name="Text Box 30"/>
          <p:cNvSpPr txBox="1">
            <a:spLocks noChangeArrowheads="1"/>
          </p:cNvSpPr>
          <p:nvPr/>
        </p:nvSpPr>
        <p:spPr bwMode="auto">
          <a:xfrm>
            <a:off x="250825" y="3022600"/>
            <a:ext cx="9096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l-GR" sz="1400">
                <a:cs typeface="Arial" panose="020B0604020202020204" pitchFamily="34" charset="0"/>
              </a:rPr>
              <a:t>β</a:t>
            </a:r>
            <a:r>
              <a:rPr lang="en-US" sz="1400">
                <a:cs typeface="Arial" panose="020B0604020202020204" pitchFamily="34" charset="0"/>
              </a:rPr>
              <a:t>-Glucan</a:t>
            </a:r>
          </a:p>
          <a:p>
            <a:pPr algn="ctr" eaLnBrk="1" hangingPunct="1"/>
            <a:r>
              <a:rPr lang="en-US" sz="1400">
                <a:cs typeface="Arial" panose="020B0604020202020204" pitchFamily="34" charset="0"/>
              </a:rPr>
              <a:t>(n≤7)</a:t>
            </a:r>
          </a:p>
        </p:txBody>
      </p:sp>
      <p:sp>
        <p:nvSpPr>
          <p:cNvPr id="76831" name="Text Box 31"/>
          <p:cNvSpPr txBox="1">
            <a:spLocks noChangeArrowheads="1"/>
          </p:cNvSpPr>
          <p:nvPr/>
        </p:nvSpPr>
        <p:spPr bwMode="auto">
          <a:xfrm>
            <a:off x="1933575" y="3035300"/>
            <a:ext cx="1420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sz="1400">
                <a:cs typeface="Arial" panose="020B0604020202020204" pitchFamily="34" charset="0"/>
              </a:rPr>
              <a:t>β</a:t>
            </a:r>
            <a:r>
              <a:rPr lang="en-US" sz="1400">
                <a:cs typeface="Arial" panose="020B0604020202020204" pitchFamily="34" charset="0"/>
              </a:rPr>
              <a:t>-Glucan (n ≤7)</a:t>
            </a:r>
          </a:p>
        </p:txBody>
      </p:sp>
      <p:sp>
        <p:nvSpPr>
          <p:cNvPr id="76832" name="Text Box 32"/>
          <p:cNvSpPr txBox="1">
            <a:spLocks noChangeArrowheads="1"/>
          </p:cNvSpPr>
          <p:nvPr/>
        </p:nvSpPr>
        <p:spPr bwMode="auto">
          <a:xfrm>
            <a:off x="3930650" y="26781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Glucose</a:t>
            </a:r>
          </a:p>
        </p:txBody>
      </p:sp>
      <p:sp>
        <p:nvSpPr>
          <p:cNvPr id="76833" name="Text Box 33"/>
          <p:cNvSpPr txBox="1">
            <a:spLocks noChangeArrowheads="1"/>
          </p:cNvSpPr>
          <p:nvPr/>
        </p:nvSpPr>
        <p:spPr bwMode="auto">
          <a:xfrm>
            <a:off x="2882900" y="4089400"/>
            <a:ext cx="1122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Cellodextrin</a:t>
            </a:r>
          </a:p>
        </p:txBody>
      </p:sp>
      <p:sp>
        <p:nvSpPr>
          <p:cNvPr id="76834" name="Text Box 34"/>
          <p:cNvSpPr txBox="1">
            <a:spLocks noChangeArrowheads="1"/>
          </p:cNvSpPr>
          <p:nvPr/>
        </p:nvSpPr>
        <p:spPr bwMode="auto">
          <a:xfrm>
            <a:off x="2813050" y="5016500"/>
            <a:ext cx="1382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l-GR" sz="1400">
                <a:cs typeface="Arial" panose="020B0604020202020204" pitchFamily="34" charset="0"/>
              </a:rPr>
              <a:t>β</a:t>
            </a:r>
            <a:r>
              <a:rPr lang="en-US" sz="1400">
                <a:cs typeface="Arial" panose="020B0604020202020204" pitchFamily="34" charset="0"/>
              </a:rPr>
              <a:t>- Glucan (n-1)</a:t>
            </a:r>
          </a:p>
        </p:txBody>
      </p:sp>
      <p:sp>
        <p:nvSpPr>
          <p:cNvPr id="76835" name="Line 35"/>
          <p:cNvSpPr>
            <a:spLocks noChangeShapeType="1"/>
          </p:cNvSpPr>
          <p:nvPr/>
        </p:nvSpPr>
        <p:spPr bwMode="auto">
          <a:xfrm>
            <a:off x="3594100" y="3189288"/>
            <a:ext cx="0" cy="8874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36" name="Line 36"/>
          <p:cNvSpPr>
            <a:spLocks noChangeShapeType="1"/>
          </p:cNvSpPr>
          <p:nvPr/>
        </p:nvSpPr>
        <p:spPr bwMode="auto">
          <a:xfrm>
            <a:off x="3302000" y="32004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7" name="Line 37"/>
          <p:cNvSpPr>
            <a:spLocks noChangeShapeType="1"/>
          </p:cNvSpPr>
          <p:nvPr/>
        </p:nvSpPr>
        <p:spPr bwMode="auto">
          <a:xfrm flipV="1">
            <a:off x="3594100"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8" name="Line 38"/>
          <p:cNvSpPr>
            <a:spLocks noChangeShapeType="1"/>
          </p:cNvSpPr>
          <p:nvPr/>
        </p:nvSpPr>
        <p:spPr bwMode="auto">
          <a:xfrm flipV="1">
            <a:off x="3581400" y="2819400"/>
            <a:ext cx="406400" cy="12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39" name="Text Box 39"/>
          <p:cNvSpPr txBox="1">
            <a:spLocks noChangeArrowheads="1"/>
          </p:cNvSpPr>
          <p:nvPr/>
        </p:nvSpPr>
        <p:spPr bwMode="auto">
          <a:xfrm>
            <a:off x="2997200" y="3516313"/>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n≥2</a:t>
            </a:r>
          </a:p>
        </p:txBody>
      </p:sp>
      <p:sp>
        <p:nvSpPr>
          <p:cNvPr id="76840" name="Text Box 40"/>
          <p:cNvSpPr txBox="1">
            <a:spLocks noChangeArrowheads="1"/>
          </p:cNvSpPr>
          <p:nvPr/>
        </p:nvSpPr>
        <p:spPr bwMode="auto">
          <a:xfrm>
            <a:off x="3149600" y="2525713"/>
            <a:ext cx="485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n=1</a:t>
            </a:r>
          </a:p>
        </p:txBody>
      </p:sp>
      <p:sp>
        <p:nvSpPr>
          <p:cNvPr id="76841" name="Line 41"/>
          <p:cNvSpPr>
            <a:spLocks noChangeShapeType="1"/>
          </p:cNvSpPr>
          <p:nvPr/>
        </p:nvSpPr>
        <p:spPr bwMode="auto">
          <a:xfrm flipV="1">
            <a:off x="2298700" y="3429000"/>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42" name="Line 42"/>
          <p:cNvSpPr>
            <a:spLocks noChangeShapeType="1"/>
          </p:cNvSpPr>
          <p:nvPr/>
        </p:nvSpPr>
        <p:spPr bwMode="auto">
          <a:xfrm>
            <a:off x="2286000" y="51816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3" name="Line 43"/>
          <p:cNvSpPr>
            <a:spLocks noChangeShapeType="1"/>
          </p:cNvSpPr>
          <p:nvPr/>
        </p:nvSpPr>
        <p:spPr bwMode="auto">
          <a:xfrm>
            <a:off x="4386263" y="203835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44" name="Text Box 44"/>
          <p:cNvSpPr txBox="1">
            <a:spLocks noChangeArrowheads="1"/>
          </p:cNvSpPr>
          <p:nvPr/>
        </p:nvSpPr>
        <p:spPr bwMode="auto">
          <a:xfrm>
            <a:off x="3276600" y="641350"/>
            <a:ext cx="1747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6CO</a:t>
            </a:r>
            <a:r>
              <a:rPr lang="en-US" sz="1400" baseline="-25000">
                <a:cs typeface="Arial" panose="020B0604020202020204" pitchFamily="34" charset="0"/>
              </a:rPr>
              <a:t>2 </a:t>
            </a:r>
            <a:r>
              <a:rPr lang="en-US" sz="1400">
                <a:cs typeface="Arial" panose="020B0604020202020204" pitchFamily="34" charset="0"/>
              </a:rPr>
              <a:t>+ 24e</a:t>
            </a:r>
            <a:r>
              <a:rPr lang="en-US" sz="1400" baseline="30000">
                <a:cs typeface="Arial" panose="020B0604020202020204" pitchFamily="34" charset="0"/>
              </a:rPr>
              <a:t>- </a:t>
            </a:r>
            <a:r>
              <a:rPr lang="en-US" sz="1400">
                <a:cs typeface="Arial" panose="020B0604020202020204" pitchFamily="34" charset="0"/>
              </a:rPr>
              <a:t>+ 24H+</a:t>
            </a:r>
          </a:p>
        </p:txBody>
      </p:sp>
      <p:sp>
        <p:nvSpPr>
          <p:cNvPr id="76845" name="Line 45"/>
          <p:cNvSpPr>
            <a:spLocks noChangeShapeType="1"/>
          </p:cNvSpPr>
          <p:nvPr/>
        </p:nvSpPr>
        <p:spPr bwMode="auto">
          <a:xfrm>
            <a:off x="4391025" y="38862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46" name="Text Box 46"/>
          <p:cNvSpPr txBox="1">
            <a:spLocks noChangeArrowheads="1"/>
          </p:cNvSpPr>
          <p:nvPr/>
        </p:nvSpPr>
        <p:spPr bwMode="auto">
          <a:xfrm>
            <a:off x="3868738" y="5570538"/>
            <a:ext cx="846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Butyrate</a:t>
            </a:r>
          </a:p>
        </p:txBody>
      </p:sp>
      <p:sp>
        <p:nvSpPr>
          <p:cNvPr id="76847" name="Line 47"/>
          <p:cNvSpPr>
            <a:spLocks noChangeShapeType="1"/>
          </p:cNvSpPr>
          <p:nvPr/>
        </p:nvSpPr>
        <p:spPr bwMode="auto">
          <a:xfrm>
            <a:off x="4391025" y="2971800"/>
            <a:ext cx="0" cy="2590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48" name="Line 48"/>
          <p:cNvSpPr>
            <a:spLocks noChangeShapeType="1"/>
          </p:cNvSpPr>
          <p:nvPr/>
        </p:nvSpPr>
        <p:spPr bwMode="auto">
          <a:xfrm>
            <a:off x="4389438" y="5900738"/>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49" name="Text Box 49"/>
          <p:cNvSpPr txBox="1">
            <a:spLocks noChangeArrowheads="1"/>
          </p:cNvSpPr>
          <p:nvPr/>
        </p:nvSpPr>
        <p:spPr bwMode="auto">
          <a:xfrm>
            <a:off x="3602038" y="6194425"/>
            <a:ext cx="176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4CO</a:t>
            </a:r>
            <a:r>
              <a:rPr lang="en-US" sz="1400" baseline="-25000">
                <a:cs typeface="Arial" panose="020B0604020202020204" pitchFamily="34" charset="0"/>
              </a:rPr>
              <a:t>2</a:t>
            </a:r>
            <a:r>
              <a:rPr lang="en-US" sz="1400">
                <a:cs typeface="Arial" panose="020B0604020202020204" pitchFamily="34" charset="0"/>
              </a:rPr>
              <a:t> + 18e</a:t>
            </a:r>
            <a:r>
              <a:rPr lang="en-US" sz="1400" baseline="30000">
                <a:cs typeface="Arial" panose="020B0604020202020204" pitchFamily="34" charset="0"/>
              </a:rPr>
              <a:t>- </a:t>
            </a:r>
            <a:r>
              <a:rPr lang="en-US" sz="1400">
                <a:cs typeface="Arial" panose="020B0604020202020204" pitchFamily="34" charset="0"/>
              </a:rPr>
              <a:t>+ 18H+</a:t>
            </a:r>
          </a:p>
        </p:txBody>
      </p:sp>
      <p:sp>
        <p:nvSpPr>
          <p:cNvPr id="76850" name="Text Box 50"/>
          <p:cNvSpPr txBox="1">
            <a:spLocks noChangeArrowheads="1"/>
          </p:cNvSpPr>
          <p:nvPr/>
        </p:nvSpPr>
        <p:spPr bwMode="auto">
          <a:xfrm>
            <a:off x="4702175" y="3748088"/>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Propionate</a:t>
            </a:r>
          </a:p>
        </p:txBody>
      </p:sp>
      <p:sp>
        <p:nvSpPr>
          <p:cNvPr id="76851" name="Line 51"/>
          <p:cNvSpPr>
            <a:spLocks noChangeShapeType="1"/>
          </p:cNvSpPr>
          <p:nvPr/>
        </p:nvSpPr>
        <p:spPr bwMode="auto">
          <a:xfrm flipV="1">
            <a:off x="4386263" y="1014413"/>
            <a:ext cx="0" cy="16446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52" name="Text Box 52"/>
          <p:cNvSpPr txBox="1">
            <a:spLocks noChangeArrowheads="1"/>
          </p:cNvSpPr>
          <p:nvPr/>
        </p:nvSpPr>
        <p:spPr bwMode="auto">
          <a:xfrm>
            <a:off x="4678363" y="1898650"/>
            <a:ext cx="78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Acetate</a:t>
            </a:r>
          </a:p>
        </p:txBody>
      </p:sp>
      <p:sp>
        <p:nvSpPr>
          <p:cNvPr id="76853" name="Line 53"/>
          <p:cNvSpPr>
            <a:spLocks noChangeShapeType="1"/>
          </p:cNvSpPr>
          <p:nvPr/>
        </p:nvSpPr>
        <p:spPr bwMode="auto">
          <a:xfrm>
            <a:off x="5229225" y="40386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54" name="Text Box 54"/>
          <p:cNvSpPr txBox="1">
            <a:spLocks noChangeArrowheads="1"/>
          </p:cNvSpPr>
          <p:nvPr/>
        </p:nvSpPr>
        <p:spPr bwMode="auto">
          <a:xfrm>
            <a:off x="4441825" y="4330700"/>
            <a:ext cx="176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3CO</a:t>
            </a:r>
            <a:r>
              <a:rPr lang="en-US" sz="1400" baseline="-25000">
                <a:cs typeface="Arial" panose="020B0604020202020204" pitchFamily="34" charset="0"/>
              </a:rPr>
              <a:t>2</a:t>
            </a:r>
            <a:r>
              <a:rPr lang="en-US" sz="1400">
                <a:cs typeface="Arial" panose="020B0604020202020204" pitchFamily="34" charset="0"/>
              </a:rPr>
              <a:t> + 28e</a:t>
            </a:r>
            <a:r>
              <a:rPr lang="en-US" sz="1400" baseline="30000">
                <a:cs typeface="Arial" panose="020B0604020202020204" pitchFamily="34" charset="0"/>
              </a:rPr>
              <a:t>- </a:t>
            </a:r>
            <a:r>
              <a:rPr lang="en-US" sz="1400">
                <a:cs typeface="Arial" panose="020B0604020202020204" pitchFamily="34" charset="0"/>
              </a:rPr>
              <a:t>+ 28H+</a:t>
            </a:r>
          </a:p>
        </p:txBody>
      </p:sp>
      <p:sp>
        <p:nvSpPr>
          <p:cNvPr id="76855" name="Text Box 55"/>
          <p:cNvSpPr txBox="1">
            <a:spLocks noChangeArrowheads="1"/>
          </p:cNvSpPr>
          <p:nvPr/>
        </p:nvSpPr>
        <p:spPr bwMode="auto">
          <a:xfrm>
            <a:off x="4435475" y="1327150"/>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2CO</a:t>
            </a:r>
            <a:r>
              <a:rPr lang="en-US" sz="1400" baseline="-25000">
                <a:cs typeface="Arial" panose="020B0604020202020204" pitchFamily="34" charset="0"/>
              </a:rPr>
              <a:t>2</a:t>
            </a:r>
            <a:r>
              <a:rPr lang="en-US" sz="1400">
                <a:cs typeface="Arial" panose="020B0604020202020204" pitchFamily="34" charset="0"/>
              </a:rPr>
              <a:t> + 8e</a:t>
            </a:r>
            <a:r>
              <a:rPr lang="en-US" sz="1400" baseline="30000">
                <a:cs typeface="Arial" panose="020B0604020202020204" pitchFamily="34" charset="0"/>
              </a:rPr>
              <a:t>-</a:t>
            </a:r>
            <a:r>
              <a:rPr lang="en-US" sz="1400">
                <a:cs typeface="Arial" panose="020B0604020202020204" pitchFamily="34" charset="0"/>
              </a:rPr>
              <a:t> + 8H</a:t>
            </a:r>
            <a:r>
              <a:rPr lang="en-US" sz="1400" baseline="30000">
                <a:cs typeface="Arial" panose="020B0604020202020204" pitchFamily="34" charset="0"/>
              </a:rPr>
              <a:t>+</a:t>
            </a:r>
          </a:p>
        </p:txBody>
      </p:sp>
      <p:sp>
        <p:nvSpPr>
          <p:cNvPr id="33823" name="Rectangle 56"/>
          <p:cNvSpPr>
            <a:spLocks noChangeArrowheads="1"/>
          </p:cNvSpPr>
          <p:nvPr/>
        </p:nvSpPr>
        <p:spPr bwMode="auto">
          <a:xfrm>
            <a:off x="15265400" y="990600"/>
            <a:ext cx="88900" cy="4114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76857" name="Line 57"/>
          <p:cNvSpPr>
            <a:spLocks noChangeShapeType="1"/>
          </p:cNvSpPr>
          <p:nvPr/>
        </p:nvSpPr>
        <p:spPr bwMode="auto">
          <a:xfrm flipV="1">
            <a:off x="5029200" y="158115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58" name="Text Box 58"/>
          <p:cNvSpPr txBox="1">
            <a:spLocks noChangeArrowheads="1"/>
          </p:cNvSpPr>
          <p:nvPr/>
        </p:nvSpPr>
        <p:spPr bwMode="auto">
          <a:xfrm>
            <a:off x="8018463" y="3243263"/>
            <a:ext cx="701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O</a:t>
            </a:r>
            <a:r>
              <a:rPr lang="en-US" sz="1400" baseline="-25000">
                <a:cs typeface="Arial" panose="020B0604020202020204" pitchFamily="34" charset="0"/>
              </a:rPr>
              <a:t>2</a:t>
            </a:r>
            <a:endParaRPr lang="en-US" sz="1400" baseline="30000">
              <a:cs typeface="Arial" panose="020B0604020202020204" pitchFamily="34" charset="0"/>
            </a:endParaRPr>
          </a:p>
        </p:txBody>
      </p:sp>
      <p:sp>
        <p:nvSpPr>
          <p:cNvPr id="76859" name="Arc 59"/>
          <p:cNvSpPr>
            <a:spLocks/>
          </p:cNvSpPr>
          <p:nvPr/>
        </p:nvSpPr>
        <p:spPr bwMode="auto">
          <a:xfrm flipH="1">
            <a:off x="7653338" y="3505200"/>
            <a:ext cx="457200" cy="1143000"/>
          </a:xfrm>
          <a:custGeom>
            <a:avLst/>
            <a:gdLst>
              <a:gd name="T0" fmla="*/ 0 w 21600"/>
              <a:gd name="T1" fmla="*/ 0 h 21600"/>
              <a:gd name="T2" fmla="*/ 457200 w 21600"/>
              <a:gd name="T3" fmla="*/ 1143000 h 21600"/>
              <a:gd name="T4" fmla="*/ 0 w 21600"/>
              <a:gd name="T5" fmla="*/ 1143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76860" name="Text Box 60"/>
          <p:cNvSpPr txBox="1">
            <a:spLocks noChangeArrowheads="1"/>
          </p:cNvSpPr>
          <p:nvPr/>
        </p:nvSpPr>
        <p:spPr bwMode="auto">
          <a:xfrm>
            <a:off x="7434263" y="4586288"/>
            <a:ext cx="701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H</a:t>
            </a:r>
            <a:r>
              <a:rPr lang="en-US" sz="1400" baseline="-25000">
                <a:cs typeface="Arial" panose="020B0604020202020204" pitchFamily="34" charset="0"/>
              </a:rPr>
              <a:t>2</a:t>
            </a:r>
            <a:r>
              <a:rPr lang="en-US" sz="1400">
                <a:cs typeface="Arial" panose="020B0604020202020204" pitchFamily="34" charset="0"/>
              </a:rPr>
              <a:t>O</a:t>
            </a:r>
            <a:endParaRPr lang="en-US" sz="1400" baseline="30000">
              <a:cs typeface="Arial" panose="020B0604020202020204" pitchFamily="34" charset="0"/>
            </a:endParaRPr>
          </a:p>
        </p:txBody>
      </p:sp>
      <p:sp>
        <p:nvSpPr>
          <p:cNvPr id="76861" name="Line 61"/>
          <p:cNvSpPr>
            <a:spLocks noChangeShapeType="1"/>
          </p:cNvSpPr>
          <p:nvPr/>
        </p:nvSpPr>
        <p:spPr bwMode="auto">
          <a:xfrm>
            <a:off x="3595688" y="4467225"/>
            <a:ext cx="0" cy="547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62" name="Text Box 62"/>
          <p:cNvSpPr txBox="1">
            <a:spLocks noChangeArrowheads="1"/>
          </p:cNvSpPr>
          <p:nvPr/>
        </p:nvSpPr>
        <p:spPr bwMode="auto">
          <a:xfrm>
            <a:off x="7800975" y="947738"/>
            <a:ext cx="32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e</a:t>
            </a:r>
            <a:r>
              <a:rPr lang="en-US" sz="1400" baseline="30000">
                <a:cs typeface="Arial" panose="020B0604020202020204" pitchFamily="34" charset="0"/>
              </a:rPr>
              <a:t>-</a:t>
            </a:r>
          </a:p>
        </p:txBody>
      </p:sp>
      <p:sp>
        <p:nvSpPr>
          <p:cNvPr id="76863" name="Text Box 63"/>
          <p:cNvSpPr txBox="1">
            <a:spLocks noChangeArrowheads="1"/>
          </p:cNvSpPr>
          <p:nvPr/>
        </p:nvSpPr>
        <p:spPr bwMode="auto">
          <a:xfrm>
            <a:off x="7391400" y="657225"/>
            <a:ext cx="32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e</a:t>
            </a:r>
            <a:r>
              <a:rPr lang="en-US" sz="1400" baseline="30000">
                <a:cs typeface="Arial" panose="020B0604020202020204" pitchFamily="34" charset="0"/>
              </a:rPr>
              <a:t>-</a:t>
            </a:r>
          </a:p>
        </p:txBody>
      </p:sp>
      <p:sp>
        <p:nvSpPr>
          <p:cNvPr id="76864" name="Text Box 64"/>
          <p:cNvSpPr txBox="1">
            <a:spLocks noChangeArrowheads="1"/>
          </p:cNvSpPr>
          <p:nvPr/>
        </p:nvSpPr>
        <p:spPr bwMode="auto">
          <a:xfrm>
            <a:off x="304800" y="381000"/>
            <a:ext cx="1014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cs typeface="Arial" panose="020B0604020202020204" pitchFamily="34" charset="0"/>
              </a:rPr>
              <a:t>Not to Scale</a:t>
            </a:r>
          </a:p>
        </p:txBody>
      </p:sp>
      <p:grpSp>
        <p:nvGrpSpPr>
          <p:cNvPr id="8" name="Group 65"/>
          <p:cNvGrpSpPr>
            <a:grpSpLocks/>
          </p:cNvGrpSpPr>
          <p:nvPr/>
        </p:nvGrpSpPr>
        <p:grpSpPr bwMode="auto">
          <a:xfrm>
            <a:off x="1177925" y="533400"/>
            <a:ext cx="5768975" cy="6019800"/>
            <a:chOff x="742" y="336"/>
            <a:chExt cx="3634" cy="3792"/>
          </a:xfrm>
        </p:grpSpPr>
        <p:grpSp>
          <p:nvGrpSpPr>
            <p:cNvPr id="33847" name="Group 66"/>
            <p:cNvGrpSpPr>
              <a:grpSpLocks/>
            </p:cNvGrpSpPr>
            <p:nvPr/>
          </p:nvGrpSpPr>
          <p:grpSpPr bwMode="auto">
            <a:xfrm>
              <a:off x="3840" y="1056"/>
              <a:ext cx="536" cy="1650"/>
              <a:chOff x="3840" y="1056"/>
              <a:chExt cx="536" cy="1650"/>
            </a:xfrm>
          </p:grpSpPr>
          <p:pic>
            <p:nvPicPr>
              <p:cNvPr id="33863" name="Picture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223" y="1673"/>
                <a:ext cx="165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4" name="Oval 68"/>
              <p:cNvSpPr>
                <a:spLocks noChangeArrowheads="1"/>
              </p:cNvSpPr>
              <p:nvPr/>
            </p:nvSpPr>
            <p:spPr bwMode="auto">
              <a:xfrm rot="5400000">
                <a:off x="4005" y="1692"/>
                <a:ext cx="222" cy="521"/>
              </a:xfrm>
              <a:prstGeom prst="ellipse">
                <a:avLst/>
              </a:prstGeom>
              <a:solidFill>
                <a:schemeClr val="bg1"/>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65" name="Rectangle 69"/>
              <p:cNvSpPr>
                <a:spLocks noChangeArrowheads="1"/>
              </p:cNvSpPr>
              <p:nvPr/>
            </p:nvSpPr>
            <p:spPr bwMode="auto">
              <a:xfrm>
                <a:off x="3933" y="1248"/>
                <a:ext cx="272" cy="357"/>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66" name="Rectangle 70"/>
              <p:cNvSpPr>
                <a:spLocks noChangeArrowheads="1"/>
              </p:cNvSpPr>
              <p:nvPr/>
            </p:nvSpPr>
            <p:spPr bwMode="auto">
              <a:xfrm>
                <a:off x="3901" y="1200"/>
                <a:ext cx="336" cy="48"/>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67" name="Rectangle 71"/>
              <p:cNvSpPr>
                <a:spLocks noChangeArrowheads="1"/>
              </p:cNvSpPr>
              <p:nvPr/>
            </p:nvSpPr>
            <p:spPr bwMode="auto">
              <a:xfrm>
                <a:off x="3903" y="1554"/>
                <a:ext cx="336" cy="48"/>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grpSp>
        <p:grpSp>
          <p:nvGrpSpPr>
            <p:cNvPr id="33848" name="Group 72"/>
            <p:cNvGrpSpPr>
              <a:grpSpLocks/>
            </p:cNvGrpSpPr>
            <p:nvPr/>
          </p:nvGrpSpPr>
          <p:grpSpPr bwMode="auto">
            <a:xfrm>
              <a:off x="960" y="336"/>
              <a:ext cx="3072" cy="3792"/>
              <a:chOff x="960" y="336"/>
              <a:chExt cx="3072" cy="3792"/>
            </a:xfrm>
          </p:grpSpPr>
          <p:grpSp>
            <p:nvGrpSpPr>
              <p:cNvPr id="33855" name="Group 73"/>
              <p:cNvGrpSpPr>
                <a:grpSpLocks/>
              </p:cNvGrpSpPr>
              <p:nvPr/>
            </p:nvGrpSpPr>
            <p:grpSpPr bwMode="auto">
              <a:xfrm>
                <a:off x="960" y="336"/>
                <a:ext cx="3072" cy="3792"/>
                <a:chOff x="960" y="240"/>
                <a:chExt cx="3072" cy="3936"/>
              </a:xfrm>
            </p:grpSpPr>
            <p:sp>
              <p:nvSpPr>
                <p:cNvPr id="33857" name="Line 74"/>
                <p:cNvSpPr>
                  <a:spLocks noChangeShapeType="1"/>
                </p:cNvSpPr>
                <p:nvPr/>
              </p:nvSpPr>
              <p:spPr bwMode="auto">
                <a:xfrm flipV="1">
                  <a:off x="1008" y="240"/>
                  <a:ext cx="0" cy="960"/>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58" name="Line 75"/>
                <p:cNvSpPr>
                  <a:spLocks noChangeShapeType="1"/>
                </p:cNvSpPr>
                <p:nvPr/>
              </p:nvSpPr>
              <p:spPr bwMode="auto">
                <a:xfrm>
                  <a:off x="960" y="2976"/>
                  <a:ext cx="0" cy="1200"/>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59" name="Line 76"/>
                <p:cNvSpPr>
                  <a:spLocks noChangeShapeType="1"/>
                </p:cNvSpPr>
                <p:nvPr/>
              </p:nvSpPr>
              <p:spPr bwMode="auto">
                <a:xfrm>
                  <a:off x="4032" y="2592"/>
                  <a:ext cx="0" cy="1576"/>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60" name="Line 77"/>
                <p:cNvSpPr>
                  <a:spLocks noChangeShapeType="1"/>
                </p:cNvSpPr>
                <p:nvPr/>
              </p:nvSpPr>
              <p:spPr bwMode="auto">
                <a:xfrm>
                  <a:off x="960" y="4176"/>
                  <a:ext cx="3072" cy="0"/>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61" name="Line 78"/>
                <p:cNvSpPr>
                  <a:spLocks noChangeShapeType="1"/>
                </p:cNvSpPr>
                <p:nvPr/>
              </p:nvSpPr>
              <p:spPr bwMode="auto">
                <a:xfrm>
                  <a:off x="1008" y="240"/>
                  <a:ext cx="3024" cy="0"/>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62" name="Line 79"/>
                <p:cNvSpPr>
                  <a:spLocks noChangeShapeType="1"/>
                </p:cNvSpPr>
                <p:nvPr/>
              </p:nvSpPr>
              <p:spPr bwMode="auto">
                <a:xfrm>
                  <a:off x="4032" y="240"/>
                  <a:ext cx="0" cy="816"/>
                </a:xfrm>
                <a:prstGeom prst="line">
                  <a:avLst/>
                </a:prstGeom>
                <a:noFill/>
                <a:ln w="317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856" name="Text Box 80"/>
              <p:cNvSpPr txBox="1">
                <a:spLocks noChangeArrowheads="1"/>
              </p:cNvSpPr>
              <p:nvPr/>
            </p:nvSpPr>
            <p:spPr bwMode="auto">
              <a:xfrm>
                <a:off x="984" y="3942"/>
                <a:ext cx="6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b="1">
                    <a:cs typeface="Arial" panose="020B0604020202020204" pitchFamily="34" charset="0"/>
                  </a:rPr>
                  <a:t>Bacteria Cell</a:t>
                </a:r>
              </a:p>
            </p:txBody>
          </p:sp>
        </p:grpSp>
        <p:grpSp>
          <p:nvGrpSpPr>
            <p:cNvPr id="33849" name="Group 81"/>
            <p:cNvGrpSpPr>
              <a:grpSpLocks/>
            </p:cNvGrpSpPr>
            <p:nvPr/>
          </p:nvGrpSpPr>
          <p:grpSpPr bwMode="auto">
            <a:xfrm>
              <a:off x="776" y="1152"/>
              <a:ext cx="415" cy="1650"/>
              <a:chOff x="776" y="1152"/>
              <a:chExt cx="415" cy="1650"/>
            </a:xfrm>
          </p:grpSpPr>
          <p:pic>
            <p:nvPicPr>
              <p:cNvPr id="33851"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59" y="1769"/>
                <a:ext cx="165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2" name="Rectangle 83"/>
              <p:cNvSpPr>
                <a:spLocks noChangeArrowheads="1"/>
              </p:cNvSpPr>
              <p:nvPr/>
            </p:nvSpPr>
            <p:spPr bwMode="auto">
              <a:xfrm>
                <a:off x="872" y="1872"/>
                <a:ext cx="272" cy="24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53" name="Rectangle 84"/>
              <p:cNvSpPr>
                <a:spLocks noChangeArrowheads="1"/>
              </p:cNvSpPr>
              <p:nvPr/>
            </p:nvSpPr>
            <p:spPr bwMode="auto">
              <a:xfrm>
                <a:off x="840" y="1872"/>
                <a:ext cx="336" cy="48"/>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54" name="Rectangle 85"/>
              <p:cNvSpPr>
                <a:spLocks noChangeArrowheads="1"/>
              </p:cNvSpPr>
              <p:nvPr/>
            </p:nvSpPr>
            <p:spPr bwMode="auto">
              <a:xfrm>
                <a:off x="840" y="2064"/>
                <a:ext cx="336" cy="48"/>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grpSp>
        <p:sp>
          <p:nvSpPr>
            <p:cNvPr id="33850" name="Text Box 86"/>
            <p:cNvSpPr txBox="1">
              <a:spLocks noChangeArrowheads="1"/>
            </p:cNvSpPr>
            <p:nvPr/>
          </p:nvSpPr>
          <p:spPr bwMode="auto">
            <a:xfrm>
              <a:off x="742" y="2688"/>
              <a:ext cx="4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200">
                  <a:cs typeface="Arial" panose="020B0604020202020204" pitchFamily="34" charset="0"/>
                </a:rPr>
                <a:t>Bacteria</a:t>
              </a:r>
            </a:p>
            <a:p>
              <a:pPr algn="ctr" eaLnBrk="1" hangingPunct="1"/>
              <a:r>
                <a:rPr lang="en-US" sz="1200">
                  <a:cs typeface="Arial" panose="020B0604020202020204" pitchFamily="34" charset="0"/>
                </a:rPr>
                <a:t>Cell Wall</a:t>
              </a:r>
            </a:p>
          </p:txBody>
        </p:sp>
      </p:grpSp>
      <p:grpSp>
        <p:nvGrpSpPr>
          <p:cNvPr id="13" name="Group 87"/>
          <p:cNvGrpSpPr>
            <a:grpSpLocks/>
          </p:cNvGrpSpPr>
          <p:nvPr/>
        </p:nvGrpSpPr>
        <p:grpSpPr bwMode="auto">
          <a:xfrm>
            <a:off x="5867400" y="2057400"/>
            <a:ext cx="1023938" cy="457200"/>
            <a:chOff x="384" y="3870"/>
            <a:chExt cx="645" cy="288"/>
          </a:xfrm>
        </p:grpSpPr>
        <p:sp>
          <p:nvSpPr>
            <p:cNvPr id="33845" name="Oval 88"/>
            <p:cNvSpPr>
              <a:spLocks noChangeArrowheads="1"/>
            </p:cNvSpPr>
            <p:nvPr/>
          </p:nvSpPr>
          <p:spPr bwMode="auto">
            <a:xfrm>
              <a:off x="384" y="3888"/>
              <a:ext cx="240" cy="240"/>
            </a:xfrm>
            <a:prstGeom prst="ellipse">
              <a:avLst/>
            </a:prstGeom>
            <a:solidFill>
              <a:schemeClr val="bg1"/>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46" name="Text Box 89"/>
            <p:cNvSpPr txBox="1">
              <a:spLocks noChangeArrowheads="1"/>
            </p:cNvSpPr>
            <p:nvPr/>
          </p:nvSpPr>
          <p:spPr bwMode="auto">
            <a:xfrm>
              <a:off x="405" y="387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cs typeface="Arial" panose="020B0604020202020204" pitchFamily="34" charset="0"/>
                </a:rPr>
                <a:t>H</a:t>
              </a:r>
              <a:r>
                <a:rPr lang="en-US" sz="1200" baseline="30000">
                  <a:cs typeface="Arial" panose="020B0604020202020204" pitchFamily="34" charset="0"/>
                </a:rPr>
                <a:t>+</a:t>
              </a:r>
              <a:r>
                <a:rPr lang="en-US" sz="1200">
                  <a:cs typeface="Arial" panose="020B0604020202020204" pitchFamily="34" charset="0"/>
                </a:rPr>
                <a:t> </a:t>
              </a:r>
            </a:p>
            <a:p>
              <a:pPr eaLnBrk="1" hangingPunct="1"/>
              <a:r>
                <a:rPr lang="en-US" sz="1200">
                  <a:cs typeface="Arial" panose="020B0604020202020204" pitchFamily="34" charset="0"/>
                </a:rPr>
                <a:t>e</a:t>
              </a:r>
              <a:r>
                <a:rPr lang="en-US" sz="1200" baseline="30000">
                  <a:cs typeface="Arial" panose="020B0604020202020204" pitchFamily="34" charset="0"/>
                </a:rPr>
                <a:t>-</a:t>
              </a:r>
            </a:p>
          </p:txBody>
        </p:sp>
      </p:grpSp>
      <p:grpSp>
        <p:nvGrpSpPr>
          <p:cNvPr id="14" name="Group 90"/>
          <p:cNvGrpSpPr>
            <a:grpSpLocks/>
          </p:cNvGrpSpPr>
          <p:nvPr/>
        </p:nvGrpSpPr>
        <p:grpSpPr bwMode="auto">
          <a:xfrm>
            <a:off x="5486400" y="2438400"/>
            <a:ext cx="1023938" cy="457200"/>
            <a:chOff x="384" y="3870"/>
            <a:chExt cx="645" cy="288"/>
          </a:xfrm>
        </p:grpSpPr>
        <p:sp>
          <p:nvSpPr>
            <p:cNvPr id="33843" name="Oval 91"/>
            <p:cNvSpPr>
              <a:spLocks noChangeArrowheads="1"/>
            </p:cNvSpPr>
            <p:nvPr/>
          </p:nvSpPr>
          <p:spPr bwMode="auto">
            <a:xfrm>
              <a:off x="384" y="3888"/>
              <a:ext cx="240" cy="240"/>
            </a:xfrm>
            <a:prstGeom prst="ellipse">
              <a:avLst/>
            </a:prstGeom>
            <a:solidFill>
              <a:schemeClr val="bg1"/>
            </a:solidFill>
            <a:ln w="25400">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33844" name="Text Box 92"/>
            <p:cNvSpPr txBox="1">
              <a:spLocks noChangeArrowheads="1"/>
            </p:cNvSpPr>
            <p:nvPr/>
          </p:nvSpPr>
          <p:spPr bwMode="auto">
            <a:xfrm>
              <a:off x="405" y="387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200">
                  <a:cs typeface="Arial" panose="020B0604020202020204" pitchFamily="34" charset="0"/>
                </a:rPr>
                <a:t>H</a:t>
              </a:r>
              <a:r>
                <a:rPr lang="en-US" sz="1200" baseline="30000">
                  <a:cs typeface="Arial" panose="020B0604020202020204" pitchFamily="34" charset="0"/>
                </a:rPr>
                <a:t>+</a:t>
              </a:r>
              <a:r>
                <a:rPr lang="en-US" sz="1200">
                  <a:cs typeface="Arial" panose="020B0604020202020204" pitchFamily="34" charset="0"/>
                </a:rPr>
                <a:t> </a:t>
              </a:r>
            </a:p>
            <a:p>
              <a:pPr eaLnBrk="1" hangingPunct="1"/>
              <a:r>
                <a:rPr lang="en-US" sz="1200">
                  <a:cs typeface="Arial" panose="020B0604020202020204" pitchFamily="34" charset="0"/>
                </a:rPr>
                <a:t>e</a:t>
              </a:r>
              <a:r>
                <a:rPr lang="en-US" sz="1200" baseline="30000">
                  <a:cs typeface="Arial" panose="020B0604020202020204" pitchFamily="34" charset="0"/>
                </a:rPr>
                <a:t>-</a:t>
              </a:r>
            </a:p>
          </p:txBody>
        </p:sp>
      </p:grpSp>
      <p:grpSp>
        <p:nvGrpSpPr>
          <p:cNvPr id="15" name="Group 93"/>
          <p:cNvGrpSpPr>
            <a:grpSpLocks/>
          </p:cNvGrpSpPr>
          <p:nvPr/>
        </p:nvGrpSpPr>
        <p:grpSpPr bwMode="auto">
          <a:xfrm>
            <a:off x="7023100" y="79375"/>
            <a:ext cx="858838" cy="923925"/>
            <a:chOff x="4389" y="-105"/>
            <a:chExt cx="720" cy="775"/>
          </a:xfrm>
        </p:grpSpPr>
        <p:sp>
          <p:nvSpPr>
            <p:cNvPr id="33841" name="AutoShape 94"/>
            <p:cNvSpPr>
              <a:spLocks noChangeArrowheads="1"/>
            </p:cNvSpPr>
            <p:nvPr/>
          </p:nvSpPr>
          <p:spPr bwMode="auto">
            <a:xfrm rot="1830201">
              <a:off x="4389" y="-105"/>
              <a:ext cx="720" cy="768"/>
            </a:xfrm>
            <a:prstGeom prst="irregularSeal2">
              <a:avLst/>
            </a:prstGeom>
            <a:solidFill>
              <a:srgbClr val="FFFF00"/>
            </a:solidFill>
            <a:ln w="9525">
              <a:solidFill>
                <a:srgbClr val="FFFF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p>
          </p:txBody>
        </p:sp>
        <p:pic>
          <p:nvPicPr>
            <p:cNvPr id="33842" name="Picture 95" descr="MCj042607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5" y="48"/>
              <a:ext cx="390"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96" name="Text Box 96"/>
          <p:cNvSpPr txBox="1">
            <a:spLocks noChangeArrowheads="1"/>
          </p:cNvSpPr>
          <p:nvPr/>
        </p:nvSpPr>
        <p:spPr bwMode="auto">
          <a:xfrm>
            <a:off x="4833938" y="3138488"/>
            <a:ext cx="609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200" baseline="30000">
              <a:cs typeface="Arial" panose="020B0604020202020204" pitchFamily="34" charset="0"/>
            </a:endParaRPr>
          </a:p>
          <a:p>
            <a:pPr eaLnBrk="1" hangingPunct="1"/>
            <a:r>
              <a:rPr lang="en-US" sz="1400">
                <a:cs typeface="Arial" panose="020B0604020202020204" pitchFamily="34" charset="0"/>
              </a:rPr>
              <a:t>H</a:t>
            </a:r>
            <a:r>
              <a:rPr lang="en-US" sz="1400" baseline="30000">
                <a:cs typeface="Arial" panose="020B0604020202020204" pitchFamily="34" charset="0"/>
              </a:rPr>
              <a:t>+</a:t>
            </a:r>
            <a:r>
              <a:rPr lang="en-US" sz="1400">
                <a:cs typeface="Arial" panose="020B0604020202020204" pitchFamily="34" charset="0"/>
              </a:rPr>
              <a:t> </a:t>
            </a:r>
          </a:p>
        </p:txBody>
      </p:sp>
      <p:sp>
        <p:nvSpPr>
          <p:cNvPr id="76897" name="Text Box 97"/>
          <p:cNvSpPr txBox="1">
            <a:spLocks noChangeArrowheads="1"/>
          </p:cNvSpPr>
          <p:nvPr/>
        </p:nvSpPr>
        <p:spPr bwMode="auto">
          <a:xfrm>
            <a:off x="4800600" y="2743200"/>
            <a:ext cx="45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200" baseline="30000">
              <a:cs typeface="Arial" panose="020B0604020202020204" pitchFamily="34" charset="0"/>
            </a:endParaRPr>
          </a:p>
          <a:p>
            <a:pPr eaLnBrk="1" hangingPunct="1"/>
            <a:r>
              <a:rPr lang="en-US" sz="1400">
                <a:cs typeface="Arial" panose="020B0604020202020204" pitchFamily="34" charset="0"/>
              </a:rPr>
              <a:t>e</a:t>
            </a:r>
            <a:r>
              <a:rPr lang="en-US" sz="1400" baseline="30000">
                <a:cs typeface="Arial" panose="020B0604020202020204" pitchFamily="34" charset="0"/>
              </a:rPr>
              <a:t>-</a:t>
            </a:r>
            <a:r>
              <a:rPr lang="en-US" sz="1200">
                <a:cs typeface="Arial" panose="020B0604020202020204" pitchFamily="34" charset="0"/>
              </a:rPr>
              <a:t> </a:t>
            </a:r>
          </a:p>
        </p:txBody>
      </p:sp>
      <p:sp>
        <p:nvSpPr>
          <p:cNvPr id="76898" name="Line 98"/>
          <p:cNvSpPr>
            <a:spLocks noChangeShapeType="1"/>
          </p:cNvSpPr>
          <p:nvPr/>
        </p:nvSpPr>
        <p:spPr bwMode="auto">
          <a:xfrm>
            <a:off x="1171575" y="3175000"/>
            <a:ext cx="8223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99" name="Text Box 99"/>
          <p:cNvSpPr txBox="1">
            <a:spLocks noChangeArrowheads="1"/>
          </p:cNvSpPr>
          <p:nvPr/>
        </p:nvSpPr>
        <p:spPr bwMode="auto">
          <a:xfrm>
            <a:off x="6905625" y="2590800"/>
            <a:ext cx="32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e</a:t>
            </a:r>
            <a:r>
              <a:rPr lang="en-US" sz="1400" baseline="30000">
                <a:cs typeface="Arial" panose="020B0604020202020204" pitchFamily="34" charset="0"/>
              </a:rPr>
              <a:t>-</a:t>
            </a:r>
          </a:p>
        </p:txBody>
      </p:sp>
      <p:sp>
        <p:nvSpPr>
          <p:cNvPr id="76900" name="Text Box 100"/>
          <p:cNvSpPr txBox="1">
            <a:spLocks noChangeArrowheads="1"/>
          </p:cNvSpPr>
          <p:nvPr/>
        </p:nvSpPr>
        <p:spPr bwMode="auto">
          <a:xfrm>
            <a:off x="6602413" y="3352800"/>
            <a:ext cx="379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cs typeface="Arial" panose="020B0604020202020204" pitchFamily="34" charset="0"/>
              </a:rPr>
              <a:t>H</a:t>
            </a:r>
            <a:r>
              <a:rPr lang="en-US" sz="1400" baseline="30000">
                <a:cs typeface="Arial" panose="020B0604020202020204" pitchFamily="34" charset="0"/>
              </a:rPr>
              <a:t>+</a:t>
            </a:r>
          </a:p>
        </p:txBody>
      </p:sp>
    </p:spTree>
    <p:extLst>
      <p:ext uri="{BB962C8B-B14F-4D97-AF65-F5344CB8AC3E}">
        <p14:creationId xmlns:p14="http://schemas.microsoft.com/office/powerpoint/2010/main" val="26819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1000"/>
                                        <p:tgtEl>
                                          <p:spTgt spid="8"/>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76864"/>
                                        </p:tgtEl>
                                        <p:attrNameLst>
                                          <p:attrName>style.visibility</p:attrName>
                                        </p:attrNameLst>
                                      </p:cBhvr>
                                      <p:to>
                                        <p:strVal val="visible"/>
                                      </p:to>
                                    </p:set>
                                    <p:animEffect transition="in" filter="box(out)">
                                      <p:cBhvr>
                                        <p:cTn id="15" dur="500"/>
                                        <p:tgtEl>
                                          <p:spTgt spid="768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6829"/>
                                        </p:tgtEl>
                                        <p:attrNameLst>
                                          <p:attrName>style.visibility</p:attrName>
                                        </p:attrNameLst>
                                      </p:cBhvr>
                                      <p:to>
                                        <p:strVal val="visible"/>
                                      </p:to>
                                    </p:set>
                                    <p:animEffect transition="in" filter="box(in)">
                                      <p:cBhvr>
                                        <p:cTn id="20" dur="1000"/>
                                        <p:tgtEl>
                                          <p:spTgt spid="768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6828"/>
                                        </p:tgtEl>
                                        <p:attrNameLst>
                                          <p:attrName>style.visibility</p:attrName>
                                        </p:attrNameLst>
                                      </p:cBhvr>
                                      <p:to>
                                        <p:strVal val="visible"/>
                                      </p:to>
                                    </p:set>
                                    <p:animEffect transition="in" filter="blinds(horizontal)">
                                      <p:cBhvr>
                                        <p:cTn id="25" dur="1000"/>
                                        <p:tgtEl>
                                          <p:spTgt spid="76828"/>
                                        </p:tgtEl>
                                      </p:cBhvr>
                                    </p:animEffect>
                                  </p:childTnLst>
                                </p:cTn>
                              </p:par>
                            </p:childTnLst>
                          </p:cTn>
                        </p:par>
                        <p:par>
                          <p:cTn id="26" fill="hold" nodeType="afterGroup">
                            <p:stCondLst>
                              <p:cond delay="1000"/>
                            </p:stCondLst>
                            <p:childTnLst>
                              <p:par>
                                <p:cTn id="27" presetID="4" presetClass="entr" presetSubtype="16" fill="hold" grpId="0" nodeType="afterEffect">
                                  <p:stCondLst>
                                    <p:cond delay="0"/>
                                  </p:stCondLst>
                                  <p:childTnLst>
                                    <p:set>
                                      <p:cBhvr>
                                        <p:cTn id="28" dur="1" fill="hold">
                                          <p:stCondLst>
                                            <p:cond delay="0"/>
                                          </p:stCondLst>
                                        </p:cTn>
                                        <p:tgtEl>
                                          <p:spTgt spid="76830"/>
                                        </p:tgtEl>
                                        <p:attrNameLst>
                                          <p:attrName>style.visibility</p:attrName>
                                        </p:attrNameLst>
                                      </p:cBhvr>
                                      <p:to>
                                        <p:strVal val="visible"/>
                                      </p:to>
                                    </p:set>
                                    <p:animEffect transition="in" filter="box(in)">
                                      <p:cBhvr>
                                        <p:cTn id="29" dur="1000"/>
                                        <p:tgtEl>
                                          <p:spTgt spid="76830"/>
                                        </p:tgtEl>
                                      </p:cBhvr>
                                    </p:animEffect>
                                  </p:childTnLst>
                                </p:cTn>
                              </p:par>
                            </p:childTnLst>
                          </p:cTn>
                        </p:par>
                        <p:par>
                          <p:cTn id="30" fill="hold" nodeType="afterGroup">
                            <p:stCondLst>
                              <p:cond delay="2000"/>
                            </p:stCondLst>
                            <p:childTnLst>
                              <p:par>
                                <p:cTn id="31" presetID="3" presetClass="entr" presetSubtype="5" fill="hold" grpId="0" nodeType="afterEffect">
                                  <p:stCondLst>
                                    <p:cond delay="0"/>
                                  </p:stCondLst>
                                  <p:childTnLst>
                                    <p:set>
                                      <p:cBhvr>
                                        <p:cTn id="32" dur="1" fill="hold">
                                          <p:stCondLst>
                                            <p:cond delay="0"/>
                                          </p:stCondLst>
                                        </p:cTn>
                                        <p:tgtEl>
                                          <p:spTgt spid="76898"/>
                                        </p:tgtEl>
                                        <p:attrNameLst>
                                          <p:attrName>style.visibility</p:attrName>
                                        </p:attrNameLst>
                                      </p:cBhvr>
                                      <p:to>
                                        <p:strVal val="visible"/>
                                      </p:to>
                                    </p:set>
                                    <p:animEffect transition="in" filter="blinds(vertical)">
                                      <p:cBhvr>
                                        <p:cTn id="33" dur="1000"/>
                                        <p:tgtEl>
                                          <p:spTgt spid="76898"/>
                                        </p:tgtEl>
                                      </p:cBhvr>
                                    </p:animEffect>
                                  </p:childTnLst>
                                </p:cTn>
                              </p:par>
                            </p:childTnLst>
                          </p:cTn>
                        </p:par>
                        <p:par>
                          <p:cTn id="34" fill="hold" nodeType="afterGroup">
                            <p:stCondLst>
                              <p:cond delay="3000"/>
                            </p:stCondLst>
                            <p:childTnLst>
                              <p:par>
                                <p:cTn id="35" presetID="4" presetClass="entr" presetSubtype="16" fill="hold" grpId="0" nodeType="afterEffect">
                                  <p:stCondLst>
                                    <p:cond delay="0"/>
                                  </p:stCondLst>
                                  <p:childTnLst>
                                    <p:set>
                                      <p:cBhvr>
                                        <p:cTn id="36" dur="1" fill="hold">
                                          <p:stCondLst>
                                            <p:cond delay="0"/>
                                          </p:stCondLst>
                                        </p:cTn>
                                        <p:tgtEl>
                                          <p:spTgt spid="76831"/>
                                        </p:tgtEl>
                                        <p:attrNameLst>
                                          <p:attrName>style.visibility</p:attrName>
                                        </p:attrNameLst>
                                      </p:cBhvr>
                                      <p:to>
                                        <p:strVal val="visible"/>
                                      </p:to>
                                    </p:set>
                                    <p:animEffect transition="in" filter="box(in)">
                                      <p:cBhvr>
                                        <p:cTn id="37" dur="1000"/>
                                        <p:tgtEl>
                                          <p:spTgt spid="76831"/>
                                        </p:tgtEl>
                                      </p:cBhvr>
                                    </p:animEffect>
                                  </p:childTnLst>
                                </p:cTn>
                              </p:par>
                            </p:childTnLst>
                          </p:cTn>
                        </p:par>
                        <p:par>
                          <p:cTn id="38" fill="hold" nodeType="afterGroup">
                            <p:stCondLst>
                              <p:cond delay="4000"/>
                            </p:stCondLst>
                            <p:childTnLst>
                              <p:par>
                                <p:cTn id="39" presetID="4" presetClass="entr" presetSubtype="16" fill="hold" grpId="0" nodeType="afterEffect">
                                  <p:stCondLst>
                                    <p:cond delay="0"/>
                                  </p:stCondLst>
                                  <p:childTnLst>
                                    <p:set>
                                      <p:cBhvr>
                                        <p:cTn id="40" dur="1" fill="hold">
                                          <p:stCondLst>
                                            <p:cond delay="0"/>
                                          </p:stCondLst>
                                        </p:cTn>
                                        <p:tgtEl>
                                          <p:spTgt spid="76839"/>
                                        </p:tgtEl>
                                        <p:attrNameLst>
                                          <p:attrName>style.visibility</p:attrName>
                                        </p:attrNameLst>
                                      </p:cBhvr>
                                      <p:to>
                                        <p:strVal val="visible"/>
                                      </p:to>
                                    </p:set>
                                    <p:animEffect transition="in" filter="box(in)">
                                      <p:cBhvr>
                                        <p:cTn id="41" dur="1000"/>
                                        <p:tgtEl>
                                          <p:spTgt spid="76839"/>
                                        </p:tgtEl>
                                      </p:cBhvr>
                                    </p:animEffect>
                                  </p:childTnLst>
                                </p:cTn>
                              </p:par>
                            </p:childTnLst>
                          </p:cTn>
                        </p:par>
                        <p:par>
                          <p:cTn id="42" fill="hold" nodeType="afterGroup">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76836"/>
                                        </p:tgtEl>
                                        <p:attrNameLst>
                                          <p:attrName>style.visibility</p:attrName>
                                        </p:attrNameLst>
                                      </p:cBhvr>
                                      <p:to>
                                        <p:strVal val="visible"/>
                                      </p:to>
                                    </p:set>
                                    <p:animEffect transition="in" filter="blinds(horizontal)">
                                      <p:cBhvr>
                                        <p:cTn id="45" dur="500"/>
                                        <p:tgtEl>
                                          <p:spTgt spid="76836"/>
                                        </p:tgtEl>
                                      </p:cBhvr>
                                    </p:animEffect>
                                  </p:childTnLst>
                                </p:cTn>
                              </p:par>
                            </p:childTnLst>
                          </p:cTn>
                        </p:par>
                        <p:par>
                          <p:cTn id="46" fill="hold" nodeType="afterGroup">
                            <p:stCondLst>
                              <p:cond delay="5500"/>
                            </p:stCondLst>
                            <p:childTnLst>
                              <p:par>
                                <p:cTn id="47" presetID="3" presetClass="entr" presetSubtype="10" fill="hold" grpId="0" nodeType="afterEffect">
                                  <p:stCondLst>
                                    <p:cond delay="0"/>
                                  </p:stCondLst>
                                  <p:childTnLst>
                                    <p:set>
                                      <p:cBhvr>
                                        <p:cTn id="48" dur="1" fill="hold">
                                          <p:stCondLst>
                                            <p:cond delay="0"/>
                                          </p:stCondLst>
                                        </p:cTn>
                                        <p:tgtEl>
                                          <p:spTgt spid="76835"/>
                                        </p:tgtEl>
                                        <p:attrNameLst>
                                          <p:attrName>style.visibility</p:attrName>
                                        </p:attrNameLst>
                                      </p:cBhvr>
                                      <p:to>
                                        <p:strVal val="visible"/>
                                      </p:to>
                                    </p:set>
                                    <p:animEffect transition="in" filter="blinds(horizontal)">
                                      <p:cBhvr>
                                        <p:cTn id="49" dur="500"/>
                                        <p:tgtEl>
                                          <p:spTgt spid="76835"/>
                                        </p:tgtEl>
                                      </p:cBhvr>
                                    </p:animEffect>
                                  </p:childTnLst>
                                </p:cTn>
                              </p:par>
                            </p:childTnLst>
                          </p:cTn>
                        </p:par>
                        <p:par>
                          <p:cTn id="50" fill="hold" nodeType="afterGroup">
                            <p:stCondLst>
                              <p:cond delay="6000"/>
                            </p:stCondLst>
                            <p:childTnLst>
                              <p:par>
                                <p:cTn id="51" presetID="3" presetClass="entr" presetSubtype="10" fill="hold" grpId="0" nodeType="afterEffect">
                                  <p:stCondLst>
                                    <p:cond delay="0"/>
                                  </p:stCondLst>
                                  <p:childTnLst>
                                    <p:set>
                                      <p:cBhvr>
                                        <p:cTn id="52" dur="1" fill="hold">
                                          <p:stCondLst>
                                            <p:cond delay="0"/>
                                          </p:stCondLst>
                                        </p:cTn>
                                        <p:tgtEl>
                                          <p:spTgt spid="76833"/>
                                        </p:tgtEl>
                                        <p:attrNameLst>
                                          <p:attrName>style.visibility</p:attrName>
                                        </p:attrNameLst>
                                      </p:cBhvr>
                                      <p:to>
                                        <p:strVal val="visible"/>
                                      </p:to>
                                    </p:set>
                                    <p:animEffect transition="in" filter="blinds(horizontal)">
                                      <p:cBhvr>
                                        <p:cTn id="53" dur="1000"/>
                                        <p:tgtEl>
                                          <p:spTgt spid="76833"/>
                                        </p:tgtEl>
                                      </p:cBhvr>
                                    </p:animEffect>
                                  </p:childTnLst>
                                </p:cTn>
                              </p:par>
                            </p:childTnLst>
                          </p:cTn>
                        </p:par>
                        <p:par>
                          <p:cTn id="54" fill="hold" nodeType="afterGroup">
                            <p:stCondLst>
                              <p:cond delay="7000"/>
                            </p:stCondLst>
                            <p:childTnLst>
                              <p:par>
                                <p:cTn id="55" presetID="3" presetClass="entr" presetSubtype="10" fill="hold" grpId="0" nodeType="afterEffect">
                                  <p:stCondLst>
                                    <p:cond delay="0"/>
                                  </p:stCondLst>
                                  <p:childTnLst>
                                    <p:set>
                                      <p:cBhvr>
                                        <p:cTn id="56" dur="1" fill="hold">
                                          <p:stCondLst>
                                            <p:cond delay="0"/>
                                          </p:stCondLst>
                                        </p:cTn>
                                        <p:tgtEl>
                                          <p:spTgt spid="76861"/>
                                        </p:tgtEl>
                                        <p:attrNameLst>
                                          <p:attrName>style.visibility</p:attrName>
                                        </p:attrNameLst>
                                      </p:cBhvr>
                                      <p:to>
                                        <p:strVal val="visible"/>
                                      </p:to>
                                    </p:set>
                                    <p:animEffect transition="in" filter="blinds(horizontal)">
                                      <p:cBhvr>
                                        <p:cTn id="57" dur="1000"/>
                                        <p:tgtEl>
                                          <p:spTgt spid="76861"/>
                                        </p:tgtEl>
                                      </p:cBhvr>
                                    </p:animEffect>
                                  </p:childTnLst>
                                </p:cTn>
                              </p:par>
                            </p:childTnLst>
                          </p:cTn>
                        </p:par>
                        <p:par>
                          <p:cTn id="58" fill="hold" nodeType="afterGroup">
                            <p:stCondLst>
                              <p:cond delay="8000"/>
                            </p:stCondLst>
                            <p:childTnLst>
                              <p:par>
                                <p:cTn id="59" presetID="3" presetClass="entr" presetSubtype="10" fill="hold" grpId="0" nodeType="afterEffect">
                                  <p:stCondLst>
                                    <p:cond delay="0"/>
                                  </p:stCondLst>
                                  <p:childTnLst>
                                    <p:set>
                                      <p:cBhvr>
                                        <p:cTn id="60" dur="1" fill="hold">
                                          <p:stCondLst>
                                            <p:cond delay="0"/>
                                          </p:stCondLst>
                                        </p:cTn>
                                        <p:tgtEl>
                                          <p:spTgt spid="76834"/>
                                        </p:tgtEl>
                                        <p:attrNameLst>
                                          <p:attrName>style.visibility</p:attrName>
                                        </p:attrNameLst>
                                      </p:cBhvr>
                                      <p:to>
                                        <p:strVal val="visible"/>
                                      </p:to>
                                    </p:set>
                                    <p:animEffect transition="in" filter="blinds(horizontal)">
                                      <p:cBhvr>
                                        <p:cTn id="61" dur="1000"/>
                                        <p:tgtEl>
                                          <p:spTgt spid="76834"/>
                                        </p:tgtEl>
                                      </p:cBhvr>
                                    </p:animEffect>
                                  </p:childTnLst>
                                </p:cTn>
                              </p:par>
                            </p:childTnLst>
                          </p:cTn>
                        </p:par>
                        <p:par>
                          <p:cTn id="62" fill="hold" nodeType="afterGroup">
                            <p:stCondLst>
                              <p:cond delay="9000"/>
                            </p:stCondLst>
                            <p:childTnLst>
                              <p:par>
                                <p:cTn id="63" presetID="3" presetClass="entr" presetSubtype="10" fill="hold" grpId="0" nodeType="afterEffect">
                                  <p:stCondLst>
                                    <p:cond delay="0"/>
                                  </p:stCondLst>
                                  <p:childTnLst>
                                    <p:set>
                                      <p:cBhvr>
                                        <p:cTn id="64" dur="1" fill="hold">
                                          <p:stCondLst>
                                            <p:cond delay="0"/>
                                          </p:stCondLst>
                                        </p:cTn>
                                        <p:tgtEl>
                                          <p:spTgt spid="76842"/>
                                        </p:tgtEl>
                                        <p:attrNameLst>
                                          <p:attrName>style.visibility</p:attrName>
                                        </p:attrNameLst>
                                      </p:cBhvr>
                                      <p:to>
                                        <p:strVal val="visible"/>
                                      </p:to>
                                    </p:set>
                                    <p:animEffect transition="in" filter="blinds(horizontal)">
                                      <p:cBhvr>
                                        <p:cTn id="65" dur="500"/>
                                        <p:tgtEl>
                                          <p:spTgt spid="76842"/>
                                        </p:tgtEl>
                                      </p:cBhvr>
                                    </p:animEffect>
                                  </p:childTnLst>
                                </p:cTn>
                              </p:par>
                            </p:childTnLst>
                          </p:cTn>
                        </p:par>
                        <p:par>
                          <p:cTn id="66" fill="hold" nodeType="afterGroup">
                            <p:stCondLst>
                              <p:cond delay="9500"/>
                            </p:stCondLst>
                            <p:childTnLst>
                              <p:par>
                                <p:cTn id="67" presetID="3" presetClass="entr" presetSubtype="10" fill="hold" grpId="0" nodeType="afterEffect">
                                  <p:stCondLst>
                                    <p:cond delay="0"/>
                                  </p:stCondLst>
                                  <p:childTnLst>
                                    <p:set>
                                      <p:cBhvr>
                                        <p:cTn id="68" dur="1" fill="hold">
                                          <p:stCondLst>
                                            <p:cond delay="0"/>
                                          </p:stCondLst>
                                        </p:cTn>
                                        <p:tgtEl>
                                          <p:spTgt spid="76841"/>
                                        </p:tgtEl>
                                        <p:attrNameLst>
                                          <p:attrName>style.visibility</p:attrName>
                                        </p:attrNameLst>
                                      </p:cBhvr>
                                      <p:to>
                                        <p:strVal val="visible"/>
                                      </p:to>
                                    </p:set>
                                    <p:animEffect transition="in" filter="blinds(horizontal)">
                                      <p:cBhvr>
                                        <p:cTn id="69" dur="500"/>
                                        <p:tgtEl>
                                          <p:spTgt spid="76841"/>
                                        </p:tgtEl>
                                      </p:cBhvr>
                                    </p:animEffect>
                                  </p:childTnLst>
                                </p:cTn>
                              </p:par>
                            </p:childTnLst>
                          </p:cTn>
                        </p:par>
                        <p:par>
                          <p:cTn id="70" fill="hold" nodeType="afterGroup">
                            <p:stCondLst>
                              <p:cond delay="10000"/>
                            </p:stCondLst>
                            <p:childTnLst>
                              <p:par>
                                <p:cTn id="71" presetID="3" presetClass="entr" presetSubtype="10" fill="hold" grpId="0" nodeType="afterEffect">
                                  <p:stCondLst>
                                    <p:cond delay="0"/>
                                  </p:stCondLst>
                                  <p:childTnLst>
                                    <p:set>
                                      <p:cBhvr>
                                        <p:cTn id="72" dur="1" fill="hold">
                                          <p:stCondLst>
                                            <p:cond delay="0"/>
                                          </p:stCondLst>
                                        </p:cTn>
                                        <p:tgtEl>
                                          <p:spTgt spid="76840"/>
                                        </p:tgtEl>
                                        <p:attrNameLst>
                                          <p:attrName>style.visibility</p:attrName>
                                        </p:attrNameLst>
                                      </p:cBhvr>
                                      <p:to>
                                        <p:strVal val="visible"/>
                                      </p:to>
                                    </p:set>
                                    <p:animEffect transition="in" filter="blinds(horizontal)">
                                      <p:cBhvr>
                                        <p:cTn id="73" dur="1000"/>
                                        <p:tgtEl>
                                          <p:spTgt spid="76840"/>
                                        </p:tgtEl>
                                      </p:cBhvr>
                                    </p:animEffect>
                                  </p:childTnLst>
                                </p:cTn>
                              </p:par>
                            </p:childTnLst>
                          </p:cTn>
                        </p:par>
                        <p:par>
                          <p:cTn id="74" fill="hold" nodeType="afterGroup">
                            <p:stCondLst>
                              <p:cond delay="11000"/>
                            </p:stCondLst>
                            <p:childTnLst>
                              <p:par>
                                <p:cTn id="75" presetID="3" presetClass="entr" presetSubtype="10" fill="hold" grpId="0" nodeType="afterEffect">
                                  <p:stCondLst>
                                    <p:cond delay="0"/>
                                  </p:stCondLst>
                                  <p:childTnLst>
                                    <p:set>
                                      <p:cBhvr>
                                        <p:cTn id="76" dur="1" fill="hold">
                                          <p:stCondLst>
                                            <p:cond delay="0"/>
                                          </p:stCondLst>
                                        </p:cTn>
                                        <p:tgtEl>
                                          <p:spTgt spid="76837"/>
                                        </p:tgtEl>
                                        <p:attrNameLst>
                                          <p:attrName>style.visibility</p:attrName>
                                        </p:attrNameLst>
                                      </p:cBhvr>
                                      <p:to>
                                        <p:strVal val="visible"/>
                                      </p:to>
                                    </p:set>
                                    <p:animEffect transition="in" filter="blinds(horizontal)">
                                      <p:cBhvr>
                                        <p:cTn id="77" dur="500"/>
                                        <p:tgtEl>
                                          <p:spTgt spid="76837"/>
                                        </p:tgtEl>
                                      </p:cBhvr>
                                    </p:animEffect>
                                  </p:childTnLst>
                                </p:cTn>
                              </p:par>
                            </p:childTnLst>
                          </p:cTn>
                        </p:par>
                        <p:par>
                          <p:cTn id="78" fill="hold" nodeType="afterGroup">
                            <p:stCondLst>
                              <p:cond delay="11500"/>
                            </p:stCondLst>
                            <p:childTnLst>
                              <p:par>
                                <p:cTn id="79" presetID="3" presetClass="entr" presetSubtype="10" fill="hold" grpId="0" nodeType="afterEffect">
                                  <p:stCondLst>
                                    <p:cond delay="0"/>
                                  </p:stCondLst>
                                  <p:childTnLst>
                                    <p:set>
                                      <p:cBhvr>
                                        <p:cTn id="80" dur="1" fill="hold">
                                          <p:stCondLst>
                                            <p:cond delay="0"/>
                                          </p:stCondLst>
                                        </p:cTn>
                                        <p:tgtEl>
                                          <p:spTgt spid="76838"/>
                                        </p:tgtEl>
                                        <p:attrNameLst>
                                          <p:attrName>style.visibility</p:attrName>
                                        </p:attrNameLst>
                                      </p:cBhvr>
                                      <p:to>
                                        <p:strVal val="visible"/>
                                      </p:to>
                                    </p:set>
                                    <p:animEffect transition="in" filter="blinds(horizontal)">
                                      <p:cBhvr>
                                        <p:cTn id="81" dur="500"/>
                                        <p:tgtEl>
                                          <p:spTgt spid="76838"/>
                                        </p:tgtEl>
                                      </p:cBhvr>
                                    </p:animEffect>
                                  </p:childTnLst>
                                </p:cTn>
                              </p:par>
                            </p:childTnLst>
                          </p:cTn>
                        </p:par>
                        <p:par>
                          <p:cTn id="82" fill="hold" nodeType="afterGroup">
                            <p:stCondLst>
                              <p:cond delay="12000"/>
                            </p:stCondLst>
                            <p:childTnLst>
                              <p:par>
                                <p:cTn id="83" presetID="4" presetClass="entr" presetSubtype="16" fill="hold" grpId="0" nodeType="afterEffect">
                                  <p:stCondLst>
                                    <p:cond delay="0"/>
                                  </p:stCondLst>
                                  <p:childTnLst>
                                    <p:set>
                                      <p:cBhvr>
                                        <p:cTn id="84" dur="1" fill="hold">
                                          <p:stCondLst>
                                            <p:cond delay="0"/>
                                          </p:stCondLst>
                                        </p:cTn>
                                        <p:tgtEl>
                                          <p:spTgt spid="76832"/>
                                        </p:tgtEl>
                                        <p:attrNameLst>
                                          <p:attrName>style.visibility</p:attrName>
                                        </p:attrNameLst>
                                      </p:cBhvr>
                                      <p:to>
                                        <p:strVal val="visible"/>
                                      </p:to>
                                    </p:set>
                                    <p:animEffect transition="in" filter="box(in)">
                                      <p:cBhvr>
                                        <p:cTn id="85" dur="1000"/>
                                        <p:tgtEl>
                                          <p:spTgt spid="76832"/>
                                        </p:tgtEl>
                                      </p:cBhvr>
                                    </p:animEffect>
                                  </p:childTnLst>
                                </p:cTn>
                              </p:par>
                            </p:childTnLst>
                          </p:cTn>
                        </p:par>
                        <p:par>
                          <p:cTn id="86" fill="hold" nodeType="afterGroup">
                            <p:stCondLst>
                              <p:cond delay="13000"/>
                            </p:stCondLst>
                            <p:childTnLst>
                              <p:par>
                                <p:cTn id="87" presetID="3" presetClass="entr" presetSubtype="10" fill="hold" grpId="0" nodeType="afterEffect">
                                  <p:stCondLst>
                                    <p:cond delay="0"/>
                                  </p:stCondLst>
                                  <p:childTnLst>
                                    <p:set>
                                      <p:cBhvr>
                                        <p:cTn id="88" dur="1" fill="hold">
                                          <p:stCondLst>
                                            <p:cond delay="0"/>
                                          </p:stCondLst>
                                        </p:cTn>
                                        <p:tgtEl>
                                          <p:spTgt spid="76851"/>
                                        </p:tgtEl>
                                        <p:attrNameLst>
                                          <p:attrName>style.visibility</p:attrName>
                                        </p:attrNameLst>
                                      </p:cBhvr>
                                      <p:to>
                                        <p:strVal val="visible"/>
                                      </p:to>
                                    </p:set>
                                    <p:animEffect transition="in" filter="blinds(horizontal)">
                                      <p:cBhvr>
                                        <p:cTn id="89" dur="1000"/>
                                        <p:tgtEl>
                                          <p:spTgt spid="76851"/>
                                        </p:tgtEl>
                                      </p:cBhvr>
                                    </p:animEffect>
                                  </p:childTnLst>
                                </p:cTn>
                              </p:par>
                            </p:childTnLst>
                          </p:cTn>
                        </p:par>
                        <p:par>
                          <p:cTn id="90" fill="hold" nodeType="afterGroup">
                            <p:stCondLst>
                              <p:cond delay="14000"/>
                            </p:stCondLst>
                            <p:childTnLst>
                              <p:par>
                                <p:cTn id="91" presetID="4" presetClass="entr" presetSubtype="16" fill="hold" grpId="0" nodeType="afterEffect">
                                  <p:stCondLst>
                                    <p:cond delay="0"/>
                                  </p:stCondLst>
                                  <p:childTnLst>
                                    <p:set>
                                      <p:cBhvr>
                                        <p:cTn id="92" dur="1" fill="hold">
                                          <p:stCondLst>
                                            <p:cond delay="0"/>
                                          </p:stCondLst>
                                        </p:cTn>
                                        <p:tgtEl>
                                          <p:spTgt spid="76844"/>
                                        </p:tgtEl>
                                        <p:attrNameLst>
                                          <p:attrName>style.visibility</p:attrName>
                                        </p:attrNameLst>
                                      </p:cBhvr>
                                      <p:to>
                                        <p:strVal val="visible"/>
                                      </p:to>
                                    </p:set>
                                    <p:animEffect transition="in" filter="box(in)">
                                      <p:cBhvr>
                                        <p:cTn id="93" dur="1000"/>
                                        <p:tgtEl>
                                          <p:spTgt spid="76844"/>
                                        </p:tgtEl>
                                      </p:cBhvr>
                                    </p:animEffect>
                                  </p:childTnLst>
                                </p:cTn>
                              </p:par>
                            </p:childTnLst>
                          </p:cTn>
                        </p:par>
                        <p:par>
                          <p:cTn id="94" fill="hold" nodeType="afterGroup">
                            <p:stCondLst>
                              <p:cond delay="15000"/>
                            </p:stCondLst>
                            <p:childTnLst>
                              <p:par>
                                <p:cTn id="95" presetID="3" presetClass="entr" presetSubtype="10" fill="hold" grpId="0" nodeType="afterEffect">
                                  <p:stCondLst>
                                    <p:cond delay="0"/>
                                  </p:stCondLst>
                                  <p:childTnLst>
                                    <p:set>
                                      <p:cBhvr>
                                        <p:cTn id="96" dur="1" fill="hold">
                                          <p:stCondLst>
                                            <p:cond delay="0"/>
                                          </p:stCondLst>
                                        </p:cTn>
                                        <p:tgtEl>
                                          <p:spTgt spid="76843"/>
                                        </p:tgtEl>
                                        <p:attrNameLst>
                                          <p:attrName>style.visibility</p:attrName>
                                        </p:attrNameLst>
                                      </p:cBhvr>
                                      <p:to>
                                        <p:strVal val="visible"/>
                                      </p:to>
                                    </p:set>
                                    <p:animEffect transition="in" filter="blinds(horizontal)">
                                      <p:cBhvr>
                                        <p:cTn id="97" dur="1000"/>
                                        <p:tgtEl>
                                          <p:spTgt spid="76843"/>
                                        </p:tgtEl>
                                      </p:cBhvr>
                                    </p:animEffect>
                                  </p:childTnLst>
                                </p:cTn>
                              </p:par>
                            </p:childTnLst>
                          </p:cTn>
                        </p:par>
                        <p:par>
                          <p:cTn id="98" fill="hold" nodeType="afterGroup">
                            <p:stCondLst>
                              <p:cond delay="16000"/>
                            </p:stCondLst>
                            <p:childTnLst>
                              <p:par>
                                <p:cTn id="99" presetID="4" presetClass="entr" presetSubtype="16" fill="hold" grpId="0" nodeType="afterEffect">
                                  <p:stCondLst>
                                    <p:cond delay="0"/>
                                  </p:stCondLst>
                                  <p:childTnLst>
                                    <p:set>
                                      <p:cBhvr>
                                        <p:cTn id="100" dur="1" fill="hold">
                                          <p:stCondLst>
                                            <p:cond delay="0"/>
                                          </p:stCondLst>
                                        </p:cTn>
                                        <p:tgtEl>
                                          <p:spTgt spid="76852"/>
                                        </p:tgtEl>
                                        <p:attrNameLst>
                                          <p:attrName>style.visibility</p:attrName>
                                        </p:attrNameLst>
                                      </p:cBhvr>
                                      <p:to>
                                        <p:strVal val="visible"/>
                                      </p:to>
                                    </p:set>
                                    <p:animEffect transition="in" filter="box(in)">
                                      <p:cBhvr>
                                        <p:cTn id="101" dur="1000"/>
                                        <p:tgtEl>
                                          <p:spTgt spid="76852"/>
                                        </p:tgtEl>
                                      </p:cBhvr>
                                    </p:animEffect>
                                  </p:childTnLst>
                                </p:cTn>
                              </p:par>
                            </p:childTnLst>
                          </p:cTn>
                        </p:par>
                        <p:par>
                          <p:cTn id="102" fill="hold" nodeType="afterGroup">
                            <p:stCondLst>
                              <p:cond delay="17000"/>
                            </p:stCondLst>
                            <p:childTnLst>
                              <p:par>
                                <p:cTn id="103" presetID="3" presetClass="entr" presetSubtype="10" fill="hold" grpId="0" nodeType="afterEffect">
                                  <p:stCondLst>
                                    <p:cond delay="0"/>
                                  </p:stCondLst>
                                  <p:childTnLst>
                                    <p:set>
                                      <p:cBhvr>
                                        <p:cTn id="104" dur="1" fill="hold">
                                          <p:stCondLst>
                                            <p:cond delay="0"/>
                                          </p:stCondLst>
                                        </p:cTn>
                                        <p:tgtEl>
                                          <p:spTgt spid="76857"/>
                                        </p:tgtEl>
                                        <p:attrNameLst>
                                          <p:attrName>style.visibility</p:attrName>
                                        </p:attrNameLst>
                                      </p:cBhvr>
                                      <p:to>
                                        <p:strVal val="visible"/>
                                      </p:to>
                                    </p:set>
                                    <p:animEffect transition="in" filter="blinds(horizontal)">
                                      <p:cBhvr>
                                        <p:cTn id="105" dur="1000"/>
                                        <p:tgtEl>
                                          <p:spTgt spid="76857"/>
                                        </p:tgtEl>
                                      </p:cBhvr>
                                    </p:animEffect>
                                  </p:childTnLst>
                                </p:cTn>
                              </p:par>
                            </p:childTnLst>
                          </p:cTn>
                        </p:par>
                        <p:par>
                          <p:cTn id="106" fill="hold" nodeType="afterGroup">
                            <p:stCondLst>
                              <p:cond delay="18000"/>
                            </p:stCondLst>
                            <p:childTnLst>
                              <p:par>
                                <p:cTn id="107" presetID="4" presetClass="entr" presetSubtype="16" fill="hold" grpId="0" nodeType="afterEffect">
                                  <p:stCondLst>
                                    <p:cond delay="0"/>
                                  </p:stCondLst>
                                  <p:childTnLst>
                                    <p:set>
                                      <p:cBhvr>
                                        <p:cTn id="108" dur="1" fill="hold">
                                          <p:stCondLst>
                                            <p:cond delay="0"/>
                                          </p:stCondLst>
                                        </p:cTn>
                                        <p:tgtEl>
                                          <p:spTgt spid="76855"/>
                                        </p:tgtEl>
                                        <p:attrNameLst>
                                          <p:attrName>style.visibility</p:attrName>
                                        </p:attrNameLst>
                                      </p:cBhvr>
                                      <p:to>
                                        <p:strVal val="visible"/>
                                      </p:to>
                                    </p:set>
                                    <p:animEffect transition="in" filter="box(in)">
                                      <p:cBhvr>
                                        <p:cTn id="109" dur="1000"/>
                                        <p:tgtEl>
                                          <p:spTgt spid="76855"/>
                                        </p:tgtEl>
                                      </p:cBhvr>
                                    </p:animEffect>
                                  </p:childTnLst>
                                </p:cTn>
                              </p:par>
                            </p:childTnLst>
                          </p:cTn>
                        </p:par>
                        <p:par>
                          <p:cTn id="110" fill="hold" nodeType="afterGroup">
                            <p:stCondLst>
                              <p:cond delay="19000"/>
                            </p:stCondLst>
                            <p:childTnLst>
                              <p:par>
                                <p:cTn id="111" presetID="3" presetClass="entr" presetSubtype="10" fill="hold" grpId="0" nodeType="afterEffect">
                                  <p:stCondLst>
                                    <p:cond delay="0"/>
                                  </p:stCondLst>
                                  <p:childTnLst>
                                    <p:set>
                                      <p:cBhvr>
                                        <p:cTn id="112" dur="1" fill="hold">
                                          <p:stCondLst>
                                            <p:cond delay="0"/>
                                          </p:stCondLst>
                                        </p:cTn>
                                        <p:tgtEl>
                                          <p:spTgt spid="76847"/>
                                        </p:tgtEl>
                                        <p:attrNameLst>
                                          <p:attrName>style.visibility</p:attrName>
                                        </p:attrNameLst>
                                      </p:cBhvr>
                                      <p:to>
                                        <p:strVal val="visible"/>
                                      </p:to>
                                    </p:set>
                                    <p:animEffect transition="in" filter="blinds(horizontal)">
                                      <p:cBhvr>
                                        <p:cTn id="113" dur="1000"/>
                                        <p:tgtEl>
                                          <p:spTgt spid="76847"/>
                                        </p:tgtEl>
                                      </p:cBhvr>
                                    </p:animEffect>
                                  </p:childTnLst>
                                </p:cTn>
                              </p:par>
                            </p:childTnLst>
                          </p:cTn>
                        </p:par>
                        <p:par>
                          <p:cTn id="114" fill="hold" nodeType="afterGroup">
                            <p:stCondLst>
                              <p:cond delay="20000"/>
                            </p:stCondLst>
                            <p:childTnLst>
                              <p:par>
                                <p:cTn id="115" presetID="4" presetClass="entr" presetSubtype="32" fill="hold" grpId="0" nodeType="afterEffect">
                                  <p:stCondLst>
                                    <p:cond delay="0"/>
                                  </p:stCondLst>
                                  <p:childTnLst>
                                    <p:set>
                                      <p:cBhvr>
                                        <p:cTn id="116" dur="1" fill="hold">
                                          <p:stCondLst>
                                            <p:cond delay="0"/>
                                          </p:stCondLst>
                                        </p:cTn>
                                        <p:tgtEl>
                                          <p:spTgt spid="76846"/>
                                        </p:tgtEl>
                                        <p:attrNameLst>
                                          <p:attrName>style.visibility</p:attrName>
                                        </p:attrNameLst>
                                      </p:cBhvr>
                                      <p:to>
                                        <p:strVal val="visible"/>
                                      </p:to>
                                    </p:set>
                                    <p:animEffect transition="in" filter="box(out)">
                                      <p:cBhvr>
                                        <p:cTn id="117" dur="1000"/>
                                        <p:tgtEl>
                                          <p:spTgt spid="76846"/>
                                        </p:tgtEl>
                                      </p:cBhvr>
                                    </p:animEffect>
                                  </p:childTnLst>
                                </p:cTn>
                              </p:par>
                            </p:childTnLst>
                          </p:cTn>
                        </p:par>
                        <p:par>
                          <p:cTn id="118" fill="hold" nodeType="afterGroup">
                            <p:stCondLst>
                              <p:cond delay="21000"/>
                            </p:stCondLst>
                            <p:childTnLst>
                              <p:par>
                                <p:cTn id="119" presetID="3" presetClass="entr" presetSubtype="10" fill="hold" grpId="0" nodeType="afterEffect">
                                  <p:stCondLst>
                                    <p:cond delay="0"/>
                                  </p:stCondLst>
                                  <p:childTnLst>
                                    <p:set>
                                      <p:cBhvr>
                                        <p:cTn id="120" dur="1" fill="hold">
                                          <p:stCondLst>
                                            <p:cond delay="0"/>
                                          </p:stCondLst>
                                        </p:cTn>
                                        <p:tgtEl>
                                          <p:spTgt spid="76848"/>
                                        </p:tgtEl>
                                        <p:attrNameLst>
                                          <p:attrName>style.visibility</p:attrName>
                                        </p:attrNameLst>
                                      </p:cBhvr>
                                      <p:to>
                                        <p:strVal val="visible"/>
                                      </p:to>
                                    </p:set>
                                    <p:animEffect transition="in" filter="blinds(horizontal)">
                                      <p:cBhvr>
                                        <p:cTn id="121" dur="1000"/>
                                        <p:tgtEl>
                                          <p:spTgt spid="76848"/>
                                        </p:tgtEl>
                                      </p:cBhvr>
                                    </p:animEffect>
                                  </p:childTnLst>
                                </p:cTn>
                              </p:par>
                            </p:childTnLst>
                          </p:cTn>
                        </p:par>
                        <p:par>
                          <p:cTn id="122" fill="hold" nodeType="afterGroup">
                            <p:stCondLst>
                              <p:cond delay="22000"/>
                            </p:stCondLst>
                            <p:childTnLst>
                              <p:par>
                                <p:cTn id="123" presetID="4" presetClass="entr" presetSubtype="32" fill="hold" grpId="0" nodeType="afterEffect">
                                  <p:stCondLst>
                                    <p:cond delay="0"/>
                                  </p:stCondLst>
                                  <p:childTnLst>
                                    <p:set>
                                      <p:cBhvr>
                                        <p:cTn id="124" dur="1" fill="hold">
                                          <p:stCondLst>
                                            <p:cond delay="0"/>
                                          </p:stCondLst>
                                        </p:cTn>
                                        <p:tgtEl>
                                          <p:spTgt spid="76849"/>
                                        </p:tgtEl>
                                        <p:attrNameLst>
                                          <p:attrName>style.visibility</p:attrName>
                                        </p:attrNameLst>
                                      </p:cBhvr>
                                      <p:to>
                                        <p:strVal val="visible"/>
                                      </p:to>
                                    </p:set>
                                    <p:animEffect transition="in" filter="box(out)">
                                      <p:cBhvr>
                                        <p:cTn id="125" dur="1000"/>
                                        <p:tgtEl>
                                          <p:spTgt spid="76849"/>
                                        </p:tgtEl>
                                      </p:cBhvr>
                                    </p:animEffect>
                                  </p:childTnLst>
                                </p:cTn>
                              </p:par>
                            </p:childTnLst>
                          </p:cTn>
                        </p:par>
                        <p:par>
                          <p:cTn id="126" fill="hold" nodeType="afterGroup">
                            <p:stCondLst>
                              <p:cond delay="23000"/>
                            </p:stCondLst>
                            <p:childTnLst>
                              <p:par>
                                <p:cTn id="127" presetID="3" presetClass="entr" presetSubtype="10" fill="hold" grpId="0" nodeType="afterEffect">
                                  <p:stCondLst>
                                    <p:cond delay="0"/>
                                  </p:stCondLst>
                                  <p:childTnLst>
                                    <p:set>
                                      <p:cBhvr>
                                        <p:cTn id="128" dur="1" fill="hold">
                                          <p:stCondLst>
                                            <p:cond delay="0"/>
                                          </p:stCondLst>
                                        </p:cTn>
                                        <p:tgtEl>
                                          <p:spTgt spid="76845"/>
                                        </p:tgtEl>
                                        <p:attrNameLst>
                                          <p:attrName>style.visibility</p:attrName>
                                        </p:attrNameLst>
                                      </p:cBhvr>
                                      <p:to>
                                        <p:strVal val="visible"/>
                                      </p:to>
                                    </p:set>
                                    <p:animEffect transition="in" filter="blinds(horizontal)">
                                      <p:cBhvr>
                                        <p:cTn id="129" dur="1000"/>
                                        <p:tgtEl>
                                          <p:spTgt spid="76845"/>
                                        </p:tgtEl>
                                      </p:cBhvr>
                                    </p:animEffect>
                                  </p:childTnLst>
                                </p:cTn>
                              </p:par>
                            </p:childTnLst>
                          </p:cTn>
                        </p:par>
                        <p:par>
                          <p:cTn id="130" fill="hold" nodeType="afterGroup">
                            <p:stCondLst>
                              <p:cond delay="24000"/>
                            </p:stCondLst>
                            <p:childTnLst>
                              <p:par>
                                <p:cTn id="131" presetID="4" presetClass="entr" presetSubtype="32" fill="hold" grpId="0" nodeType="afterEffect">
                                  <p:stCondLst>
                                    <p:cond delay="0"/>
                                  </p:stCondLst>
                                  <p:childTnLst>
                                    <p:set>
                                      <p:cBhvr>
                                        <p:cTn id="132" dur="1" fill="hold">
                                          <p:stCondLst>
                                            <p:cond delay="0"/>
                                          </p:stCondLst>
                                        </p:cTn>
                                        <p:tgtEl>
                                          <p:spTgt spid="76850"/>
                                        </p:tgtEl>
                                        <p:attrNameLst>
                                          <p:attrName>style.visibility</p:attrName>
                                        </p:attrNameLst>
                                      </p:cBhvr>
                                      <p:to>
                                        <p:strVal val="visible"/>
                                      </p:to>
                                    </p:set>
                                    <p:animEffect transition="in" filter="box(out)">
                                      <p:cBhvr>
                                        <p:cTn id="133" dur="1000"/>
                                        <p:tgtEl>
                                          <p:spTgt spid="76850"/>
                                        </p:tgtEl>
                                      </p:cBhvr>
                                    </p:animEffect>
                                  </p:childTnLst>
                                </p:cTn>
                              </p:par>
                            </p:childTnLst>
                          </p:cTn>
                        </p:par>
                        <p:par>
                          <p:cTn id="134" fill="hold" nodeType="afterGroup">
                            <p:stCondLst>
                              <p:cond delay="25000"/>
                            </p:stCondLst>
                            <p:childTnLst>
                              <p:par>
                                <p:cTn id="135" presetID="3" presetClass="entr" presetSubtype="10" fill="hold" grpId="0" nodeType="afterEffect">
                                  <p:stCondLst>
                                    <p:cond delay="0"/>
                                  </p:stCondLst>
                                  <p:childTnLst>
                                    <p:set>
                                      <p:cBhvr>
                                        <p:cTn id="136" dur="1" fill="hold">
                                          <p:stCondLst>
                                            <p:cond delay="0"/>
                                          </p:stCondLst>
                                        </p:cTn>
                                        <p:tgtEl>
                                          <p:spTgt spid="76853"/>
                                        </p:tgtEl>
                                        <p:attrNameLst>
                                          <p:attrName>style.visibility</p:attrName>
                                        </p:attrNameLst>
                                      </p:cBhvr>
                                      <p:to>
                                        <p:strVal val="visible"/>
                                      </p:to>
                                    </p:set>
                                    <p:animEffect transition="in" filter="blinds(horizontal)">
                                      <p:cBhvr>
                                        <p:cTn id="137" dur="1000"/>
                                        <p:tgtEl>
                                          <p:spTgt spid="76853"/>
                                        </p:tgtEl>
                                      </p:cBhvr>
                                    </p:animEffect>
                                  </p:childTnLst>
                                </p:cTn>
                              </p:par>
                            </p:childTnLst>
                          </p:cTn>
                        </p:par>
                        <p:par>
                          <p:cTn id="138" fill="hold" nodeType="afterGroup">
                            <p:stCondLst>
                              <p:cond delay="26000"/>
                            </p:stCondLst>
                            <p:childTnLst>
                              <p:par>
                                <p:cTn id="139" presetID="4" presetClass="entr" presetSubtype="32" fill="hold" grpId="0" nodeType="afterEffect">
                                  <p:stCondLst>
                                    <p:cond delay="0"/>
                                  </p:stCondLst>
                                  <p:childTnLst>
                                    <p:set>
                                      <p:cBhvr>
                                        <p:cTn id="140" dur="1" fill="hold">
                                          <p:stCondLst>
                                            <p:cond delay="0"/>
                                          </p:stCondLst>
                                        </p:cTn>
                                        <p:tgtEl>
                                          <p:spTgt spid="76854"/>
                                        </p:tgtEl>
                                        <p:attrNameLst>
                                          <p:attrName>style.visibility</p:attrName>
                                        </p:attrNameLst>
                                      </p:cBhvr>
                                      <p:to>
                                        <p:strVal val="visible"/>
                                      </p:to>
                                    </p:set>
                                    <p:animEffect transition="in" filter="box(out)">
                                      <p:cBhvr>
                                        <p:cTn id="141" dur="1000"/>
                                        <p:tgtEl>
                                          <p:spTgt spid="76854"/>
                                        </p:tgtEl>
                                      </p:cBhvr>
                                    </p:animEffect>
                                  </p:childTnLst>
                                </p:cTn>
                              </p:par>
                            </p:childTnLst>
                          </p:cTn>
                        </p:par>
                        <p:par>
                          <p:cTn id="142" fill="hold" nodeType="afterGroup">
                            <p:stCondLst>
                              <p:cond delay="27000"/>
                            </p:stCondLst>
                            <p:childTnLst>
                              <p:par>
                                <p:cTn id="143" presetID="5" presetClass="entr" presetSubtype="10" fill="hold" nodeType="afterEffect">
                                  <p:stCondLst>
                                    <p:cond delay="0"/>
                                  </p:stCondLst>
                                  <p:childTnLst>
                                    <p:set>
                                      <p:cBhvr>
                                        <p:cTn id="144" dur="1" fill="hold">
                                          <p:stCondLst>
                                            <p:cond delay="0"/>
                                          </p:stCondLst>
                                        </p:cTn>
                                        <p:tgtEl>
                                          <p:spTgt spid="14"/>
                                        </p:tgtEl>
                                        <p:attrNameLst>
                                          <p:attrName>style.visibility</p:attrName>
                                        </p:attrNameLst>
                                      </p:cBhvr>
                                      <p:to>
                                        <p:strVal val="visible"/>
                                      </p:to>
                                    </p:set>
                                    <p:animEffect transition="in" filter="checkerboard(across)">
                                      <p:cBhvr>
                                        <p:cTn id="145" dur="1000"/>
                                        <p:tgtEl>
                                          <p:spTgt spid="14"/>
                                        </p:tgtEl>
                                      </p:cBhvr>
                                    </p:animEffect>
                                  </p:childTnLst>
                                  <p:subTnLst>
                                    <p:set>
                                      <p:cBhvr override="childStyle">
                                        <p:cTn dur="1" fill="hold" display="0" masterRel="sameClick" afterEffect="1">
                                          <p:stCondLst>
                                            <p:cond evt="end" delay="0">
                                              <p:tn val="143"/>
                                            </p:cond>
                                          </p:stCondLst>
                                        </p:cTn>
                                        <p:tgtEl>
                                          <p:spTgt spid="14"/>
                                        </p:tgtEl>
                                        <p:attrNameLst>
                                          <p:attrName>style.visibility</p:attrName>
                                        </p:attrNameLst>
                                      </p:cBhvr>
                                      <p:to>
                                        <p:strVal val="hidden"/>
                                      </p:to>
                                    </p:set>
                                  </p:subTnLst>
                                </p:cTn>
                              </p:par>
                            </p:childTnLst>
                          </p:cTn>
                        </p:par>
                        <p:par>
                          <p:cTn id="146" fill="hold" nodeType="afterGroup">
                            <p:stCondLst>
                              <p:cond delay="28000"/>
                            </p:stCondLst>
                            <p:childTnLst>
                              <p:par>
                                <p:cTn id="147" presetID="5" presetClass="entr" presetSubtype="10" fill="hold" nodeType="afterEffect">
                                  <p:stCondLst>
                                    <p:cond delay="0"/>
                                  </p:stCondLst>
                                  <p:childTnLst>
                                    <p:set>
                                      <p:cBhvr>
                                        <p:cTn id="148" dur="1" fill="hold">
                                          <p:stCondLst>
                                            <p:cond delay="0"/>
                                          </p:stCondLst>
                                        </p:cTn>
                                        <p:tgtEl>
                                          <p:spTgt spid="13"/>
                                        </p:tgtEl>
                                        <p:attrNameLst>
                                          <p:attrName>style.visibility</p:attrName>
                                        </p:attrNameLst>
                                      </p:cBhvr>
                                      <p:to>
                                        <p:strVal val="visible"/>
                                      </p:to>
                                    </p:set>
                                    <p:animEffect transition="in" filter="checkerboard(across)">
                                      <p:cBhvr>
                                        <p:cTn id="149" dur="1000"/>
                                        <p:tgtEl>
                                          <p:spTgt spid="13"/>
                                        </p:tgtEl>
                                      </p:cBhvr>
                                    </p:animEffect>
                                  </p:childTnLst>
                                </p:cTn>
                              </p:par>
                            </p:childTnLst>
                          </p:cTn>
                        </p:par>
                        <p:par>
                          <p:cTn id="150" fill="hold" nodeType="afterGroup">
                            <p:stCondLst>
                              <p:cond delay="29000"/>
                            </p:stCondLst>
                            <p:childTnLst>
                              <p:par>
                                <p:cTn id="151" presetID="63" presetClass="path" presetSubtype="0" repeatCount="indefinite" accel="50000" decel="50000" fill="hold" nodeType="afterEffect">
                                  <p:stCondLst>
                                    <p:cond delay="0"/>
                                  </p:stCondLst>
                                  <p:childTnLst>
                                    <p:animMotion origin="layout" path="M -0.04757 -0.0111 L 0.07743 -0.0111 " pathEditMode="relative" rAng="0" ptsTypes="AA">
                                      <p:cBhvr>
                                        <p:cTn id="152" dur="2000" fill="hold"/>
                                        <p:tgtEl>
                                          <p:spTgt spid="13"/>
                                        </p:tgtEl>
                                        <p:attrNameLst>
                                          <p:attrName>ppt_x</p:attrName>
                                          <p:attrName>ppt_y</p:attrName>
                                        </p:attrNameLst>
                                      </p:cBhvr>
                                      <p:rCtr x="6250" y="0"/>
                                    </p:animMotion>
                                  </p:childTnLst>
                                </p:cTn>
                              </p:par>
                            </p:childTnLst>
                          </p:cTn>
                        </p:par>
                        <p:par>
                          <p:cTn id="153" fill="hold" nodeType="afterGroup">
                            <p:stCondLst>
                              <p:cond delay="31000"/>
                            </p:stCondLst>
                            <p:childTnLst>
                              <p:par>
                                <p:cTn id="154" presetID="4" presetClass="entr" presetSubtype="32" fill="hold" grpId="1" nodeType="afterEffect">
                                  <p:stCondLst>
                                    <p:cond delay="0"/>
                                  </p:stCondLst>
                                  <p:childTnLst>
                                    <p:set>
                                      <p:cBhvr>
                                        <p:cTn id="155" dur="1" fill="hold">
                                          <p:stCondLst>
                                            <p:cond delay="0"/>
                                          </p:stCondLst>
                                        </p:cTn>
                                        <p:tgtEl>
                                          <p:spTgt spid="76896"/>
                                        </p:tgtEl>
                                        <p:attrNameLst>
                                          <p:attrName>style.visibility</p:attrName>
                                        </p:attrNameLst>
                                      </p:cBhvr>
                                      <p:to>
                                        <p:strVal val="visible"/>
                                      </p:to>
                                    </p:set>
                                    <p:animEffect transition="in" filter="box(out)">
                                      <p:cBhvr>
                                        <p:cTn id="156" dur="500"/>
                                        <p:tgtEl>
                                          <p:spTgt spid="76896"/>
                                        </p:tgtEl>
                                      </p:cBhvr>
                                    </p:animEffect>
                                  </p:childTnLst>
                                </p:cTn>
                              </p:par>
                            </p:childTnLst>
                          </p:cTn>
                        </p:par>
                        <p:par>
                          <p:cTn id="157" fill="hold" nodeType="afterGroup">
                            <p:stCondLst>
                              <p:cond delay="31500"/>
                            </p:stCondLst>
                            <p:childTnLst>
                              <p:par>
                                <p:cTn id="158" presetID="4" presetClass="entr" presetSubtype="32" fill="hold" grpId="1" nodeType="afterEffect">
                                  <p:stCondLst>
                                    <p:cond delay="0"/>
                                  </p:stCondLst>
                                  <p:childTnLst>
                                    <p:set>
                                      <p:cBhvr>
                                        <p:cTn id="159" dur="1" fill="hold">
                                          <p:stCondLst>
                                            <p:cond delay="0"/>
                                          </p:stCondLst>
                                        </p:cTn>
                                        <p:tgtEl>
                                          <p:spTgt spid="76897"/>
                                        </p:tgtEl>
                                        <p:attrNameLst>
                                          <p:attrName>style.visibility</p:attrName>
                                        </p:attrNameLst>
                                      </p:cBhvr>
                                      <p:to>
                                        <p:strVal val="visible"/>
                                      </p:to>
                                    </p:set>
                                    <p:animEffect transition="in" filter="box(out)">
                                      <p:cBhvr>
                                        <p:cTn id="160" dur="500"/>
                                        <p:tgtEl>
                                          <p:spTgt spid="76897"/>
                                        </p:tgtEl>
                                      </p:cBhvr>
                                    </p:animEffect>
                                  </p:childTnLst>
                                </p:cTn>
                              </p:par>
                            </p:childTnLst>
                          </p:cTn>
                        </p:par>
                        <p:par>
                          <p:cTn id="161" fill="hold" nodeType="afterGroup">
                            <p:stCondLst>
                              <p:cond delay="32000"/>
                            </p:stCondLst>
                            <p:childTnLst>
                              <p:par>
                                <p:cTn id="162" presetID="63" presetClass="path" presetSubtype="0" repeatCount="indefinite" accel="50000" decel="50000" fill="hold" grpId="0" nodeType="afterEffect">
                                  <p:stCondLst>
                                    <p:cond delay="0"/>
                                  </p:stCondLst>
                                  <p:endCondLst>
                                    <p:cond evt="onNext" delay="0">
                                      <p:tgtEl>
                                        <p:sldTgt/>
                                      </p:tgtEl>
                                    </p:cond>
                                  </p:endCondLst>
                                  <p:childTnLst>
                                    <p:animMotion origin="layout" path="M 3.33333E-6 0.01989 L 0.18559 0.02451 " pathEditMode="relative" rAng="0" ptsTypes="AA">
                                      <p:cBhvr>
                                        <p:cTn id="163" dur="2000" fill="hold"/>
                                        <p:tgtEl>
                                          <p:spTgt spid="76896"/>
                                        </p:tgtEl>
                                        <p:attrNameLst>
                                          <p:attrName>ppt_x</p:attrName>
                                          <p:attrName>ppt_y</p:attrName>
                                        </p:attrNameLst>
                                      </p:cBhvr>
                                      <p:rCtr x="9271" y="231"/>
                                    </p:animMotion>
                                  </p:childTnLst>
                                </p:cTn>
                              </p:par>
                              <p:par>
                                <p:cTn id="164" presetID="63" presetClass="path" presetSubtype="0" repeatCount="indefinite" accel="50000" decel="50000" fill="hold" grpId="0" nodeType="withEffect">
                                  <p:stCondLst>
                                    <p:cond delay="0"/>
                                  </p:stCondLst>
                                  <p:endCondLst>
                                    <p:cond evt="onNext" delay="0">
                                      <p:tgtEl>
                                        <p:sldTgt/>
                                      </p:tgtEl>
                                    </p:cond>
                                  </p:endCondLst>
                                  <p:childTnLst>
                                    <p:animMotion origin="layout" path="M 0.00833 0.01572 L 0.21666 0.01341 " pathEditMode="relative" rAng="0" ptsTypes="AA">
                                      <p:cBhvr>
                                        <p:cTn id="165" dur="2000" fill="hold"/>
                                        <p:tgtEl>
                                          <p:spTgt spid="76897"/>
                                        </p:tgtEl>
                                        <p:attrNameLst>
                                          <p:attrName>ppt_x</p:attrName>
                                          <p:attrName>ppt_y</p:attrName>
                                        </p:attrNameLst>
                                      </p:cBhvr>
                                      <p:rCtr x="10417" y="-116"/>
                                    </p:animMotion>
                                  </p:childTnLst>
                                </p:cTn>
                              </p:par>
                            </p:childTnLst>
                          </p:cTn>
                        </p:par>
                        <p:par>
                          <p:cTn id="166" fill="hold" nodeType="afterGroup">
                            <p:stCondLst>
                              <p:cond delay="34000"/>
                            </p:stCondLst>
                            <p:childTnLst>
                              <p:par>
                                <p:cTn id="167" presetID="4" presetClass="entr" presetSubtype="32" fill="hold" grpId="1" nodeType="afterEffect">
                                  <p:stCondLst>
                                    <p:cond delay="0"/>
                                  </p:stCondLst>
                                  <p:childTnLst>
                                    <p:set>
                                      <p:cBhvr>
                                        <p:cTn id="168" dur="1" fill="hold">
                                          <p:stCondLst>
                                            <p:cond delay="0"/>
                                          </p:stCondLst>
                                        </p:cTn>
                                        <p:tgtEl>
                                          <p:spTgt spid="76899"/>
                                        </p:tgtEl>
                                        <p:attrNameLst>
                                          <p:attrName>style.visibility</p:attrName>
                                        </p:attrNameLst>
                                      </p:cBhvr>
                                      <p:to>
                                        <p:strVal val="visible"/>
                                      </p:to>
                                    </p:set>
                                    <p:animEffect transition="in" filter="box(out)">
                                      <p:cBhvr>
                                        <p:cTn id="169" dur="500"/>
                                        <p:tgtEl>
                                          <p:spTgt spid="76899"/>
                                        </p:tgtEl>
                                      </p:cBhvr>
                                    </p:animEffect>
                                  </p:childTnLst>
                                </p:cTn>
                              </p:par>
                            </p:childTnLst>
                          </p:cTn>
                        </p:par>
                        <p:par>
                          <p:cTn id="170" fill="hold" nodeType="afterGroup">
                            <p:stCondLst>
                              <p:cond delay="34500"/>
                            </p:stCondLst>
                            <p:childTnLst>
                              <p:par>
                                <p:cTn id="171" presetID="4" presetClass="entr" presetSubtype="32" fill="hold" grpId="1" nodeType="afterEffect">
                                  <p:stCondLst>
                                    <p:cond delay="0"/>
                                  </p:stCondLst>
                                  <p:childTnLst>
                                    <p:set>
                                      <p:cBhvr>
                                        <p:cTn id="172" dur="1" fill="hold">
                                          <p:stCondLst>
                                            <p:cond delay="0"/>
                                          </p:stCondLst>
                                        </p:cTn>
                                        <p:tgtEl>
                                          <p:spTgt spid="76900"/>
                                        </p:tgtEl>
                                        <p:attrNameLst>
                                          <p:attrName>style.visibility</p:attrName>
                                        </p:attrNameLst>
                                      </p:cBhvr>
                                      <p:to>
                                        <p:strVal val="visible"/>
                                      </p:to>
                                    </p:set>
                                    <p:animEffect transition="in" filter="box(out)">
                                      <p:cBhvr>
                                        <p:cTn id="173" dur="500"/>
                                        <p:tgtEl>
                                          <p:spTgt spid="76900"/>
                                        </p:tgtEl>
                                      </p:cBhvr>
                                    </p:animEffect>
                                  </p:childTnLst>
                                </p:cTn>
                              </p:par>
                            </p:childTnLst>
                          </p:cTn>
                        </p:par>
                        <p:par>
                          <p:cTn id="174" fill="hold" nodeType="afterGroup">
                            <p:stCondLst>
                              <p:cond delay="35000"/>
                            </p:stCondLst>
                            <p:childTnLst>
                              <p:par>
                                <p:cTn id="175" presetID="64" presetClass="path" presetSubtype="0" repeatCount="indefinite" accel="50000" decel="50000" fill="hold" grpId="0" nodeType="afterEffect">
                                  <p:stCondLst>
                                    <p:cond delay="0"/>
                                  </p:stCondLst>
                                  <p:endCondLst>
                                    <p:cond evt="onNext" delay="0">
                                      <p:tgtEl>
                                        <p:sldTgt/>
                                      </p:tgtEl>
                                    </p:cond>
                                  </p:endCondLst>
                                  <p:childTnLst>
                                    <p:animMotion origin="layout" path="M -0.00608 0.0444 L -0.00382 -0.23306 " pathEditMode="relative" rAng="0" ptsTypes="AA">
                                      <p:cBhvr>
                                        <p:cTn id="176" dur="2000" fill="hold"/>
                                        <p:tgtEl>
                                          <p:spTgt spid="76899"/>
                                        </p:tgtEl>
                                        <p:attrNameLst>
                                          <p:attrName>ppt_x</p:attrName>
                                          <p:attrName>ppt_y</p:attrName>
                                        </p:attrNameLst>
                                      </p:cBhvr>
                                      <p:rCtr x="104" y="-13873"/>
                                    </p:animMotion>
                                  </p:childTnLst>
                                </p:cTn>
                              </p:par>
                              <p:par>
                                <p:cTn id="177" presetID="4" presetClass="entr" presetSubtype="32" fill="hold" grpId="1" nodeType="withEffect">
                                  <p:stCondLst>
                                    <p:cond delay="0"/>
                                  </p:stCondLst>
                                  <p:childTnLst>
                                    <p:set>
                                      <p:cBhvr>
                                        <p:cTn id="178" dur="1" fill="hold">
                                          <p:stCondLst>
                                            <p:cond delay="0"/>
                                          </p:stCondLst>
                                        </p:cTn>
                                        <p:tgtEl>
                                          <p:spTgt spid="76863"/>
                                        </p:tgtEl>
                                        <p:attrNameLst>
                                          <p:attrName>style.visibility</p:attrName>
                                        </p:attrNameLst>
                                      </p:cBhvr>
                                      <p:to>
                                        <p:strVal val="visible"/>
                                      </p:to>
                                    </p:set>
                                    <p:animEffect transition="in" filter="box(out)">
                                      <p:cBhvr>
                                        <p:cTn id="179" dur="500"/>
                                        <p:tgtEl>
                                          <p:spTgt spid="76863"/>
                                        </p:tgtEl>
                                      </p:cBhvr>
                                    </p:animEffect>
                                  </p:childTnLst>
                                </p:cTn>
                              </p:par>
                              <p:par>
                                <p:cTn id="180" presetID="63" presetClass="path" presetSubtype="0" repeatCount="indefinite" accel="50000" decel="50000" fill="hold" grpId="0" nodeType="withEffect">
                                  <p:stCondLst>
                                    <p:cond delay="0"/>
                                  </p:stCondLst>
                                  <p:endCondLst>
                                    <p:cond evt="onNext" delay="0">
                                      <p:tgtEl>
                                        <p:sldTgt/>
                                      </p:tgtEl>
                                    </p:cond>
                                  </p:endCondLst>
                                  <p:childTnLst>
                                    <p:animMotion origin="layout" path="M -0.05087 0.02638 L 0.03246 0.02638 " pathEditMode="relative" rAng="0" ptsTypes="AA">
                                      <p:cBhvr>
                                        <p:cTn id="181" dur="2000" fill="hold"/>
                                        <p:tgtEl>
                                          <p:spTgt spid="76863"/>
                                        </p:tgtEl>
                                        <p:attrNameLst>
                                          <p:attrName>ppt_x</p:attrName>
                                          <p:attrName>ppt_y</p:attrName>
                                        </p:attrNameLst>
                                      </p:cBhvr>
                                      <p:rCtr x="4167" y="0"/>
                                    </p:animMotion>
                                  </p:childTnLst>
                                </p:cTn>
                              </p:par>
                            </p:childTnLst>
                          </p:cTn>
                        </p:par>
                        <p:par>
                          <p:cTn id="182" fill="hold" nodeType="afterGroup">
                            <p:stCondLst>
                              <p:cond delay="37000"/>
                            </p:stCondLst>
                            <p:childTnLst>
                              <p:par>
                                <p:cTn id="183" presetID="4" presetClass="entr" presetSubtype="32" repeatCount="indefinite" nodeType="afterEffect">
                                  <p:stCondLst>
                                    <p:cond delay="0"/>
                                  </p:stCondLst>
                                  <p:childTnLst>
                                    <p:set>
                                      <p:cBhvr>
                                        <p:cTn id="184" dur="1" fill="hold">
                                          <p:stCondLst>
                                            <p:cond delay="0"/>
                                          </p:stCondLst>
                                        </p:cTn>
                                        <p:tgtEl>
                                          <p:spTgt spid="15"/>
                                        </p:tgtEl>
                                        <p:attrNameLst>
                                          <p:attrName>style.visibility</p:attrName>
                                        </p:attrNameLst>
                                      </p:cBhvr>
                                      <p:to>
                                        <p:strVal val="visible"/>
                                      </p:to>
                                    </p:set>
                                    <p:animEffect transition="in" filter="box(out)">
                                      <p:cBhvr>
                                        <p:cTn id="185" dur="1000"/>
                                        <p:tgtEl>
                                          <p:spTgt spid="15"/>
                                        </p:tgtEl>
                                      </p:cBhvr>
                                    </p:animEffect>
                                  </p:childTnLst>
                                </p:cTn>
                              </p:par>
                              <p:par>
                                <p:cTn id="186" presetID="4" presetClass="entr" presetSubtype="32" fill="hold" grpId="1" nodeType="withEffect">
                                  <p:stCondLst>
                                    <p:cond delay="0"/>
                                  </p:stCondLst>
                                  <p:childTnLst>
                                    <p:set>
                                      <p:cBhvr>
                                        <p:cTn id="187" dur="1" fill="hold">
                                          <p:stCondLst>
                                            <p:cond delay="0"/>
                                          </p:stCondLst>
                                        </p:cTn>
                                        <p:tgtEl>
                                          <p:spTgt spid="76862"/>
                                        </p:tgtEl>
                                        <p:attrNameLst>
                                          <p:attrName>style.visibility</p:attrName>
                                        </p:attrNameLst>
                                      </p:cBhvr>
                                      <p:to>
                                        <p:strVal val="visible"/>
                                      </p:to>
                                    </p:set>
                                    <p:animEffect transition="in" filter="box(out)">
                                      <p:cBhvr>
                                        <p:cTn id="188" dur="500"/>
                                        <p:tgtEl>
                                          <p:spTgt spid="76862"/>
                                        </p:tgtEl>
                                      </p:cBhvr>
                                    </p:animEffect>
                                  </p:childTnLst>
                                </p:cTn>
                              </p:par>
                              <p:par>
                                <p:cTn id="18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39 -0.00555 L 0.00295 0.33364 " pathEditMode="relative" rAng="0" ptsTypes="AA">
                                      <p:cBhvr>
                                        <p:cTn id="190" dur="2000" fill="hold"/>
                                        <p:tgtEl>
                                          <p:spTgt spid="76862"/>
                                        </p:tgtEl>
                                        <p:attrNameLst>
                                          <p:attrName>ppt_x</p:attrName>
                                          <p:attrName>ppt_y</p:attrName>
                                        </p:attrNameLst>
                                      </p:cBhvr>
                                      <p:rCtr x="208" y="16948"/>
                                    </p:animMotion>
                                  </p:childTnLst>
                                </p:cTn>
                              </p:par>
                              <p:par>
                                <p:cTn id="191" presetID="4" presetClass="entr" presetSubtype="32" fill="hold" grpId="1" nodeType="withEffect">
                                  <p:stCondLst>
                                    <p:cond delay="0"/>
                                  </p:stCondLst>
                                  <p:childTnLst>
                                    <p:set>
                                      <p:cBhvr>
                                        <p:cTn id="192" dur="1" fill="hold">
                                          <p:stCondLst>
                                            <p:cond delay="0"/>
                                          </p:stCondLst>
                                        </p:cTn>
                                        <p:tgtEl>
                                          <p:spTgt spid="76858"/>
                                        </p:tgtEl>
                                        <p:attrNameLst>
                                          <p:attrName>style.visibility</p:attrName>
                                        </p:attrNameLst>
                                      </p:cBhvr>
                                      <p:to>
                                        <p:strVal val="visible"/>
                                      </p:to>
                                    </p:set>
                                    <p:animEffect transition="in" filter="box(out)">
                                      <p:cBhvr>
                                        <p:cTn id="193" dur="500"/>
                                        <p:tgtEl>
                                          <p:spTgt spid="76858"/>
                                        </p:tgtEl>
                                      </p:cBhvr>
                                    </p:animEffect>
                                  </p:childTnLst>
                                </p:cTn>
                              </p:par>
                              <p:par>
                                <p:cTn id="194" presetID="63" presetClass="path" presetSubtype="0" repeatCount="indefinite" accel="50000" decel="50000" fill="hold" grpId="0" nodeType="withEffect">
                                  <p:stCondLst>
                                    <p:cond delay="0"/>
                                  </p:stCondLst>
                                  <p:endCondLst>
                                    <p:cond evt="onNext" delay="0">
                                      <p:tgtEl>
                                        <p:sldTgt/>
                                      </p:tgtEl>
                                    </p:cond>
                                  </p:endCondLst>
                                  <p:childTnLst>
                                    <p:animMotion origin="layout" path="M 1.66667E-6 -2.31214E-7 L 0.11267 -2.31214E-7 " pathEditMode="relative" rAng="0" ptsTypes="AA">
                                      <p:cBhvr>
                                        <p:cTn id="195" dur="2000" fill="hold"/>
                                        <p:tgtEl>
                                          <p:spTgt spid="76900"/>
                                        </p:tgtEl>
                                        <p:attrNameLst>
                                          <p:attrName>ppt_x</p:attrName>
                                          <p:attrName>ppt_y</p:attrName>
                                        </p:attrNameLst>
                                      </p:cBhvr>
                                      <p:rCtr x="5625" y="0"/>
                                    </p:animMotion>
                                  </p:childTnLst>
                                </p:cTn>
                              </p:par>
                              <p:par>
                                <p:cTn id="196" presetID="35" presetClass="path" presetSubtype="0" repeatCount="indefinite" accel="50000" decel="50000" fill="hold" grpId="0" nodeType="withEffect">
                                  <p:stCondLst>
                                    <p:cond delay="0"/>
                                  </p:stCondLst>
                                  <p:childTnLst>
                                    <p:animMotion origin="layout" path="M 0.04305 -0.00625 L 2.22222E-6 3.52601E-6 " pathEditMode="relative" rAng="0" ptsTypes="AA">
                                      <p:cBhvr>
                                        <p:cTn id="197" dur="2000" fill="hold"/>
                                        <p:tgtEl>
                                          <p:spTgt spid="76858"/>
                                        </p:tgtEl>
                                        <p:attrNameLst>
                                          <p:attrName>ppt_x</p:attrName>
                                          <p:attrName>ppt_y</p:attrName>
                                        </p:attrNameLst>
                                      </p:cBhvr>
                                      <p:rCtr x="-2153" y="301"/>
                                    </p:animMotion>
                                  </p:childTnLst>
                                </p:cTn>
                              </p:par>
                            </p:childTnLst>
                          </p:cTn>
                        </p:par>
                        <p:par>
                          <p:cTn id="198" fill="hold" nodeType="afterGroup">
                            <p:stCondLst>
                              <p:cond delay="39000"/>
                            </p:stCondLst>
                            <p:childTnLst>
                              <p:par>
                                <p:cTn id="199" presetID="18" presetClass="entr" presetSubtype="12" repeatCount="indefinite" grpId="0" nodeType="afterEffect">
                                  <p:stCondLst>
                                    <p:cond delay="0"/>
                                  </p:stCondLst>
                                  <p:childTnLst>
                                    <p:set>
                                      <p:cBhvr>
                                        <p:cTn id="200" dur="1" fill="hold">
                                          <p:stCondLst>
                                            <p:cond delay="0"/>
                                          </p:stCondLst>
                                        </p:cTn>
                                        <p:tgtEl>
                                          <p:spTgt spid="76859"/>
                                        </p:tgtEl>
                                        <p:attrNameLst>
                                          <p:attrName>style.visibility</p:attrName>
                                        </p:attrNameLst>
                                      </p:cBhvr>
                                      <p:to>
                                        <p:strVal val="visible"/>
                                      </p:to>
                                    </p:set>
                                    <p:animEffect transition="in" filter="strips(downLeft)">
                                      <p:cBhvr>
                                        <p:cTn id="201" dur="2000"/>
                                        <p:tgtEl>
                                          <p:spTgt spid="76859"/>
                                        </p:tgtEl>
                                      </p:cBhvr>
                                    </p:animEffect>
                                  </p:childTnLst>
                                </p:cTn>
                              </p:par>
                              <p:par>
                                <p:cTn id="202" presetID="4" presetClass="entr" presetSubtype="32" repeatCount="indefinite" fill="hold" grpId="0" nodeType="withEffect">
                                  <p:stCondLst>
                                    <p:cond delay="0"/>
                                  </p:stCondLst>
                                  <p:childTnLst>
                                    <p:set>
                                      <p:cBhvr>
                                        <p:cTn id="203" dur="1" fill="hold">
                                          <p:stCondLst>
                                            <p:cond delay="0"/>
                                          </p:stCondLst>
                                        </p:cTn>
                                        <p:tgtEl>
                                          <p:spTgt spid="76860"/>
                                        </p:tgtEl>
                                        <p:attrNameLst>
                                          <p:attrName>style.visibility</p:attrName>
                                        </p:attrNameLst>
                                      </p:cBhvr>
                                      <p:to>
                                        <p:strVal val="visible"/>
                                      </p:to>
                                    </p:set>
                                    <p:animEffect transition="in" filter="box(out)">
                                      <p:cBhvr>
                                        <p:cTn id="204" dur="2000"/>
                                        <p:tgtEl>
                                          <p:spTgt spid="76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8" grpId="0" animBg="1"/>
      <p:bldP spid="76829" grpId="0"/>
      <p:bldP spid="76830" grpId="0"/>
      <p:bldP spid="76831" grpId="0"/>
      <p:bldP spid="76832" grpId="0"/>
      <p:bldP spid="76833" grpId="0"/>
      <p:bldP spid="76834" grpId="0"/>
      <p:bldP spid="76835" grpId="0" animBg="1"/>
      <p:bldP spid="76836" grpId="0" animBg="1"/>
      <p:bldP spid="76837" grpId="0" animBg="1"/>
      <p:bldP spid="76838" grpId="0" animBg="1"/>
      <p:bldP spid="76839" grpId="0"/>
      <p:bldP spid="76840" grpId="0"/>
      <p:bldP spid="76841" grpId="0" animBg="1"/>
      <p:bldP spid="76842" grpId="0" animBg="1"/>
      <p:bldP spid="76843" grpId="0" animBg="1"/>
      <p:bldP spid="76844" grpId="0"/>
      <p:bldP spid="76845" grpId="0" animBg="1"/>
      <p:bldP spid="76846" grpId="0"/>
      <p:bldP spid="76847" grpId="0" animBg="1"/>
      <p:bldP spid="76848" grpId="0" animBg="1"/>
      <p:bldP spid="76849" grpId="0"/>
      <p:bldP spid="76850" grpId="0"/>
      <p:bldP spid="76851" grpId="0" animBg="1"/>
      <p:bldP spid="76852" grpId="0"/>
      <p:bldP spid="76853" grpId="0" animBg="1"/>
      <p:bldP spid="76854" grpId="0"/>
      <p:bldP spid="76855" grpId="0"/>
      <p:bldP spid="76857" grpId="0" animBg="1"/>
      <p:bldP spid="76858" grpId="0"/>
      <p:bldP spid="76858" grpId="1"/>
      <p:bldP spid="76859" grpId="0" animBg="1"/>
      <p:bldP spid="76860" grpId="0"/>
      <p:bldP spid="76861" grpId="0" animBg="1"/>
      <p:bldP spid="76862" grpId="0"/>
      <p:bldP spid="76862" grpId="1"/>
      <p:bldP spid="76863" grpId="0"/>
      <p:bldP spid="76863" grpId="1"/>
      <p:bldP spid="76864" grpId="0"/>
      <p:bldP spid="76896" grpId="0"/>
      <p:bldP spid="76896" grpId="1"/>
      <p:bldP spid="76897" grpId="0"/>
      <p:bldP spid="76897" grpId="1"/>
      <p:bldP spid="76898" grpId="0" animBg="1"/>
      <p:bldP spid="76899" grpId="0"/>
      <p:bldP spid="76899" grpId="1"/>
      <p:bldP spid="76900" grpId="0"/>
      <p:bldP spid="7690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69545">
              <a:lnSpc>
                <a:spcPct val="100000"/>
              </a:lnSpc>
              <a:spcBef>
                <a:spcPts val="100"/>
              </a:spcBef>
            </a:pPr>
            <a:r>
              <a:rPr dirty="0"/>
              <a:t>Thank</a:t>
            </a:r>
            <a:r>
              <a:rPr spc="-75" dirty="0"/>
              <a:t> </a:t>
            </a:r>
            <a:r>
              <a:rPr dirty="0"/>
              <a:t>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55219"/>
            <a:ext cx="1602740" cy="574675"/>
          </a:xfrm>
          <a:prstGeom prst="rect">
            <a:avLst/>
          </a:prstGeom>
        </p:spPr>
        <p:txBody>
          <a:bodyPr vert="horz" wrap="square" lIns="0" tIns="12700" rIns="0" bIns="0" rtlCol="0">
            <a:spAutoFit/>
          </a:bodyPr>
          <a:lstStyle/>
          <a:p>
            <a:pPr marL="12700">
              <a:lnSpc>
                <a:spcPct val="100000"/>
              </a:lnSpc>
              <a:spcBef>
                <a:spcPts val="100"/>
              </a:spcBef>
            </a:pPr>
            <a:r>
              <a:rPr sz="3600" spc="-150" dirty="0">
                <a:latin typeface="Trebuchet MS"/>
                <a:cs typeface="Trebuchet MS"/>
              </a:rPr>
              <a:t>Bioma</a:t>
            </a:r>
            <a:r>
              <a:rPr sz="3600" spc="-114" dirty="0">
                <a:latin typeface="Trebuchet MS"/>
                <a:cs typeface="Trebuchet MS"/>
              </a:rPr>
              <a:t>ss</a:t>
            </a:r>
            <a:endParaRPr sz="3600">
              <a:latin typeface="Trebuchet MS"/>
              <a:cs typeface="Trebuchet MS"/>
            </a:endParaRPr>
          </a:p>
        </p:txBody>
      </p:sp>
      <p:sp>
        <p:nvSpPr>
          <p:cNvPr id="3" name="object 3"/>
          <p:cNvSpPr txBox="1"/>
          <p:nvPr/>
        </p:nvSpPr>
        <p:spPr>
          <a:xfrm>
            <a:off x="535940" y="1665859"/>
            <a:ext cx="7773670" cy="1854835"/>
          </a:xfrm>
          <a:prstGeom prst="rect">
            <a:avLst/>
          </a:prstGeom>
        </p:spPr>
        <p:txBody>
          <a:bodyPr vert="horz" wrap="square" lIns="0" tIns="12700" rIns="0" bIns="0" rtlCol="0">
            <a:spAutoFit/>
          </a:bodyPr>
          <a:lstStyle/>
          <a:p>
            <a:pPr marL="387350" indent="-374650">
              <a:lnSpc>
                <a:spcPct val="100000"/>
              </a:lnSpc>
              <a:spcBef>
                <a:spcPts val="100"/>
              </a:spcBef>
              <a:buClr>
                <a:srgbClr val="FFFFCC"/>
              </a:buClr>
              <a:buSzPct val="58333"/>
              <a:buFont typeface="Wingdings"/>
              <a:buChar char=""/>
              <a:tabLst>
                <a:tab pos="387350" algn="l"/>
                <a:tab pos="387985" algn="l"/>
              </a:tabLst>
            </a:pPr>
            <a:r>
              <a:rPr sz="1800" dirty="0">
                <a:solidFill>
                  <a:srgbClr val="FFFFFF"/>
                </a:solidFill>
                <a:latin typeface="Verdana"/>
                <a:cs typeface="Verdana"/>
              </a:rPr>
              <a:t>Biomass is organic matter </a:t>
            </a:r>
            <a:r>
              <a:rPr sz="1800" spc="-5" dirty="0">
                <a:solidFill>
                  <a:srgbClr val="FFFFFF"/>
                </a:solidFill>
                <a:latin typeface="Verdana"/>
                <a:cs typeface="Verdana"/>
              </a:rPr>
              <a:t>produced by </a:t>
            </a:r>
            <a:r>
              <a:rPr sz="1800" dirty="0">
                <a:solidFill>
                  <a:srgbClr val="FFFFFF"/>
                </a:solidFill>
                <a:latin typeface="Verdana"/>
                <a:cs typeface="Verdana"/>
              </a:rPr>
              <a:t>plants – </a:t>
            </a:r>
            <a:r>
              <a:rPr sz="1800" spc="-5" dirty="0">
                <a:solidFill>
                  <a:srgbClr val="FFFFFF"/>
                </a:solidFill>
                <a:latin typeface="Verdana"/>
                <a:cs typeface="Verdana"/>
              </a:rPr>
              <a:t>terrestrial</a:t>
            </a:r>
            <a:r>
              <a:rPr sz="1800" spc="-40" dirty="0">
                <a:solidFill>
                  <a:srgbClr val="FFFFFF"/>
                </a:solidFill>
                <a:latin typeface="Verdana"/>
                <a:cs typeface="Verdana"/>
              </a:rPr>
              <a:t> </a:t>
            </a:r>
            <a:r>
              <a:rPr sz="1800" dirty="0">
                <a:solidFill>
                  <a:srgbClr val="FFFFFF"/>
                </a:solidFill>
                <a:latin typeface="Verdana"/>
                <a:cs typeface="Verdana"/>
              </a:rPr>
              <a:t>and</a:t>
            </a:r>
            <a:endParaRPr sz="1800">
              <a:latin typeface="Verdana"/>
              <a:cs typeface="Verdana"/>
            </a:endParaRPr>
          </a:p>
          <a:p>
            <a:pPr marL="387350">
              <a:lnSpc>
                <a:spcPct val="100000"/>
              </a:lnSpc>
            </a:pPr>
            <a:r>
              <a:rPr sz="1800" dirty="0">
                <a:solidFill>
                  <a:srgbClr val="FFFFFF"/>
                </a:solidFill>
                <a:latin typeface="Verdana"/>
                <a:cs typeface="Verdana"/>
              </a:rPr>
              <a:t>aquatic – and </a:t>
            </a:r>
            <a:r>
              <a:rPr sz="1800" spc="-5" dirty="0">
                <a:solidFill>
                  <a:srgbClr val="FFFFFF"/>
                </a:solidFill>
                <a:latin typeface="Verdana"/>
                <a:cs typeface="Verdana"/>
              </a:rPr>
              <a:t>their derivatives. </a:t>
            </a:r>
            <a:r>
              <a:rPr sz="1800" dirty="0">
                <a:solidFill>
                  <a:srgbClr val="FFFFFF"/>
                </a:solidFill>
                <a:latin typeface="Verdana"/>
                <a:cs typeface="Verdana"/>
              </a:rPr>
              <a:t>It</a:t>
            </a:r>
            <a:r>
              <a:rPr sz="1800" spc="-25" dirty="0">
                <a:solidFill>
                  <a:srgbClr val="FFFFFF"/>
                </a:solidFill>
                <a:latin typeface="Verdana"/>
                <a:cs typeface="Verdana"/>
              </a:rPr>
              <a:t> </a:t>
            </a:r>
            <a:r>
              <a:rPr sz="1800" dirty="0">
                <a:solidFill>
                  <a:srgbClr val="FFFFFF"/>
                </a:solidFill>
                <a:latin typeface="Verdana"/>
                <a:cs typeface="Verdana"/>
              </a:rPr>
              <a:t>includes</a:t>
            </a:r>
            <a:endParaRPr sz="1800">
              <a:latin typeface="Verdana"/>
              <a:cs typeface="Verdana"/>
            </a:endParaRPr>
          </a:p>
          <a:p>
            <a:pPr marL="12700">
              <a:lnSpc>
                <a:spcPct val="100000"/>
              </a:lnSpc>
              <a:spcBef>
                <a:spcPts val="1200"/>
              </a:spcBef>
              <a:tabLst>
                <a:tab pos="387350" algn="l"/>
              </a:tabLst>
            </a:pPr>
            <a:r>
              <a:rPr sz="1050" spc="10" dirty="0">
                <a:solidFill>
                  <a:srgbClr val="FFFFCC"/>
                </a:solidFill>
                <a:latin typeface="Verdana"/>
                <a:cs typeface="Verdana"/>
              </a:rPr>
              <a:t>1.	</a:t>
            </a:r>
            <a:r>
              <a:rPr sz="1800" spc="-10" dirty="0">
                <a:solidFill>
                  <a:srgbClr val="FFFFFF"/>
                </a:solidFill>
                <a:latin typeface="Verdana"/>
                <a:cs typeface="Verdana"/>
              </a:rPr>
              <a:t>Forest </a:t>
            </a:r>
            <a:r>
              <a:rPr sz="1800" dirty="0">
                <a:solidFill>
                  <a:srgbClr val="FFFFFF"/>
                </a:solidFill>
                <a:latin typeface="Verdana"/>
                <a:cs typeface="Verdana"/>
              </a:rPr>
              <a:t>crops and</a:t>
            </a:r>
            <a:r>
              <a:rPr sz="1800" spc="40" dirty="0">
                <a:solidFill>
                  <a:srgbClr val="FFFFFF"/>
                </a:solidFill>
                <a:latin typeface="Verdana"/>
                <a:cs typeface="Verdana"/>
              </a:rPr>
              <a:t> </a:t>
            </a:r>
            <a:r>
              <a:rPr sz="1800" spc="-5" dirty="0">
                <a:solidFill>
                  <a:srgbClr val="FFFFFF"/>
                </a:solidFill>
                <a:latin typeface="Verdana"/>
                <a:cs typeface="Verdana"/>
              </a:rPr>
              <a:t>residues</a:t>
            </a:r>
            <a:endParaRPr sz="1800">
              <a:latin typeface="Verdana"/>
              <a:cs typeface="Verdana"/>
            </a:endParaRPr>
          </a:p>
          <a:p>
            <a:pPr marL="12700">
              <a:lnSpc>
                <a:spcPct val="100000"/>
              </a:lnSpc>
              <a:spcBef>
                <a:spcPts val="1200"/>
              </a:spcBef>
              <a:tabLst>
                <a:tab pos="387350" algn="l"/>
              </a:tabLst>
            </a:pPr>
            <a:r>
              <a:rPr sz="1050" spc="10" dirty="0">
                <a:solidFill>
                  <a:srgbClr val="FFFFCC"/>
                </a:solidFill>
                <a:latin typeface="Verdana"/>
                <a:cs typeface="Verdana"/>
              </a:rPr>
              <a:t>2.	</a:t>
            </a:r>
            <a:r>
              <a:rPr sz="1800" dirty="0">
                <a:solidFill>
                  <a:srgbClr val="FFFFFF"/>
                </a:solidFill>
                <a:latin typeface="Verdana"/>
                <a:cs typeface="Verdana"/>
              </a:rPr>
              <a:t>Crops specially </a:t>
            </a:r>
            <a:r>
              <a:rPr sz="1800" spc="-5" dirty="0">
                <a:solidFill>
                  <a:srgbClr val="FFFFFF"/>
                </a:solidFill>
                <a:latin typeface="Verdana"/>
                <a:cs typeface="Verdana"/>
              </a:rPr>
              <a:t>grown </a:t>
            </a:r>
            <a:r>
              <a:rPr sz="1800" dirty="0">
                <a:solidFill>
                  <a:srgbClr val="FFFFFF"/>
                </a:solidFill>
                <a:latin typeface="Verdana"/>
                <a:cs typeface="Verdana"/>
              </a:rPr>
              <a:t>in </a:t>
            </a:r>
            <a:r>
              <a:rPr sz="1800" spc="-5" dirty="0">
                <a:solidFill>
                  <a:srgbClr val="FFFFFF"/>
                </a:solidFill>
                <a:latin typeface="Verdana"/>
                <a:cs typeface="Verdana"/>
              </a:rPr>
              <a:t>‘energy </a:t>
            </a:r>
            <a:r>
              <a:rPr sz="1800" dirty="0">
                <a:solidFill>
                  <a:srgbClr val="FFFFFF"/>
                </a:solidFill>
                <a:latin typeface="Verdana"/>
                <a:cs typeface="Verdana"/>
              </a:rPr>
              <a:t>farms’ for </a:t>
            </a:r>
            <a:r>
              <a:rPr sz="1800" spc="-5" dirty="0">
                <a:solidFill>
                  <a:srgbClr val="FFFFFF"/>
                </a:solidFill>
                <a:latin typeface="Verdana"/>
                <a:cs typeface="Verdana"/>
              </a:rPr>
              <a:t>their </a:t>
            </a:r>
            <a:r>
              <a:rPr sz="1800" dirty="0">
                <a:solidFill>
                  <a:srgbClr val="FFFFFF"/>
                </a:solidFill>
                <a:latin typeface="Verdana"/>
                <a:cs typeface="Verdana"/>
              </a:rPr>
              <a:t>energy</a:t>
            </a:r>
            <a:r>
              <a:rPr sz="1800" spc="75" dirty="0">
                <a:solidFill>
                  <a:srgbClr val="FFFFFF"/>
                </a:solidFill>
                <a:latin typeface="Verdana"/>
                <a:cs typeface="Verdana"/>
              </a:rPr>
              <a:t> </a:t>
            </a:r>
            <a:r>
              <a:rPr sz="1800" dirty="0">
                <a:solidFill>
                  <a:srgbClr val="FFFFFF"/>
                </a:solidFill>
                <a:latin typeface="Verdana"/>
                <a:cs typeface="Verdana"/>
              </a:rPr>
              <a:t>content</a:t>
            </a:r>
            <a:endParaRPr sz="1800">
              <a:latin typeface="Verdana"/>
              <a:cs typeface="Verdana"/>
            </a:endParaRPr>
          </a:p>
          <a:p>
            <a:pPr marL="12700">
              <a:lnSpc>
                <a:spcPct val="100000"/>
              </a:lnSpc>
              <a:spcBef>
                <a:spcPts val="1200"/>
              </a:spcBef>
              <a:tabLst>
                <a:tab pos="387350" algn="l"/>
              </a:tabLst>
            </a:pPr>
            <a:r>
              <a:rPr sz="1050" spc="10" dirty="0">
                <a:solidFill>
                  <a:srgbClr val="FFFFCC"/>
                </a:solidFill>
                <a:latin typeface="Verdana"/>
                <a:cs typeface="Verdana"/>
              </a:rPr>
              <a:t>3.	</a:t>
            </a:r>
            <a:r>
              <a:rPr sz="1800" dirty="0">
                <a:solidFill>
                  <a:srgbClr val="FFFFFF"/>
                </a:solidFill>
                <a:latin typeface="Verdana"/>
                <a:cs typeface="Verdana"/>
              </a:rPr>
              <a:t>Animal</a:t>
            </a:r>
            <a:r>
              <a:rPr sz="1800" spc="-10" dirty="0">
                <a:solidFill>
                  <a:srgbClr val="FFFFFF"/>
                </a:solidFill>
                <a:latin typeface="Verdana"/>
                <a:cs typeface="Verdana"/>
              </a:rPr>
              <a:t> </a:t>
            </a:r>
            <a:r>
              <a:rPr sz="1800" dirty="0">
                <a:solidFill>
                  <a:srgbClr val="FFFFFF"/>
                </a:solidFill>
                <a:latin typeface="Verdana"/>
                <a:cs typeface="Verdana"/>
              </a:rPr>
              <a:t>manure</a:t>
            </a:r>
            <a:endParaRPr sz="1800">
              <a:latin typeface="Verdana"/>
              <a:cs typeface="Verdan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81400" y="304800"/>
            <a:ext cx="5105400" cy="276999"/>
          </a:xfrm>
        </p:spPr>
        <p:txBody>
          <a:bodyPr/>
          <a:lstStyle/>
          <a:p>
            <a:pPr eaLnBrk="1" hangingPunct="1">
              <a:defRPr/>
            </a:pPr>
            <a:r>
              <a:rPr lang="en-US" sz="1800" dirty="0" smtClean="0"/>
              <a:t>Ag wastes and other biomass</a:t>
            </a:r>
          </a:p>
        </p:txBody>
      </p:sp>
      <p:sp>
        <p:nvSpPr>
          <p:cNvPr id="16387" name="Rectangle 3"/>
          <p:cNvSpPr>
            <a:spLocks noGrp="1" noChangeArrowheads="1"/>
          </p:cNvSpPr>
          <p:nvPr>
            <p:ph type="body" idx="1"/>
          </p:nvPr>
        </p:nvSpPr>
        <p:spPr>
          <a:xfrm>
            <a:off x="1447800" y="1981200"/>
            <a:ext cx="7696200" cy="4876800"/>
          </a:xfrm>
        </p:spPr>
        <p:txBody>
          <a:bodyPr/>
          <a:lstStyle/>
          <a:p>
            <a:pPr eaLnBrk="1" hangingPunct="1">
              <a:buFont typeface="Wingdings" pitchFamily="112" charset="2"/>
              <a:buChar char=""/>
              <a:defRPr/>
            </a:pPr>
            <a:r>
              <a:rPr lang="en-US" b="1" dirty="0" smtClean="0"/>
              <a:t>Waste Biomass</a:t>
            </a:r>
            <a:endParaRPr lang="en-US" dirty="0" smtClean="0"/>
          </a:p>
          <a:p>
            <a:pPr lvl="1" eaLnBrk="1" hangingPunct="1">
              <a:buFont typeface="Wingdings" pitchFamily="112" charset="2"/>
              <a:buChar char=""/>
              <a:defRPr/>
            </a:pPr>
            <a:r>
              <a:rPr lang="en-US" dirty="0" smtClean="0"/>
              <a:t>Crop and forestry residues, animal manure, food processing waste, yard waste, municipal and C&amp;D solid wastes, sewage, industrial waste</a:t>
            </a:r>
          </a:p>
          <a:p>
            <a:pPr eaLnBrk="1" hangingPunct="1">
              <a:buFont typeface="Wingdings" pitchFamily="112" charset="2"/>
              <a:buChar char=""/>
              <a:defRPr/>
            </a:pPr>
            <a:r>
              <a:rPr lang="en-US" b="1" dirty="0" smtClean="0"/>
              <a:t>New Biomass</a:t>
            </a:r>
            <a:r>
              <a:rPr lang="en-US" dirty="0" smtClean="0"/>
              <a:t>: </a:t>
            </a:r>
            <a:r>
              <a:rPr lang="en-US" dirty="0" smtClean="0">
                <a:solidFill>
                  <a:schemeClr val="hlink"/>
                </a:solidFill>
              </a:rPr>
              <a:t>(Terrestrial  &amp; Aquatic)</a:t>
            </a:r>
            <a:endParaRPr lang="en-US" dirty="0" smtClean="0"/>
          </a:p>
          <a:p>
            <a:pPr lvl="1" eaLnBrk="1" hangingPunct="1">
              <a:buFont typeface="Wingdings" pitchFamily="112" charset="2"/>
              <a:buChar char=""/>
              <a:defRPr/>
            </a:pPr>
            <a:r>
              <a:rPr lang="en-US" dirty="0" smtClean="0"/>
              <a:t>Solar energy and CO</a:t>
            </a:r>
            <a:r>
              <a:rPr lang="en-US" sz="1600" dirty="0" smtClean="0"/>
              <a:t>2</a:t>
            </a:r>
            <a:r>
              <a:rPr lang="en-US" dirty="0" smtClean="0"/>
              <a:t> converted via photosynthesis to organic compounds</a:t>
            </a:r>
          </a:p>
          <a:p>
            <a:pPr lvl="1" eaLnBrk="1" hangingPunct="1">
              <a:buFont typeface="Wingdings" pitchFamily="112" charset="2"/>
              <a:buChar char=""/>
              <a:defRPr/>
            </a:pPr>
            <a:r>
              <a:rPr lang="en-US" dirty="0" smtClean="0"/>
              <a:t>Conventionally harvested for food, feed, fiber, &amp; construction materials</a:t>
            </a:r>
          </a:p>
        </p:txBody>
      </p:sp>
      <p:pic>
        <p:nvPicPr>
          <p:cNvPr id="12293" name="Picture 5" descr="fire break biofuel 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191135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71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609600"/>
            <a:ext cx="9144000" cy="369332"/>
          </a:xfrm>
        </p:spPr>
        <p:txBody>
          <a:bodyPr/>
          <a:lstStyle/>
          <a:p>
            <a:pPr eaLnBrk="1" hangingPunct="1">
              <a:defRPr/>
            </a:pPr>
            <a:r>
              <a:rPr lang="en-US" sz="2400" dirty="0" smtClean="0"/>
              <a:t>Agricultural and Forestry Wastes</a:t>
            </a:r>
          </a:p>
        </p:txBody>
      </p:sp>
      <p:sp>
        <p:nvSpPr>
          <p:cNvPr id="8195" name="Rectangle 3"/>
          <p:cNvSpPr>
            <a:spLocks noGrp="1" noChangeArrowheads="1"/>
          </p:cNvSpPr>
          <p:nvPr>
            <p:ph type="body" idx="1"/>
          </p:nvPr>
        </p:nvSpPr>
        <p:spPr>
          <a:xfrm>
            <a:off x="2438400" y="2057400"/>
            <a:ext cx="6477000" cy="3016210"/>
          </a:xfrm>
        </p:spPr>
        <p:txBody>
          <a:bodyPr/>
          <a:lstStyle/>
          <a:p>
            <a:pPr eaLnBrk="1" hangingPunct="1">
              <a:buFont typeface="Wingdings" pitchFamily="112" charset="2"/>
              <a:buChar char=""/>
              <a:defRPr/>
            </a:pPr>
            <a:r>
              <a:rPr lang="en-US" sz="2800" dirty="0" smtClean="0"/>
              <a:t>Crop residues</a:t>
            </a:r>
          </a:p>
          <a:p>
            <a:pPr eaLnBrk="1" hangingPunct="1">
              <a:buFont typeface="Wingdings" pitchFamily="112" charset="2"/>
              <a:buChar char=""/>
              <a:defRPr/>
            </a:pPr>
            <a:r>
              <a:rPr lang="en-US" sz="2800" dirty="0" smtClean="0"/>
              <a:t>Animal manures</a:t>
            </a:r>
          </a:p>
          <a:p>
            <a:pPr eaLnBrk="1" hangingPunct="1">
              <a:buFont typeface="Wingdings" pitchFamily="112" charset="2"/>
              <a:buChar char=""/>
              <a:defRPr/>
            </a:pPr>
            <a:r>
              <a:rPr lang="en-US" sz="2800" dirty="0" smtClean="0"/>
              <a:t>Food / feed processing residues</a:t>
            </a:r>
          </a:p>
          <a:p>
            <a:pPr eaLnBrk="1" hangingPunct="1">
              <a:buFont typeface="Wingdings" pitchFamily="112" charset="2"/>
              <a:buChar char=""/>
              <a:defRPr/>
            </a:pPr>
            <a:r>
              <a:rPr lang="en-US" sz="2800" dirty="0" smtClean="0"/>
              <a:t>Logging residues (harvesting and clearing)</a:t>
            </a:r>
          </a:p>
          <a:p>
            <a:pPr eaLnBrk="1" hangingPunct="1">
              <a:buFont typeface="Wingdings" pitchFamily="112" charset="2"/>
              <a:buChar char=""/>
              <a:defRPr/>
            </a:pPr>
            <a:r>
              <a:rPr lang="en-US" sz="2800" dirty="0" smtClean="0"/>
              <a:t>Wood processing mill residues</a:t>
            </a:r>
          </a:p>
          <a:p>
            <a:pPr eaLnBrk="1" hangingPunct="1">
              <a:buFont typeface="Wingdings" pitchFamily="112" charset="2"/>
              <a:buChar char=""/>
              <a:defRPr/>
            </a:pPr>
            <a:r>
              <a:rPr lang="en-US" sz="2800" dirty="0" smtClean="0"/>
              <a:t>Paper &amp; pulping waste slurries</a:t>
            </a:r>
          </a:p>
        </p:txBody>
      </p:sp>
      <p:pic>
        <p:nvPicPr>
          <p:cNvPr id="1331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676400"/>
            <a:ext cx="2438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317" name="Picture 5" descr="willo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035010"/>
            <a:ext cx="2286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447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0" y="609600"/>
            <a:ext cx="7162800" cy="861774"/>
          </a:xfrm>
        </p:spPr>
        <p:txBody>
          <a:bodyPr/>
          <a:lstStyle/>
          <a:p>
            <a:pPr eaLnBrk="1" hangingPunct="1">
              <a:defRPr/>
            </a:pPr>
            <a:r>
              <a:rPr lang="en-US" sz="2800" dirty="0" smtClean="0"/>
              <a:t>Municipal garbage &amp; other landfilled wastes</a:t>
            </a:r>
          </a:p>
        </p:txBody>
      </p:sp>
      <p:sp>
        <p:nvSpPr>
          <p:cNvPr id="18435" name="Rectangle 3"/>
          <p:cNvSpPr>
            <a:spLocks noGrp="1" noChangeArrowheads="1"/>
          </p:cNvSpPr>
          <p:nvPr>
            <p:ph type="body" idx="1"/>
          </p:nvPr>
        </p:nvSpPr>
        <p:spPr>
          <a:xfrm>
            <a:off x="685800" y="1981200"/>
            <a:ext cx="7848600" cy="4572000"/>
          </a:xfrm>
        </p:spPr>
        <p:txBody>
          <a:bodyPr/>
          <a:lstStyle/>
          <a:p>
            <a:pPr eaLnBrk="1" hangingPunct="1">
              <a:lnSpc>
                <a:spcPct val="90000"/>
              </a:lnSpc>
              <a:buFont typeface="Wingdings" pitchFamily="112" charset="2"/>
              <a:buChar char=""/>
              <a:defRPr/>
            </a:pPr>
            <a:r>
              <a:rPr lang="en-US" dirty="0" smtClean="0"/>
              <a:t>Municipal Solid Waste </a:t>
            </a:r>
          </a:p>
          <a:p>
            <a:pPr lvl="1" eaLnBrk="1" hangingPunct="1">
              <a:lnSpc>
                <a:spcPct val="90000"/>
              </a:lnSpc>
              <a:buFont typeface="Wingdings" pitchFamily="112" charset="2"/>
              <a:buChar char=""/>
              <a:defRPr/>
            </a:pPr>
            <a:r>
              <a:rPr lang="en-US" dirty="0" smtClean="0"/>
              <a:t>Landfill gas-to-energy</a:t>
            </a:r>
          </a:p>
          <a:p>
            <a:pPr eaLnBrk="1" hangingPunct="1">
              <a:lnSpc>
                <a:spcPct val="90000"/>
              </a:lnSpc>
              <a:buFont typeface="Wingdings" pitchFamily="112" charset="2"/>
              <a:buChar char=""/>
              <a:defRPr/>
            </a:pPr>
            <a:r>
              <a:rPr lang="en-US" dirty="0" smtClean="0"/>
              <a:t>Pre- and post-consumer residues</a:t>
            </a:r>
          </a:p>
          <a:p>
            <a:pPr eaLnBrk="1" hangingPunct="1">
              <a:lnSpc>
                <a:spcPct val="90000"/>
              </a:lnSpc>
              <a:buFont typeface="Wingdings" pitchFamily="112" charset="2"/>
              <a:buChar char=""/>
              <a:defRPr/>
            </a:pPr>
            <a:r>
              <a:rPr lang="en-US" dirty="0" smtClean="0"/>
              <a:t>Urban wood residues</a:t>
            </a:r>
          </a:p>
          <a:p>
            <a:pPr lvl="1" eaLnBrk="1" hangingPunct="1">
              <a:lnSpc>
                <a:spcPct val="90000"/>
              </a:lnSpc>
              <a:buFont typeface="Wingdings" pitchFamily="112" charset="2"/>
              <a:buChar char=""/>
              <a:defRPr/>
            </a:pPr>
            <a:r>
              <a:rPr lang="en-US" dirty="0" smtClean="0"/>
              <a:t>Construction &amp; Demolition wastes</a:t>
            </a:r>
          </a:p>
          <a:p>
            <a:pPr lvl="1" eaLnBrk="1" hangingPunct="1">
              <a:lnSpc>
                <a:spcPct val="90000"/>
              </a:lnSpc>
              <a:buFont typeface="Wingdings" pitchFamily="112" charset="2"/>
              <a:buChar char=""/>
              <a:defRPr/>
            </a:pPr>
            <a:r>
              <a:rPr lang="en-US" dirty="0" smtClean="0"/>
              <a:t>Tree trimmings</a:t>
            </a:r>
          </a:p>
          <a:p>
            <a:pPr lvl="1" eaLnBrk="1" hangingPunct="1">
              <a:lnSpc>
                <a:spcPct val="90000"/>
              </a:lnSpc>
              <a:buFont typeface="Wingdings" pitchFamily="112" charset="2"/>
              <a:buChar char=""/>
              <a:defRPr/>
            </a:pPr>
            <a:r>
              <a:rPr lang="en-US" dirty="0" smtClean="0"/>
              <a:t>Yard waste</a:t>
            </a:r>
          </a:p>
          <a:p>
            <a:pPr lvl="1" eaLnBrk="1" hangingPunct="1">
              <a:lnSpc>
                <a:spcPct val="90000"/>
              </a:lnSpc>
              <a:buFont typeface="Wingdings" pitchFamily="112" charset="2"/>
              <a:buChar char=""/>
              <a:defRPr/>
            </a:pPr>
            <a:r>
              <a:rPr lang="en-US" dirty="0" smtClean="0"/>
              <a:t>Packaging</a:t>
            </a:r>
          </a:p>
          <a:p>
            <a:pPr lvl="1" eaLnBrk="1" hangingPunct="1">
              <a:lnSpc>
                <a:spcPct val="90000"/>
              </a:lnSpc>
              <a:buFont typeface="Wingdings" pitchFamily="112" charset="2"/>
              <a:buChar char=""/>
              <a:defRPr/>
            </a:pPr>
            <a:r>
              <a:rPr lang="en-US" dirty="0" smtClean="0"/>
              <a:t>Discarded furniture</a:t>
            </a:r>
          </a:p>
        </p:txBody>
      </p:sp>
      <p:pic>
        <p:nvPicPr>
          <p:cNvPr id="1434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48200"/>
            <a:ext cx="441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45543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14244" y="0"/>
            <a:ext cx="3771900" cy="98602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85261" y="81229"/>
            <a:ext cx="3098800" cy="574675"/>
          </a:xfrm>
          <a:prstGeom prst="rect">
            <a:avLst/>
          </a:prstGeom>
        </p:spPr>
        <p:txBody>
          <a:bodyPr vert="horz" wrap="square" lIns="0" tIns="12700" rIns="0" bIns="0" rtlCol="0">
            <a:spAutoFit/>
          </a:bodyPr>
          <a:lstStyle/>
          <a:p>
            <a:pPr marL="12700">
              <a:lnSpc>
                <a:spcPct val="100000"/>
              </a:lnSpc>
              <a:spcBef>
                <a:spcPts val="100"/>
              </a:spcBef>
              <a:tabLst>
                <a:tab pos="1796414" algn="l"/>
              </a:tabLst>
            </a:pPr>
            <a:r>
              <a:rPr sz="3600" spc="-150" dirty="0">
                <a:latin typeface="Trebuchet MS"/>
                <a:cs typeface="Trebuchet MS"/>
              </a:rPr>
              <a:t>Bioma</a:t>
            </a:r>
            <a:r>
              <a:rPr sz="3600" spc="-114" dirty="0">
                <a:latin typeface="Trebuchet MS"/>
                <a:cs typeface="Trebuchet MS"/>
              </a:rPr>
              <a:t>ss</a:t>
            </a:r>
            <a:r>
              <a:rPr sz="3600" dirty="0">
                <a:latin typeface="Trebuchet MS"/>
                <a:cs typeface="Trebuchet MS"/>
              </a:rPr>
              <a:t>	</a:t>
            </a:r>
            <a:r>
              <a:rPr sz="3600" spc="-240" dirty="0">
                <a:latin typeface="Trebuchet MS"/>
                <a:cs typeface="Trebuchet MS"/>
              </a:rPr>
              <a:t>E</a:t>
            </a:r>
            <a:r>
              <a:rPr sz="3600" spc="-265" dirty="0">
                <a:latin typeface="Trebuchet MS"/>
                <a:cs typeface="Trebuchet MS"/>
              </a:rPr>
              <a:t>n</a:t>
            </a:r>
            <a:r>
              <a:rPr sz="3600" spc="-300" dirty="0">
                <a:latin typeface="Trebuchet MS"/>
                <a:cs typeface="Trebuchet MS"/>
              </a:rPr>
              <a:t>e</a:t>
            </a:r>
            <a:r>
              <a:rPr sz="3600" spc="-254" dirty="0">
                <a:latin typeface="Trebuchet MS"/>
                <a:cs typeface="Trebuchet MS"/>
              </a:rPr>
              <a:t>r</a:t>
            </a:r>
            <a:r>
              <a:rPr sz="3600" spc="-165" dirty="0">
                <a:latin typeface="Trebuchet MS"/>
                <a:cs typeface="Trebuchet MS"/>
              </a:rPr>
              <a:t>gy</a:t>
            </a:r>
            <a:endParaRPr sz="3600">
              <a:latin typeface="Trebuchet MS"/>
              <a:cs typeface="Trebuchet MS"/>
            </a:endParaRPr>
          </a:p>
        </p:txBody>
      </p:sp>
      <p:sp>
        <p:nvSpPr>
          <p:cNvPr id="4" name="object 4"/>
          <p:cNvSpPr/>
          <p:nvPr/>
        </p:nvSpPr>
        <p:spPr>
          <a:xfrm>
            <a:off x="466344" y="1115567"/>
            <a:ext cx="233172" cy="30022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91895" y="981455"/>
            <a:ext cx="1264920" cy="5135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787651" y="981455"/>
            <a:ext cx="1406652" cy="51358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025139" y="981455"/>
            <a:ext cx="536448" cy="51358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392423" y="981455"/>
            <a:ext cx="1200912" cy="513588"/>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424171" y="981455"/>
            <a:ext cx="624839" cy="513588"/>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879847" y="981455"/>
            <a:ext cx="588263" cy="51358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298947" y="981455"/>
            <a:ext cx="1444752" cy="513588"/>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576059" y="981455"/>
            <a:ext cx="452627" cy="513588"/>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6720840" y="981455"/>
            <a:ext cx="411479" cy="513588"/>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6824471" y="981455"/>
            <a:ext cx="452627" cy="513588"/>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6969252" y="981455"/>
            <a:ext cx="548640" cy="513588"/>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7348728" y="981455"/>
            <a:ext cx="527303" cy="513588"/>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7708392" y="981455"/>
            <a:ext cx="1200911" cy="513588"/>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691895" y="1310639"/>
            <a:ext cx="1098804" cy="513588"/>
          </a:xfrm>
          <a:prstGeom prst="rect">
            <a:avLst/>
          </a:prstGeom>
          <a:blipFill>
            <a:blip r:embed="rId17" cstate="print"/>
            <a:stretch>
              <a:fillRect/>
            </a:stretch>
          </a:blipFill>
        </p:spPr>
        <p:txBody>
          <a:bodyPr wrap="square" lIns="0" tIns="0" rIns="0" bIns="0" rtlCol="0"/>
          <a:lstStyle/>
          <a:p>
            <a:endParaRPr/>
          </a:p>
        </p:txBody>
      </p:sp>
      <p:sp>
        <p:nvSpPr>
          <p:cNvPr id="19" name="object 19"/>
          <p:cNvSpPr/>
          <p:nvPr/>
        </p:nvSpPr>
        <p:spPr>
          <a:xfrm>
            <a:off x="1569719" y="1310639"/>
            <a:ext cx="790956" cy="513588"/>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2141220" y="1310639"/>
            <a:ext cx="903732" cy="513588"/>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2823972" y="1310639"/>
            <a:ext cx="516636" cy="513588"/>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3119627" y="1310639"/>
            <a:ext cx="678179" cy="513588"/>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3576828" y="1310639"/>
            <a:ext cx="1168908" cy="513588"/>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4524755" y="1310639"/>
            <a:ext cx="1263396" cy="513588"/>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5567171" y="1310639"/>
            <a:ext cx="595884" cy="513588"/>
          </a:xfrm>
          <a:prstGeom prst="rect">
            <a:avLst/>
          </a:prstGeom>
          <a:blipFill>
            <a:blip r:embed="rId24" cstate="print"/>
            <a:stretch>
              <a:fillRect/>
            </a:stretch>
          </a:blipFill>
        </p:spPr>
        <p:txBody>
          <a:bodyPr wrap="square" lIns="0" tIns="0" rIns="0" bIns="0" rtlCol="0"/>
          <a:lstStyle/>
          <a:p>
            <a:endParaRPr/>
          </a:p>
        </p:txBody>
      </p:sp>
      <p:sp>
        <p:nvSpPr>
          <p:cNvPr id="26" name="object 26"/>
          <p:cNvSpPr/>
          <p:nvPr/>
        </p:nvSpPr>
        <p:spPr>
          <a:xfrm>
            <a:off x="5942076" y="1310639"/>
            <a:ext cx="536448" cy="513588"/>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6257544" y="1310639"/>
            <a:ext cx="600455" cy="513588"/>
          </a:xfrm>
          <a:prstGeom prst="rect">
            <a:avLst/>
          </a:prstGeom>
          <a:blipFill>
            <a:blip r:embed="rId25" cstate="print"/>
            <a:stretch>
              <a:fillRect/>
            </a:stretch>
          </a:blipFill>
        </p:spPr>
        <p:txBody>
          <a:bodyPr wrap="square" lIns="0" tIns="0" rIns="0" bIns="0" rtlCol="0"/>
          <a:lstStyle/>
          <a:p>
            <a:endParaRPr/>
          </a:p>
        </p:txBody>
      </p:sp>
      <p:sp>
        <p:nvSpPr>
          <p:cNvPr id="28" name="object 28"/>
          <p:cNvSpPr/>
          <p:nvPr/>
        </p:nvSpPr>
        <p:spPr>
          <a:xfrm>
            <a:off x="6550152" y="1310639"/>
            <a:ext cx="553211" cy="513588"/>
          </a:xfrm>
          <a:prstGeom prst="rect">
            <a:avLst/>
          </a:prstGeom>
          <a:blipFill>
            <a:blip r:embed="rId26" cstate="print"/>
            <a:stretch>
              <a:fillRect/>
            </a:stretch>
          </a:blipFill>
        </p:spPr>
        <p:txBody>
          <a:bodyPr wrap="square" lIns="0" tIns="0" rIns="0" bIns="0" rtlCol="0"/>
          <a:lstStyle/>
          <a:p>
            <a:endParaRPr/>
          </a:p>
        </p:txBody>
      </p:sp>
      <p:sp>
        <p:nvSpPr>
          <p:cNvPr id="29" name="object 29"/>
          <p:cNvSpPr/>
          <p:nvPr/>
        </p:nvSpPr>
        <p:spPr>
          <a:xfrm>
            <a:off x="6882383" y="1310639"/>
            <a:ext cx="527303" cy="513588"/>
          </a:xfrm>
          <a:prstGeom prst="rect">
            <a:avLst/>
          </a:prstGeom>
          <a:blipFill>
            <a:blip r:embed="rId15" cstate="print"/>
            <a:stretch>
              <a:fillRect/>
            </a:stretch>
          </a:blipFill>
        </p:spPr>
        <p:txBody>
          <a:bodyPr wrap="square" lIns="0" tIns="0" rIns="0" bIns="0" rtlCol="0"/>
          <a:lstStyle/>
          <a:p>
            <a:endParaRPr/>
          </a:p>
        </p:txBody>
      </p:sp>
      <p:sp>
        <p:nvSpPr>
          <p:cNvPr id="30" name="object 30"/>
          <p:cNvSpPr/>
          <p:nvPr/>
        </p:nvSpPr>
        <p:spPr>
          <a:xfrm>
            <a:off x="7188707" y="1310639"/>
            <a:ext cx="573024" cy="513588"/>
          </a:xfrm>
          <a:prstGeom prst="rect">
            <a:avLst/>
          </a:prstGeom>
          <a:blipFill>
            <a:blip r:embed="rId27" cstate="print"/>
            <a:stretch>
              <a:fillRect/>
            </a:stretch>
          </a:blipFill>
        </p:spPr>
        <p:txBody>
          <a:bodyPr wrap="square" lIns="0" tIns="0" rIns="0" bIns="0" rtlCol="0"/>
          <a:lstStyle/>
          <a:p>
            <a:endParaRPr/>
          </a:p>
        </p:txBody>
      </p:sp>
      <p:sp>
        <p:nvSpPr>
          <p:cNvPr id="31" name="object 31"/>
          <p:cNvSpPr/>
          <p:nvPr/>
        </p:nvSpPr>
        <p:spPr>
          <a:xfrm>
            <a:off x="7540752" y="1310639"/>
            <a:ext cx="1098803" cy="513588"/>
          </a:xfrm>
          <a:prstGeom prst="rect">
            <a:avLst/>
          </a:prstGeom>
          <a:blipFill>
            <a:blip r:embed="rId17" cstate="print"/>
            <a:stretch>
              <a:fillRect/>
            </a:stretch>
          </a:blipFill>
        </p:spPr>
        <p:txBody>
          <a:bodyPr wrap="square" lIns="0" tIns="0" rIns="0" bIns="0" rtlCol="0"/>
          <a:lstStyle/>
          <a:p>
            <a:endParaRPr/>
          </a:p>
        </p:txBody>
      </p:sp>
      <p:sp>
        <p:nvSpPr>
          <p:cNvPr id="32" name="object 32"/>
          <p:cNvSpPr/>
          <p:nvPr/>
        </p:nvSpPr>
        <p:spPr>
          <a:xfrm>
            <a:off x="8418576" y="1310639"/>
            <a:ext cx="490727" cy="513588"/>
          </a:xfrm>
          <a:prstGeom prst="rect">
            <a:avLst/>
          </a:prstGeom>
          <a:blipFill>
            <a:blip r:embed="rId28" cstate="print"/>
            <a:stretch>
              <a:fillRect/>
            </a:stretch>
          </a:blipFill>
        </p:spPr>
        <p:txBody>
          <a:bodyPr wrap="square" lIns="0" tIns="0" rIns="0" bIns="0" rtlCol="0"/>
          <a:lstStyle/>
          <a:p>
            <a:endParaRPr/>
          </a:p>
        </p:txBody>
      </p:sp>
      <p:sp>
        <p:nvSpPr>
          <p:cNvPr id="33" name="object 33"/>
          <p:cNvSpPr/>
          <p:nvPr/>
        </p:nvSpPr>
        <p:spPr>
          <a:xfrm>
            <a:off x="691895" y="1639823"/>
            <a:ext cx="1260348" cy="513588"/>
          </a:xfrm>
          <a:prstGeom prst="rect">
            <a:avLst/>
          </a:prstGeom>
          <a:blipFill>
            <a:blip r:embed="rId29" cstate="print"/>
            <a:stretch>
              <a:fillRect/>
            </a:stretch>
          </a:blipFill>
        </p:spPr>
        <p:txBody>
          <a:bodyPr wrap="square" lIns="0" tIns="0" rIns="0" bIns="0" rtlCol="0"/>
          <a:lstStyle/>
          <a:p>
            <a:endParaRPr/>
          </a:p>
        </p:txBody>
      </p:sp>
      <p:sp>
        <p:nvSpPr>
          <p:cNvPr id="34" name="object 34"/>
          <p:cNvSpPr/>
          <p:nvPr/>
        </p:nvSpPr>
        <p:spPr>
          <a:xfrm>
            <a:off x="1728216" y="1639823"/>
            <a:ext cx="585216" cy="513588"/>
          </a:xfrm>
          <a:prstGeom prst="rect">
            <a:avLst/>
          </a:prstGeom>
          <a:blipFill>
            <a:blip r:embed="rId30" cstate="print"/>
            <a:stretch>
              <a:fillRect/>
            </a:stretch>
          </a:blipFill>
        </p:spPr>
        <p:txBody>
          <a:bodyPr wrap="square" lIns="0" tIns="0" rIns="0" bIns="0" rtlCol="0"/>
          <a:lstStyle/>
          <a:p>
            <a:endParaRPr/>
          </a:p>
        </p:txBody>
      </p:sp>
      <p:sp>
        <p:nvSpPr>
          <p:cNvPr id="35" name="object 35"/>
          <p:cNvSpPr/>
          <p:nvPr/>
        </p:nvSpPr>
        <p:spPr>
          <a:xfrm>
            <a:off x="2086355" y="1639823"/>
            <a:ext cx="1249680" cy="513588"/>
          </a:xfrm>
          <a:prstGeom prst="rect">
            <a:avLst/>
          </a:prstGeom>
          <a:blipFill>
            <a:blip r:embed="rId31" cstate="print"/>
            <a:stretch>
              <a:fillRect/>
            </a:stretch>
          </a:blipFill>
        </p:spPr>
        <p:txBody>
          <a:bodyPr wrap="square" lIns="0" tIns="0" rIns="0" bIns="0" rtlCol="0"/>
          <a:lstStyle/>
          <a:p>
            <a:endParaRPr/>
          </a:p>
        </p:txBody>
      </p:sp>
      <p:sp>
        <p:nvSpPr>
          <p:cNvPr id="36" name="object 36"/>
          <p:cNvSpPr/>
          <p:nvPr/>
        </p:nvSpPr>
        <p:spPr>
          <a:xfrm>
            <a:off x="466344" y="2610611"/>
            <a:ext cx="233172" cy="300227"/>
          </a:xfrm>
          <a:prstGeom prst="rect">
            <a:avLst/>
          </a:prstGeom>
          <a:blipFill>
            <a:blip r:embed="rId3" cstate="print"/>
            <a:stretch>
              <a:fillRect/>
            </a:stretch>
          </a:blipFill>
        </p:spPr>
        <p:txBody>
          <a:bodyPr wrap="square" lIns="0" tIns="0" rIns="0" bIns="0" rtlCol="0"/>
          <a:lstStyle/>
          <a:p>
            <a:endParaRPr/>
          </a:p>
        </p:txBody>
      </p:sp>
      <p:sp>
        <p:nvSpPr>
          <p:cNvPr id="37" name="object 37"/>
          <p:cNvSpPr/>
          <p:nvPr/>
        </p:nvSpPr>
        <p:spPr>
          <a:xfrm>
            <a:off x="691895" y="2476500"/>
            <a:ext cx="1264920" cy="513588"/>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1732788" y="2476500"/>
            <a:ext cx="1161288" cy="513588"/>
          </a:xfrm>
          <a:prstGeom prst="rect">
            <a:avLst/>
          </a:prstGeom>
          <a:blipFill>
            <a:blip r:embed="rId32" cstate="print"/>
            <a:stretch>
              <a:fillRect/>
            </a:stretch>
          </a:blipFill>
        </p:spPr>
        <p:txBody>
          <a:bodyPr wrap="square" lIns="0" tIns="0" rIns="0" bIns="0" rtlCol="0"/>
          <a:lstStyle/>
          <a:p>
            <a:endParaRPr/>
          </a:p>
        </p:txBody>
      </p:sp>
      <p:sp>
        <p:nvSpPr>
          <p:cNvPr id="39" name="object 39"/>
          <p:cNvSpPr/>
          <p:nvPr/>
        </p:nvSpPr>
        <p:spPr>
          <a:xfrm>
            <a:off x="2670048" y="2476500"/>
            <a:ext cx="544068" cy="513588"/>
          </a:xfrm>
          <a:prstGeom prst="rect">
            <a:avLst/>
          </a:prstGeom>
          <a:blipFill>
            <a:blip r:embed="rId33" cstate="print"/>
            <a:stretch>
              <a:fillRect/>
            </a:stretch>
          </a:blipFill>
        </p:spPr>
        <p:txBody>
          <a:bodyPr wrap="square" lIns="0" tIns="0" rIns="0" bIns="0" rtlCol="0"/>
          <a:lstStyle/>
          <a:p>
            <a:endParaRPr/>
          </a:p>
        </p:txBody>
      </p:sp>
      <p:sp>
        <p:nvSpPr>
          <p:cNvPr id="40" name="object 40"/>
          <p:cNvSpPr/>
          <p:nvPr/>
        </p:nvSpPr>
        <p:spPr>
          <a:xfrm>
            <a:off x="2990088" y="2476500"/>
            <a:ext cx="652272" cy="513588"/>
          </a:xfrm>
          <a:prstGeom prst="rect">
            <a:avLst/>
          </a:prstGeom>
          <a:blipFill>
            <a:blip r:embed="rId34" cstate="print"/>
            <a:stretch>
              <a:fillRect/>
            </a:stretch>
          </a:blipFill>
        </p:spPr>
        <p:txBody>
          <a:bodyPr wrap="square" lIns="0" tIns="0" rIns="0" bIns="0" rtlCol="0"/>
          <a:lstStyle/>
          <a:p>
            <a:endParaRPr/>
          </a:p>
        </p:txBody>
      </p:sp>
      <p:sp>
        <p:nvSpPr>
          <p:cNvPr id="41" name="object 41"/>
          <p:cNvSpPr/>
          <p:nvPr/>
        </p:nvSpPr>
        <p:spPr>
          <a:xfrm>
            <a:off x="3418332" y="2476500"/>
            <a:ext cx="1097280" cy="513588"/>
          </a:xfrm>
          <a:prstGeom prst="rect">
            <a:avLst/>
          </a:prstGeom>
          <a:blipFill>
            <a:blip r:embed="rId35" cstate="print"/>
            <a:stretch>
              <a:fillRect/>
            </a:stretch>
          </a:blipFill>
        </p:spPr>
        <p:txBody>
          <a:bodyPr wrap="square" lIns="0" tIns="0" rIns="0" bIns="0" rtlCol="0"/>
          <a:lstStyle/>
          <a:p>
            <a:endParaRPr/>
          </a:p>
        </p:txBody>
      </p:sp>
      <p:sp>
        <p:nvSpPr>
          <p:cNvPr id="42" name="object 42"/>
          <p:cNvSpPr/>
          <p:nvPr/>
        </p:nvSpPr>
        <p:spPr>
          <a:xfrm>
            <a:off x="4291584" y="2476500"/>
            <a:ext cx="490727" cy="513588"/>
          </a:xfrm>
          <a:prstGeom prst="rect">
            <a:avLst/>
          </a:prstGeom>
          <a:blipFill>
            <a:blip r:embed="rId28" cstate="print"/>
            <a:stretch>
              <a:fillRect/>
            </a:stretch>
          </a:blipFill>
        </p:spPr>
        <p:txBody>
          <a:bodyPr wrap="square" lIns="0" tIns="0" rIns="0" bIns="0" rtlCol="0"/>
          <a:lstStyle/>
          <a:p>
            <a:endParaRPr/>
          </a:p>
        </p:txBody>
      </p:sp>
      <p:sp>
        <p:nvSpPr>
          <p:cNvPr id="43" name="object 43"/>
          <p:cNvSpPr/>
          <p:nvPr/>
        </p:nvSpPr>
        <p:spPr>
          <a:xfrm>
            <a:off x="4558284" y="2476500"/>
            <a:ext cx="678179" cy="513588"/>
          </a:xfrm>
          <a:prstGeom prst="rect">
            <a:avLst/>
          </a:prstGeom>
          <a:blipFill>
            <a:blip r:embed="rId21" cstate="print"/>
            <a:stretch>
              <a:fillRect/>
            </a:stretch>
          </a:blipFill>
        </p:spPr>
        <p:txBody>
          <a:bodyPr wrap="square" lIns="0" tIns="0" rIns="0" bIns="0" rtlCol="0"/>
          <a:lstStyle/>
          <a:p>
            <a:endParaRPr/>
          </a:p>
        </p:txBody>
      </p:sp>
      <p:sp>
        <p:nvSpPr>
          <p:cNvPr id="44" name="object 44"/>
          <p:cNvSpPr/>
          <p:nvPr/>
        </p:nvSpPr>
        <p:spPr>
          <a:xfrm>
            <a:off x="5012435" y="2476500"/>
            <a:ext cx="1540764" cy="513588"/>
          </a:xfrm>
          <a:prstGeom prst="rect">
            <a:avLst/>
          </a:prstGeom>
          <a:blipFill>
            <a:blip r:embed="rId36" cstate="print"/>
            <a:stretch>
              <a:fillRect/>
            </a:stretch>
          </a:blipFill>
        </p:spPr>
        <p:txBody>
          <a:bodyPr wrap="square" lIns="0" tIns="0" rIns="0" bIns="0" rtlCol="0"/>
          <a:lstStyle/>
          <a:p>
            <a:endParaRPr/>
          </a:p>
        </p:txBody>
      </p:sp>
      <p:sp>
        <p:nvSpPr>
          <p:cNvPr id="45" name="object 45"/>
          <p:cNvSpPr/>
          <p:nvPr/>
        </p:nvSpPr>
        <p:spPr>
          <a:xfrm>
            <a:off x="6329171" y="2476500"/>
            <a:ext cx="527303" cy="513588"/>
          </a:xfrm>
          <a:prstGeom prst="rect">
            <a:avLst/>
          </a:prstGeom>
          <a:blipFill>
            <a:blip r:embed="rId15" cstate="print"/>
            <a:stretch>
              <a:fillRect/>
            </a:stretch>
          </a:blipFill>
        </p:spPr>
        <p:txBody>
          <a:bodyPr wrap="square" lIns="0" tIns="0" rIns="0" bIns="0" rtlCol="0"/>
          <a:lstStyle/>
          <a:p>
            <a:endParaRPr/>
          </a:p>
        </p:txBody>
      </p:sp>
      <p:sp>
        <p:nvSpPr>
          <p:cNvPr id="46" name="object 46"/>
          <p:cNvSpPr/>
          <p:nvPr/>
        </p:nvSpPr>
        <p:spPr>
          <a:xfrm>
            <a:off x="6630923" y="2476500"/>
            <a:ext cx="1249679" cy="513588"/>
          </a:xfrm>
          <a:prstGeom prst="rect">
            <a:avLst/>
          </a:prstGeom>
          <a:blipFill>
            <a:blip r:embed="rId31" cstate="print"/>
            <a:stretch>
              <a:fillRect/>
            </a:stretch>
          </a:blipFill>
        </p:spPr>
        <p:txBody>
          <a:bodyPr wrap="square" lIns="0" tIns="0" rIns="0" bIns="0" rtlCol="0"/>
          <a:lstStyle/>
          <a:p>
            <a:endParaRPr/>
          </a:p>
        </p:txBody>
      </p:sp>
      <p:sp>
        <p:nvSpPr>
          <p:cNvPr id="47" name="object 47"/>
          <p:cNvSpPr/>
          <p:nvPr/>
        </p:nvSpPr>
        <p:spPr>
          <a:xfrm>
            <a:off x="7656576" y="2476500"/>
            <a:ext cx="1252727" cy="513588"/>
          </a:xfrm>
          <a:prstGeom prst="rect">
            <a:avLst/>
          </a:prstGeom>
          <a:blipFill>
            <a:blip r:embed="rId37" cstate="print"/>
            <a:stretch>
              <a:fillRect/>
            </a:stretch>
          </a:blipFill>
        </p:spPr>
        <p:txBody>
          <a:bodyPr wrap="square" lIns="0" tIns="0" rIns="0" bIns="0" rtlCol="0"/>
          <a:lstStyle/>
          <a:p>
            <a:endParaRPr/>
          </a:p>
        </p:txBody>
      </p:sp>
      <p:sp>
        <p:nvSpPr>
          <p:cNvPr id="48" name="object 48"/>
          <p:cNvSpPr/>
          <p:nvPr/>
        </p:nvSpPr>
        <p:spPr>
          <a:xfrm>
            <a:off x="691895" y="2805683"/>
            <a:ext cx="1255776" cy="513588"/>
          </a:xfrm>
          <a:prstGeom prst="rect">
            <a:avLst/>
          </a:prstGeom>
          <a:blipFill>
            <a:blip r:embed="rId38" cstate="print"/>
            <a:stretch>
              <a:fillRect/>
            </a:stretch>
          </a:blipFill>
        </p:spPr>
        <p:txBody>
          <a:bodyPr wrap="square" lIns="0" tIns="0" rIns="0" bIns="0" rtlCol="0"/>
          <a:lstStyle/>
          <a:p>
            <a:endParaRPr/>
          </a:p>
        </p:txBody>
      </p:sp>
      <p:sp>
        <p:nvSpPr>
          <p:cNvPr id="49" name="object 49"/>
          <p:cNvSpPr/>
          <p:nvPr/>
        </p:nvSpPr>
        <p:spPr>
          <a:xfrm>
            <a:off x="1775460" y="2805683"/>
            <a:ext cx="1533143" cy="513588"/>
          </a:xfrm>
          <a:prstGeom prst="rect">
            <a:avLst/>
          </a:prstGeom>
          <a:blipFill>
            <a:blip r:embed="rId39" cstate="print"/>
            <a:stretch>
              <a:fillRect/>
            </a:stretch>
          </a:blipFill>
        </p:spPr>
        <p:txBody>
          <a:bodyPr wrap="square" lIns="0" tIns="0" rIns="0" bIns="0" rtlCol="0"/>
          <a:lstStyle/>
          <a:p>
            <a:endParaRPr/>
          </a:p>
        </p:txBody>
      </p:sp>
      <p:sp>
        <p:nvSpPr>
          <p:cNvPr id="50" name="object 50"/>
          <p:cNvSpPr/>
          <p:nvPr/>
        </p:nvSpPr>
        <p:spPr>
          <a:xfrm>
            <a:off x="3136392" y="2805683"/>
            <a:ext cx="845819" cy="513588"/>
          </a:xfrm>
          <a:prstGeom prst="rect">
            <a:avLst/>
          </a:prstGeom>
          <a:blipFill>
            <a:blip r:embed="rId40" cstate="print"/>
            <a:stretch>
              <a:fillRect/>
            </a:stretch>
          </a:blipFill>
        </p:spPr>
        <p:txBody>
          <a:bodyPr wrap="square" lIns="0" tIns="0" rIns="0" bIns="0" rtlCol="0"/>
          <a:lstStyle/>
          <a:p>
            <a:endParaRPr/>
          </a:p>
        </p:txBody>
      </p:sp>
      <p:sp>
        <p:nvSpPr>
          <p:cNvPr id="51" name="object 51"/>
          <p:cNvSpPr/>
          <p:nvPr/>
        </p:nvSpPr>
        <p:spPr>
          <a:xfrm>
            <a:off x="3810000" y="2805683"/>
            <a:ext cx="1088136" cy="513588"/>
          </a:xfrm>
          <a:prstGeom prst="rect">
            <a:avLst/>
          </a:prstGeom>
          <a:blipFill>
            <a:blip r:embed="rId41" cstate="print"/>
            <a:stretch>
              <a:fillRect/>
            </a:stretch>
          </a:blipFill>
        </p:spPr>
        <p:txBody>
          <a:bodyPr wrap="square" lIns="0" tIns="0" rIns="0" bIns="0" rtlCol="0"/>
          <a:lstStyle/>
          <a:p>
            <a:endParaRPr/>
          </a:p>
        </p:txBody>
      </p:sp>
      <p:sp>
        <p:nvSpPr>
          <p:cNvPr id="52" name="object 52"/>
          <p:cNvSpPr/>
          <p:nvPr/>
        </p:nvSpPr>
        <p:spPr>
          <a:xfrm>
            <a:off x="4725923" y="2805683"/>
            <a:ext cx="970788" cy="513588"/>
          </a:xfrm>
          <a:prstGeom prst="rect">
            <a:avLst/>
          </a:prstGeom>
          <a:blipFill>
            <a:blip r:embed="rId42" cstate="print"/>
            <a:stretch>
              <a:fillRect/>
            </a:stretch>
          </a:blipFill>
        </p:spPr>
        <p:txBody>
          <a:bodyPr wrap="square" lIns="0" tIns="0" rIns="0" bIns="0" rtlCol="0"/>
          <a:lstStyle/>
          <a:p>
            <a:endParaRPr/>
          </a:p>
        </p:txBody>
      </p:sp>
      <p:sp>
        <p:nvSpPr>
          <p:cNvPr id="53" name="object 53"/>
          <p:cNvSpPr/>
          <p:nvPr/>
        </p:nvSpPr>
        <p:spPr>
          <a:xfrm>
            <a:off x="5524500" y="2805683"/>
            <a:ext cx="731520" cy="513588"/>
          </a:xfrm>
          <a:prstGeom prst="rect">
            <a:avLst/>
          </a:prstGeom>
          <a:blipFill>
            <a:blip r:embed="rId43" cstate="print"/>
            <a:stretch>
              <a:fillRect/>
            </a:stretch>
          </a:blipFill>
        </p:spPr>
        <p:txBody>
          <a:bodyPr wrap="square" lIns="0" tIns="0" rIns="0" bIns="0" rtlCol="0"/>
          <a:lstStyle/>
          <a:p>
            <a:endParaRPr/>
          </a:p>
        </p:txBody>
      </p:sp>
      <p:sp>
        <p:nvSpPr>
          <p:cNvPr id="54" name="object 54"/>
          <p:cNvSpPr/>
          <p:nvPr/>
        </p:nvSpPr>
        <p:spPr>
          <a:xfrm>
            <a:off x="6083808" y="2805683"/>
            <a:ext cx="923543" cy="513588"/>
          </a:xfrm>
          <a:prstGeom prst="rect">
            <a:avLst/>
          </a:prstGeom>
          <a:blipFill>
            <a:blip r:embed="rId44" cstate="print"/>
            <a:stretch>
              <a:fillRect/>
            </a:stretch>
          </a:blipFill>
        </p:spPr>
        <p:txBody>
          <a:bodyPr wrap="square" lIns="0" tIns="0" rIns="0" bIns="0" rtlCol="0"/>
          <a:lstStyle/>
          <a:p>
            <a:endParaRPr/>
          </a:p>
        </p:txBody>
      </p:sp>
      <p:sp>
        <p:nvSpPr>
          <p:cNvPr id="55" name="object 55"/>
          <p:cNvSpPr/>
          <p:nvPr/>
        </p:nvSpPr>
        <p:spPr>
          <a:xfrm>
            <a:off x="6835140" y="2805683"/>
            <a:ext cx="731520" cy="513588"/>
          </a:xfrm>
          <a:prstGeom prst="rect">
            <a:avLst/>
          </a:prstGeom>
          <a:blipFill>
            <a:blip r:embed="rId43" cstate="print"/>
            <a:stretch>
              <a:fillRect/>
            </a:stretch>
          </a:blipFill>
        </p:spPr>
        <p:txBody>
          <a:bodyPr wrap="square" lIns="0" tIns="0" rIns="0" bIns="0" rtlCol="0"/>
          <a:lstStyle/>
          <a:p>
            <a:endParaRPr/>
          </a:p>
        </p:txBody>
      </p:sp>
      <p:sp>
        <p:nvSpPr>
          <p:cNvPr id="56" name="object 56"/>
          <p:cNvSpPr/>
          <p:nvPr/>
        </p:nvSpPr>
        <p:spPr>
          <a:xfrm>
            <a:off x="7394447" y="2805683"/>
            <a:ext cx="1514855" cy="513588"/>
          </a:xfrm>
          <a:prstGeom prst="rect">
            <a:avLst/>
          </a:prstGeom>
          <a:blipFill>
            <a:blip r:embed="rId45" cstate="print"/>
            <a:stretch>
              <a:fillRect/>
            </a:stretch>
          </a:blipFill>
        </p:spPr>
        <p:txBody>
          <a:bodyPr wrap="square" lIns="0" tIns="0" rIns="0" bIns="0" rtlCol="0"/>
          <a:lstStyle/>
          <a:p>
            <a:endParaRPr/>
          </a:p>
        </p:txBody>
      </p:sp>
      <p:sp>
        <p:nvSpPr>
          <p:cNvPr id="57" name="object 57"/>
          <p:cNvSpPr/>
          <p:nvPr/>
        </p:nvSpPr>
        <p:spPr>
          <a:xfrm>
            <a:off x="691895" y="3134867"/>
            <a:ext cx="8217408" cy="513587"/>
          </a:xfrm>
          <a:prstGeom prst="rect">
            <a:avLst/>
          </a:prstGeom>
          <a:blipFill>
            <a:blip r:embed="rId46" cstate="print"/>
            <a:stretch>
              <a:fillRect/>
            </a:stretch>
          </a:blipFill>
        </p:spPr>
        <p:txBody>
          <a:bodyPr wrap="square" lIns="0" tIns="0" rIns="0" bIns="0" rtlCol="0"/>
          <a:lstStyle/>
          <a:p>
            <a:endParaRPr/>
          </a:p>
        </p:txBody>
      </p:sp>
      <p:sp>
        <p:nvSpPr>
          <p:cNvPr id="58" name="object 58"/>
          <p:cNvSpPr/>
          <p:nvPr/>
        </p:nvSpPr>
        <p:spPr>
          <a:xfrm>
            <a:off x="691895" y="3464052"/>
            <a:ext cx="2136648" cy="513588"/>
          </a:xfrm>
          <a:prstGeom prst="rect">
            <a:avLst/>
          </a:prstGeom>
          <a:blipFill>
            <a:blip r:embed="rId47" cstate="print"/>
            <a:stretch>
              <a:fillRect/>
            </a:stretch>
          </a:blipFill>
        </p:spPr>
        <p:txBody>
          <a:bodyPr wrap="square" lIns="0" tIns="0" rIns="0" bIns="0" rtlCol="0"/>
          <a:lstStyle/>
          <a:p>
            <a:endParaRPr/>
          </a:p>
        </p:txBody>
      </p:sp>
      <p:sp>
        <p:nvSpPr>
          <p:cNvPr id="59" name="object 59"/>
          <p:cNvSpPr/>
          <p:nvPr/>
        </p:nvSpPr>
        <p:spPr>
          <a:xfrm>
            <a:off x="2602992" y="3464052"/>
            <a:ext cx="745235" cy="513588"/>
          </a:xfrm>
          <a:prstGeom prst="rect">
            <a:avLst/>
          </a:prstGeom>
          <a:blipFill>
            <a:blip r:embed="rId48" cstate="print"/>
            <a:stretch>
              <a:fillRect/>
            </a:stretch>
          </a:blipFill>
        </p:spPr>
        <p:txBody>
          <a:bodyPr wrap="square" lIns="0" tIns="0" rIns="0" bIns="0" rtlCol="0"/>
          <a:lstStyle/>
          <a:p>
            <a:endParaRPr/>
          </a:p>
        </p:txBody>
      </p:sp>
      <p:sp>
        <p:nvSpPr>
          <p:cNvPr id="60" name="object 60"/>
          <p:cNvSpPr/>
          <p:nvPr/>
        </p:nvSpPr>
        <p:spPr>
          <a:xfrm>
            <a:off x="3122676" y="3464052"/>
            <a:ext cx="995172" cy="513588"/>
          </a:xfrm>
          <a:prstGeom prst="rect">
            <a:avLst/>
          </a:prstGeom>
          <a:blipFill>
            <a:blip r:embed="rId49" cstate="print"/>
            <a:stretch>
              <a:fillRect/>
            </a:stretch>
          </a:blipFill>
        </p:spPr>
        <p:txBody>
          <a:bodyPr wrap="square" lIns="0" tIns="0" rIns="0" bIns="0" rtlCol="0"/>
          <a:lstStyle/>
          <a:p>
            <a:endParaRPr/>
          </a:p>
        </p:txBody>
      </p:sp>
      <p:sp>
        <p:nvSpPr>
          <p:cNvPr id="61" name="object 61"/>
          <p:cNvSpPr/>
          <p:nvPr/>
        </p:nvSpPr>
        <p:spPr>
          <a:xfrm>
            <a:off x="3892296" y="3464052"/>
            <a:ext cx="966215" cy="513588"/>
          </a:xfrm>
          <a:prstGeom prst="rect">
            <a:avLst/>
          </a:prstGeom>
          <a:blipFill>
            <a:blip r:embed="rId50" cstate="print"/>
            <a:stretch>
              <a:fillRect/>
            </a:stretch>
          </a:blipFill>
        </p:spPr>
        <p:txBody>
          <a:bodyPr wrap="square" lIns="0" tIns="0" rIns="0" bIns="0" rtlCol="0"/>
          <a:lstStyle/>
          <a:p>
            <a:endParaRPr/>
          </a:p>
        </p:txBody>
      </p:sp>
      <p:sp>
        <p:nvSpPr>
          <p:cNvPr id="62" name="object 62"/>
          <p:cNvSpPr/>
          <p:nvPr/>
        </p:nvSpPr>
        <p:spPr>
          <a:xfrm>
            <a:off x="4631435" y="3464052"/>
            <a:ext cx="527303" cy="513588"/>
          </a:xfrm>
          <a:prstGeom prst="rect">
            <a:avLst/>
          </a:prstGeom>
          <a:blipFill>
            <a:blip r:embed="rId15" cstate="print"/>
            <a:stretch>
              <a:fillRect/>
            </a:stretch>
          </a:blipFill>
        </p:spPr>
        <p:txBody>
          <a:bodyPr wrap="square" lIns="0" tIns="0" rIns="0" bIns="0" rtlCol="0"/>
          <a:lstStyle/>
          <a:p>
            <a:endParaRPr/>
          </a:p>
        </p:txBody>
      </p:sp>
      <p:sp>
        <p:nvSpPr>
          <p:cNvPr id="63" name="object 63"/>
          <p:cNvSpPr/>
          <p:nvPr/>
        </p:nvSpPr>
        <p:spPr>
          <a:xfrm>
            <a:off x="4933188" y="3464052"/>
            <a:ext cx="1098803" cy="513588"/>
          </a:xfrm>
          <a:prstGeom prst="rect">
            <a:avLst/>
          </a:prstGeom>
          <a:blipFill>
            <a:blip r:embed="rId17" cstate="print"/>
            <a:stretch>
              <a:fillRect/>
            </a:stretch>
          </a:blipFill>
        </p:spPr>
        <p:txBody>
          <a:bodyPr wrap="square" lIns="0" tIns="0" rIns="0" bIns="0" rtlCol="0"/>
          <a:lstStyle/>
          <a:p>
            <a:endParaRPr/>
          </a:p>
        </p:txBody>
      </p:sp>
      <p:sp>
        <p:nvSpPr>
          <p:cNvPr id="64" name="object 64"/>
          <p:cNvSpPr/>
          <p:nvPr/>
        </p:nvSpPr>
        <p:spPr>
          <a:xfrm>
            <a:off x="5806440" y="3464052"/>
            <a:ext cx="835152" cy="513588"/>
          </a:xfrm>
          <a:prstGeom prst="rect">
            <a:avLst/>
          </a:prstGeom>
          <a:blipFill>
            <a:blip r:embed="rId51" cstate="print"/>
            <a:stretch>
              <a:fillRect/>
            </a:stretch>
          </a:blipFill>
        </p:spPr>
        <p:txBody>
          <a:bodyPr wrap="square" lIns="0" tIns="0" rIns="0" bIns="0" rtlCol="0"/>
          <a:lstStyle/>
          <a:p>
            <a:endParaRPr/>
          </a:p>
        </p:txBody>
      </p:sp>
      <p:sp>
        <p:nvSpPr>
          <p:cNvPr id="65" name="object 65"/>
          <p:cNvSpPr/>
          <p:nvPr/>
        </p:nvSpPr>
        <p:spPr>
          <a:xfrm>
            <a:off x="6416040" y="3464052"/>
            <a:ext cx="563880" cy="513588"/>
          </a:xfrm>
          <a:prstGeom prst="rect">
            <a:avLst/>
          </a:prstGeom>
          <a:blipFill>
            <a:blip r:embed="rId52" cstate="print"/>
            <a:stretch>
              <a:fillRect/>
            </a:stretch>
          </a:blipFill>
        </p:spPr>
        <p:txBody>
          <a:bodyPr wrap="square" lIns="0" tIns="0" rIns="0" bIns="0" rtlCol="0"/>
          <a:lstStyle/>
          <a:p>
            <a:endParaRPr/>
          </a:p>
        </p:txBody>
      </p:sp>
      <p:sp>
        <p:nvSpPr>
          <p:cNvPr id="66" name="object 66"/>
          <p:cNvSpPr/>
          <p:nvPr/>
        </p:nvSpPr>
        <p:spPr>
          <a:xfrm>
            <a:off x="6754368" y="3464052"/>
            <a:ext cx="899159" cy="513588"/>
          </a:xfrm>
          <a:prstGeom prst="rect">
            <a:avLst/>
          </a:prstGeom>
          <a:blipFill>
            <a:blip r:embed="rId53" cstate="print"/>
            <a:stretch>
              <a:fillRect/>
            </a:stretch>
          </a:blipFill>
        </p:spPr>
        <p:txBody>
          <a:bodyPr wrap="square" lIns="0" tIns="0" rIns="0" bIns="0" rtlCol="0"/>
          <a:lstStyle/>
          <a:p>
            <a:endParaRPr/>
          </a:p>
        </p:txBody>
      </p:sp>
      <p:sp>
        <p:nvSpPr>
          <p:cNvPr id="67" name="object 67"/>
          <p:cNvSpPr/>
          <p:nvPr/>
        </p:nvSpPr>
        <p:spPr>
          <a:xfrm>
            <a:off x="7427976" y="3464052"/>
            <a:ext cx="1481327" cy="513588"/>
          </a:xfrm>
          <a:prstGeom prst="rect">
            <a:avLst/>
          </a:prstGeom>
          <a:blipFill>
            <a:blip r:embed="rId54" cstate="print"/>
            <a:stretch>
              <a:fillRect/>
            </a:stretch>
          </a:blipFill>
        </p:spPr>
        <p:txBody>
          <a:bodyPr wrap="square" lIns="0" tIns="0" rIns="0" bIns="0" rtlCol="0"/>
          <a:lstStyle/>
          <a:p>
            <a:endParaRPr/>
          </a:p>
        </p:txBody>
      </p:sp>
      <p:sp>
        <p:nvSpPr>
          <p:cNvPr id="68" name="object 68"/>
          <p:cNvSpPr/>
          <p:nvPr/>
        </p:nvSpPr>
        <p:spPr>
          <a:xfrm>
            <a:off x="691895" y="3793235"/>
            <a:ext cx="731520" cy="513588"/>
          </a:xfrm>
          <a:prstGeom prst="rect">
            <a:avLst/>
          </a:prstGeom>
          <a:blipFill>
            <a:blip r:embed="rId43" cstate="print"/>
            <a:stretch>
              <a:fillRect/>
            </a:stretch>
          </a:blipFill>
        </p:spPr>
        <p:txBody>
          <a:bodyPr wrap="square" lIns="0" tIns="0" rIns="0" bIns="0" rtlCol="0"/>
          <a:lstStyle/>
          <a:p>
            <a:endParaRPr/>
          </a:p>
        </p:txBody>
      </p:sp>
      <p:sp>
        <p:nvSpPr>
          <p:cNvPr id="69" name="object 69"/>
          <p:cNvSpPr/>
          <p:nvPr/>
        </p:nvSpPr>
        <p:spPr>
          <a:xfrm>
            <a:off x="1196339" y="3793235"/>
            <a:ext cx="928116" cy="513588"/>
          </a:xfrm>
          <a:prstGeom prst="rect">
            <a:avLst/>
          </a:prstGeom>
          <a:blipFill>
            <a:blip r:embed="rId55" cstate="print"/>
            <a:stretch>
              <a:fillRect/>
            </a:stretch>
          </a:blipFill>
        </p:spPr>
        <p:txBody>
          <a:bodyPr wrap="square" lIns="0" tIns="0" rIns="0" bIns="0" rtlCol="0"/>
          <a:lstStyle/>
          <a:p>
            <a:endParaRPr/>
          </a:p>
        </p:txBody>
      </p:sp>
      <p:sp>
        <p:nvSpPr>
          <p:cNvPr id="70" name="object 70"/>
          <p:cNvSpPr/>
          <p:nvPr/>
        </p:nvSpPr>
        <p:spPr>
          <a:xfrm>
            <a:off x="1898904" y="3793235"/>
            <a:ext cx="851916" cy="513588"/>
          </a:xfrm>
          <a:prstGeom prst="rect">
            <a:avLst/>
          </a:prstGeom>
          <a:blipFill>
            <a:blip r:embed="rId56" cstate="print"/>
            <a:stretch>
              <a:fillRect/>
            </a:stretch>
          </a:blipFill>
        </p:spPr>
        <p:txBody>
          <a:bodyPr wrap="square" lIns="0" tIns="0" rIns="0" bIns="0" rtlCol="0"/>
          <a:lstStyle/>
          <a:p>
            <a:endParaRPr/>
          </a:p>
        </p:txBody>
      </p:sp>
      <p:sp>
        <p:nvSpPr>
          <p:cNvPr id="71" name="object 71"/>
          <p:cNvSpPr txBox="1"/>
          <p:nvPr/>
        </p:nvSpPr>
        <p:spPr>
          <a:xfrm>
            <a:off x="536854" y="987678"/>
            <a:ext cx="8224520" cy="3167380"/>
          </a:xfrm>
          <a:prstGeom prst="rect">
            <a:avLst/>
          </a:prstGeom>
        </p:spPr>
        <p:txBody>
          <a:bodyPr vert="horz" wrap="square" lIns="0" tIns="12700" rIns="0" bIns="0" rtlCol="0">
            <a:spAutoFit/>
          </a:bodyPr>
          <a:lstStyle/>
          <a:p>
            <a:pPr marL="299085" marR="5080" indent="-286385" algn="just">
              <a:lnSpc>
                <a:spcPct val="120000"/>
              </a:lnSpc>
              <a:spcBef>
                <a:spcPts val="100"/>
              </a:spcBef>
              <a:buClr>
                <a:srgbClr val="FFFFCC"/>
              </a:buClr>
              <a:buSzPct val="58333"/>
              <a:buFont typeface="Arial"/>
              <a:buChar char="•"/>
              <a:tabLst>
                <a:tab pos="299720" algn="l"/>
              </a:tabLst>
            </a:pPr>
            <a:r>
              <a:rPr sz="1800" dirty="0">
                <a:solidFill>
                  <a:srgbClr val="FFFFFF"/>
                </a:solidFill>
                <a:latin typeface="Verdana"/>
                <a:cs typeface="Verdana"/>
              </a:rPr>
              <a:t>Biomass </a:t>
            </a:r>
            <a:r>
              <a:rPr sz="1800" spc="-5" dirty="0">
                <a:solidFill>
                  <a:srgbClr val="FFFFFF"/>
                </a:solidFill>
                <a:latin typeface="Verdana"/>
                <a:cs typeface="Verdana"/>
              </a:rPr>
              <a:t>continues to account </a:t>
            </a:r>
            <a:r>
              <a:rPr sz="1800" dirty="0">
                <a:solidFill>
                  <a:srgbClr val="FFFFFF"/>
                </a:solidFill>
                <a:latin typeface="Verdana"/>
                <a:cs typeface="Verdana"/>
              </a:rPr>
              <a:t>for </a:t>
            </a:r>
            <a:r>
              <a:rPr sz="1800" spc="-5" dirty="0">
                <a:solidFill>
                  <a:srgbClr val="FFFFFF"/>
                </a:solidFill>
                <a:latin typeface="Verdana"/>
                <a:cs typeface="Verdana"/>
              </a:rPr>
              <a:t>an estimated 1/3rd of primary  energy use, </a:t>
            </a:r>
            <a:r>
              <a:rPr sz="1800" dirty="0">
                <a:solidFill>
                  <a:srgbClr val="FFFFFF"/>
                </a:solidFill>
                <a:latin typeface="Verdana"/>
                <a:cs typeface="Verdana"/>
              </a:rPr>
              <a:t>while </a:t>
            </a:r>
            <a:r>
              <a:rPr sz="1800" spc="5" dirty="0">
                <a:solidFill>
                  <a:srgbClr val="FFFFFF"/>
                </a:solidFill>
                <a:latin typeface="Verdana"/>
                <a:cs typeface="Verdana"/>
              </a:rPr>
              <a:t>in </a:t>
            </a:r>
            <a:r>
              <a:rPr sz="1800" spc="-5" dirty="0">
                <a:solidFill>
                  <a:srgbClr val="FFFFFF"/>
                </a:solidFill>
                <a:latin typeface="Verdana"/>
                <a:cs typeface="Verdana"/>
              </a:rPr>
              <a:t>the poorest </a:t>
            </a:r>
            <a:r>
              <a:rPr sz="1800" dirty="0">
                <a:solidFill>
                  <a:srgbClr val="FFFFFF"/>
                </a:solidFill>
                <a:latin typeface="Verdana"/>
                <a:cs typeface="Verdana"/>
              </a:rPr>
              <a:t>counties up </a:t>
            </a:r>
            <a:r>
              <a:rPr sz="1800" spc="-5" dirty="0">
                <a:solidFill>
                  <a:srgbClr val="FFFFFF"/>
                </a:solidFill>
                <a:latin typeface="Verdana"/>
                <a:cs typeface="Verdana"/>
              </a:rPr>
              <a:t>to </a:t>
            </a:r>
            <a:r>
              <a:rPr sz="1800" dirty="0">
                <a:solidFill>
                  <a:srgbClr val="FFFFFF"/>
                </a:solidFill>
                <a:latin typeface="Verdana"/>
                <a:cs typeface="Verdana"/>
              </a:rPr>
              <a:t>90% </a:t>
            </a:r>
            <a:r>
              <a:rPr sz="1800" spc="-5" dirty="0">
                <a:solidFill>
                  <a:srgbClr val="FFFFFF"/>
                </a:solidFill>
                <a:latin typeface="Verdana"/>
                <a:cs typeface="Verdana"/>
              </a:rPr>
              <a:t>of </a:t>
            </a:r>
            <a:r>
              <a:rPr sz="1800" dirty="0">
                <a:solidFill>
                  <a:srgbClr val="FFFFFF"/>
                </a:solidFill>
                <a:latin typeface="Verdana"/>
                <a:cs typeface="Verdana"/>
              </a:rPr>
              <a:t>all </a:t>
            </a:r>
            <a:r>
              <a:rPr sz="1800" spc="-5" dirty="0">
                <a:solidFill>
                  <a:srgbClr val="FFFFFF"/>
                </a:solidFill>
                <a:latin typeface="Verdana"/>
                <a:cs typeface="Verdana"/>
              </a:rPr>
              <a:t>energy </a:t>
            </a:r>
            <a:r>
              <a:rPr sz="1800" spc="10" dirty="0">
                <a:solidFill>
                  <a:srgbClr val="FFFFFF"/>
                </a:solidFill>
                <a:latin typeface="Verdana"/>
                <a:cs typeface="Verdana"/>
              </a:rPr>
              <a:t>is  </a:t>
            </a:r>
            <a:r>
              <a:rPr sz="1800" spc="-5" dirty="0">
                <a:solidFill>
                  <a:srgbClr val="FFFFFF"/>
                </a:solidFill>
                <a:latin typeface="Verdana"/>
                <a:cs typeface="Verdana"/>
              </a:rPr>
              <a:t>supplied by</a:t>
            </a:r>
            <a:r>
              <a:rPr sz="1800" spc="20" dirty="0">
                <a:solidFill>
                  <a:srgbClr val="FFFFFF"/>
                </a:solidFill>
                <a:latin typeface="Verdana"/>
                <a:cs typeface="Verdana"/>
              </a:rPr>
              <a:t> </a:t>
            </a:r>
            <a:r>
              <a:rPr sz="1800" dirty="0">
                <a:solidFill>
                  <a:srgbClr val="FFFFFF"/>
                </a:solidFill>
                <a:latin typeface="Verdana"/>
                <a:cs typeface="Verdana"/>
              </a:rPr>
              <a:t>biomass</a:t>
            </a:r>
            <a:endParaRPr sz="1800">
              <a:latin typeface="Verdana"/>
              <a:cs typeface="Verdana"/>
            </a:endParaRPr>
          </a:p>
          <a:p>
            <a:pPr>
              <a:lnSpc>
                <a:spcPct val="100000"/>
              </a:lnSpc>
              <a:buClr>
                <a:srgbClr val="FFFFCC"/>
              </a:buClr>
              <a:buFont typeface="Arial"/>
              <a:buChar char="•"/>
            </a:pPr>
            <a:endParaRPr sz="2200">
              <a:latin typeface="Times New Roman"/>
              <a:cs typeface="Times New Roman"/>
            </a:endParaRPr>
          </a:p>
          <a:p>
            <a:pPr marL="299085" marR="5080" indent="-286385" algn="just">
              <a:lnSpc>
                <a:spcPct val="120000"/>
              </a:lnSpc>
              <a:spcBef>
                <a:spcPts val="1465"/>
              </a:spcBef>
              <a:buClr>
                <a:srgbClr val="FFFFCC"/>
              </a:buClr>
              <a:buSzPct val="58333"/>
              <a:buFont typeface="Arial"/>
              <a:buChar char="•"/>
              <a:tabLst>
                <a:tab pos="299720" algn="l"/>
              </a:tabLst>
            </a:pPr>
            <a:r>
              <a:rPr sz="1800" dirty="0">
                <a:solidFill>
                  <a:srgbClr val="FFFFFF"/>
                </a:solidFill>
                <a:latin typeface="Verdana"/>
                <a:cs typeface="Verdana"/>
              </a:rPr>
              <a:t>Biomass </a:t>
            </a:r>
            <a:r>
              <a:rPr sz="1800" spc="-30" dirty="0">
                <a:solidFill>
                  <a:srgbClr val="FFFFFF"/>
                </a:solidFill>
                <a:latin typeface="Verdana"/>
                <a:cs typeface="Verdana"/>
              </a:rPr>
              <a:t>energy, </a:t>
            </a:r>
            <a:r>
              <a:rPr sz="1800" spc="-5" dirty="0">
                <a:solidFill>
                  <a:srgbClr val="FFFFFF"/>
                </a:solidFill>
                <a:latin typeface="Verdana"/>
                <a:cs typeface="Verdana"/>
              </a:rPr>
              <a:t>or bio </a:t>
            </a:r>
            <a:r>
              <a:rPr sz="1800" spc="-10" dirty="0">
                <a:solidFill>
                  <a:srgbClr val="FFFFFF"/>
                </a:solidFill>
                <a:latin typeface="Verdana"/>
                <a:cs typeface="Verdana"/>
              </a:rPr>
              <a:t>energy </a:t>
            </a:r>
            <a:r>
              <a:rPr sz="1800" spc="5" dirty="0">
                <a:solidFill>
                  <a:srgbClr val="FFFFFF"/>
                </a:solidFill>
                <a:latin typeface="Verdana"/>
                <a:cs typeface="Verdana"/>
              </a:rPr>
              <a:t>is </a:t>
            </a:r>
            <a:r>
              <a:rPr sz="1800" spc="-5" dirty="0">
                <a:solidFill>
                  <a:srgbClr val="FFFFFF"/>
                </a:solidFill>
                <a:latin typeface="Verdana"/>
                <a:cs typeface="Verdana"/>
              </a:rPr>
              <a:t>the conversion of biomass (organic  </a:t>
            </a:r>
            <a:r>
              <a:rPr sz="1800" dirty="0">
                <a:solidFill>
                  <a:srgbClr val="FFFFFF"/>
                </a:solidFill>
                <a:latin typeface="Verdana"/>
                <a:cs typeface="Verdana"/>
              </a:rPr>
              <a:t>material </a:t>
            </a:r>
            <a:r>
              <a:rPr sz="1800" spc="-5" dirty="0">
                <a:solidFill>
                  <a:srgbClr val="FFFFFF"/>
                </a:solidFill>
                <a:latin typeface="Verdana"/>
                <a:cs typeface="Verdana"/>
              </a:rPr>
              <a:t>originating </a:t>
            </a:r>
            <a:r>
              <a:rPr sz="1800" dirty="0">
                <a:solidFill>
                  <a:srgbClr val="FFFFFF"/>
                </a:solidFill>
                <a:latin typeface="Verdana"/>
                <a:cs typeface="Verdana"/>
              </a:rPr>
              <a:t>from </a:t>
            </a:r>
            <a:r>
              <a:rPr sz="1800" spc="-5" dirty="0">
                <a:solidFill>
                  <a:srgbClr val="FFFFFF"/>
                </a:solidFill>
                <a:latin typeface="Verdana"/>
                <a:cs typeface="Verdana"/>
              </a:rPr>
              <a:t>plants, trees, </a:t>
            </a:r>
            <a:r>
              <a:rPr sz="1800" dirty="0">
                <a:solidFill>
                  <a:srgbClr val="FFFFFF"/>
                </a:solidFill>
                <a:latin typeface="Verdana"/>
                <a:cs typeface="Verdana"/>
              </a:rPr>
              <a:t>and </a:t>
            </a:r>
            <a:r>
              <a:rPr sz="1800" spc="-5" dirty="0">
                <a:solidFill>
                  <a:srgbClr val="FFFFFF"/>
                </a:solidFill>
                <a:latin typeface="Verdana"/>
                <a:cs typeface="Verdana"/>
              </a:rPr>
              <a:t>crops </a:t>
            </a:r>
            <a:r>
              <a:rPr sz="1800" dirty="0">
                <a:solidFill>
                  <a:srgbClr val="FFFFFF"/>
                </a:solidFill>
                <a:latin typeface="Verdana"/>
                <a:cs typeface="Verdana"/>
              </a:rPr>
              <a:t>and </a:t>
            </a:r>
            <a:r>
              <a:rPr sz="1800" spc="-5" dirty="0">
                <a:solidFill>
                  <a:srgbClr val="FFFFFF"/>
                </a:solidFill>
                <a:latin typeface="Verdana"/>
                <a:cs typeface="Verdana"/>
              </a:rPr>
              <a:t>essentially  the </a:t>
            </a:r>
            <a:r>
              <a:rPr sz="1800" dirty="0">
                <a:solidFill>
                  <a:srgbClr val="FFFFFF"/>
                </a:solidFill>
                <a:latin typeface="Verdana"/>
                <a:cs typeface="Verdana"/>
              </a:rPr>
              <a:t>collection and </a:t>
            </a:r>
            <a:r>
              <a:rPr sz="1800" spc="-10" dirty="0">
                <a:solidFill>
                  <a:srgbClr val="FFFFFF"/>
                </a:solidFill>
                <a:latin typeface="Verdana"/>
                <a:cs typeface="Verdana"/>
              </a:rPr>
              <a:t>storage </a:t>
            </a:r>
            <a:r>
              <a:rPr sz="1800" spc="-5" dirty="0">
                <a:solidFill>
                  <a:srgbClr val="FFFFFF"/>
                </a:solidFill>
                <a:latin typeface="Verdana"/>
                <a:cs typeface="Verdana"/>
              </a:rPr>
              <a:t>of </a:t>
            </a:r>
            <a:r>
              <a:rPr sz="1800" dirty="0">
                <a:solidFill>
                  <a:srgbClr val="FFFFFF"/>
                </a:solidFill>
                <a:latin typeface="Verdana"/>
                <a:cs typeface="Verdana"/>
              </a:rPr>
              <a:t>the </a:t>
            </a:r>
            <a:r>
              <a:rPr sz="1800" spc="-15" dirty="0">
                <a:solidFill>
                  <a:srgbClr val="FFFFFF"/>
                </a:solidFill>
                <a:latin typeface="Verdana"/>
                <a:cs typeface="Verdana"/>
              </a:rPr>
              <a:t>sun’s </a:t>
            </a:r>
            <a:r>
              <a:rPr sz="1800" spc="-5" dirty="0">
                <a:solidFill>
                  <a:srgbClr val="FFFFFF"/>
                </a:solidFill>
                <a:latin typeface="Verdana"/>
                <a:cs typeface="Verdana"/>
              </a:rPr>
              <a:t>energy through  photosynthesis) </a:t>
            </a:r>
            <a:r>
              <a:rPr sz="1800" dirty="0">
                <a:solidFill>
                  <a:srgbClr val="FFFFFF"/>
                </a:solidFill>
                <a:latin typeface="Verdana"/>
                <a:cs typeface="Verdana"/>
              </a:rPr>
              <a:t>into </a:t>
            </a:r>
            <a:r>
              <a:rPr sz="1800" spc="-5" dirty="0">
                <a:solidFill>
                  <a:srgbClr val="FFFFFF"/>
                </a:solidFill>
                <a:latin typeface="Verdana"/>
                <a:cs typeface="Verdana"/>
              </a:rPr>
              <a:t>useful </a:t>
            </a:r>
            <a:r>
              <a:rPr sz="1800" dirty="0">
                <a:solidFill>
                  <a:srgbClr val="FFFFFF"/>
                </a:solidFill>
                <a:latin typeface="Verdana"/>
                <a:cs typeface="Verdana"/>
              </a:rPr>
              <a:t>forms </a:t>
            </a:r>
            <a:r>
              <a:rPr sz="1800" spc="-5" dirty="0">
                <a:solidFill>
                  <a:srgbClr val="FFFFFF"/>
                </a:solidFill>
                <a:latin typeface="Verdana"/>
                <a:cs typeface="Verdana"/>
              </a:rPr>
              <a:t>of energy </a:t>
            </a:r>
            <a:r>
              <a:rPr sz="1800" dirty="0">
                <a:solidFill>
                  <a:srgbClr val="FFFFFF"/>
                </a:solidFill>
                <a:latin typeface="Verdana"/>
                <a:cs typeface="Verdana"/>
              </a:rPr>
              <a:t>such </a:t>
            </a:r>
            <a:r>
              <a:rPr sz="1800" spc="-5" dirty="0">
                <a:solidFill>
                  <a:srgbClr val="FFFFFF"/>
                </a:solidFill>
                <a:latin typeface="Verdana"/>
                <a:cs typeface="Verdana"/>
              </a:rPr>
              <a:t>as heat, </a:t>
            </a:r>
            <a:r>
              <a:rPr sz="1800" spc="-15" dirty="0">
                <a:solidFill>
                  <a:srgbClr val="FFFFFF"/>
                </a:solidFill>
                <a:latin typeface="Verdana"/>
                <a:cs typeface="Verdana"/>
              </a:rPr>
              <a:t>electricity,  </a:t>
            </a:r>
            <a:r>
              <a:rPr sz="1800" dirty="0">
                <a:solidFill>
                  <a:srgbClr val="FFFFFF"/>
                </a:solidFill>
                <a:latin typeface="Verdana"/>
                <a:cs typeface="Verdana"/>
              </a:rPr>
              <a:t>and liquid fuels</a:t>
            </a:r>
            <a:endParaRPr sz="1800">
              <a:latin typeface="Verdana"/>
              <a:cs typeface="Verdan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457200"/>
            <a:ext cx="6705600" cy="1143000"/>
          </a:xfrm>
        </p:spPr>
        <p:txBody>
          <a:bodyPr/>
          <a:lstStyle/>
          <a:p>
            <a:pPr eaLnBrk="1" hangingPunct="1">
              <a:defRPr/>
            </a:pPr>
            <a:r>
              <a:rPr lang="en-US" sz="4000" b="1" smtClean="0"/>
              <a:t>Biomass to Bioenergy</a:t>
            </a:r>
            <a:endParaRPr lang="en-US" sz="3600" smtClean="0"/>
          </a:p>
        </p:txBody>
      </p:sp>
      <p:sp>
        <p:nvSpPr>
          <p:cNvPr id="19459" name="Rectangle 3"/>
          <p:cNvSpPr>
            <a:spLocks noGrp="1" noChangeArrowheads="1"/>
          </p:cNvSpPr>
          <p:nvPr>
            <p:ph type="body" idx="1"/>
          </p:nvPr>
        </p:nvSpPr>
        <p:spPr>
          <a:xfrm>
            <a:off x="533400" y="1524000"/>
            <a:ext cx="8610600" cy="2590800"/>
          </a:xfrm>
        </p:spPr>
        <p:txBody>
          <a:bodyPr/>
          <a:lstStyle/>
          <a:p>
            <a:pPr eaLnBrk="1" hangingPunct="1">
              <a:buFont typeface="Wingdings" pitchFamily="112" charset="2"/>
              <a:buChar char=""/>
              <a:defRPr/>
            </a:pPr>
            <a:r>
              <a:rPr lang="en-US" sz="3600" b="1" smtClean="0">
                <a:solidFill>
                  <a:schemeClr val="hlink"/>
                </a:solidFill>
              </a:rPr>
              <a:t>Biomass</a:t>
            </a:r>
            <a:r>
              <a:rPr lang="en-US" sz="3600" smtClean="0"/>
              <a:t>: </a:t>
            </a:r>
            <a:r>
              <a:rPr lang="en-US" sz="2800" smtClean="0"/>
              <a:t>renewable energy sources coming from biological material such as plants, animals, microorganisms and municipal wastes</a:t>
            </a:r>
            <a:r>
              <a:rPr lang="en-US" sz="3600" smtClean="0"/>
              <a:t> </a:t>
            </a:r>
          </a:p>
          <a:p>
            <a:pPr eaLnBrk="1" hangingPunct="1">
              <a:buFont typeface="Wingdings" pitchFamily="112" charset="2"/>
              <a:buChar char=""/>
              <a:defRPr/>
            </a:pPr>
            <a:endParaRPr lang="en-US" sz="3600" smtClean="0"/>
          </a:p>
        </p:txBody>
      </p:sp>
      <p:pic>
        <p:nvPicPr>
          <p:cNvPr id="15364" name="Picture 9" descr="cellu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57800"/>
            <a:ext cx="40767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 descr="lign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276600"/>
            <a:ext cx="46482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190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1769</Words>
  <Application>Microsoft Office PowerPoint</Application>
  <PresentationFormat>On-screen Show (4:3)</PresentationFormat>
  <Paragraphs>339</Paragraphs>
  <Slides>31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Arial</vt:lpstr>
      <vt:lpstr>Arial Black</vt:lpstr>
      <vt:lpstr>Calibri</vt:lpstr>
      <vt:lpstr>Tahoma</vt:lpstr>
      <vt:lpstr>Times New Roman</vt:lpstr>
      <vt:lpstr>Trebuchet MS</vt:lpstr>
      <vt:lpstr>Verdana</vt:lpstr>
      <vt:lpstr>Wingdings</vt:lpstr>
      <vt:lpstr>Office Theme</vt:lpstr>
      <vt:lpstr>PowerPoint Presentation</vt:lpstr>
      <vt:lpstr>Importance of non-conventional  sources of energy:</vt:lpstr>
      <vt:lpstr>Bio-Energy</vt:lpstr>
      <vt:lpstr>Biomass</vt:lpstr>
      <vt:lpstr>Ag wastes and other biomass</vt:lpstr>
      <vt:lpstr>Agricultural and Forestry Wastes</vt:lpstr>
      <vt:lpstr>Municipal garbage &amp; other landfilled wastes</vt:lpstr>
      <vt:lpstr>Biomass Energy</vt:lpstr>
      <vt:lpstr>Biomass to Bioenergy</vt:lpstr>
      <vt:lpstr>Bioenergy Types</vt:lpstr>
      <vt:lpstr>Conversion Processes</vt:lpstr>
      <vt:lpstr>Biomass-to-Bioenergy Routes</vt:lpstr>
      <vt:lpstr>PowerPoint Presentation</vt:lpstr>
      <vt:lpstr>Typical composition of biogas</vt:lpstr>
      <vt:lpstr>Stack</vt:lpstr>
      <vt:lpstr>Main Advantages of Biomass Energy</vt:lpstr>
      <vt:lpstr>Environmental Advantages</vt:lpstr>
      <vt:lpstr>Disadvantages of Biomass Energy</vt:lpstr>
      <vt:lpstr>Fuel Properties of Biogas</vt:lpstr>
      <vt:lpstr>Applications</vt:lpstr>
      <vt:lpstr>Biofuel Applications: Liquids</vt:lpstr>
      <vt:lpstr>Why Butanol? </vt:lpstr>
      <vt:lpstr>Biodiesel Production </vt:lpstr>
      <vt:lpstr>Biofuel Applications: Gases</vt:lpstr>
      <vt:lpstr>Bioheat Applications</vt:lpstr>
      <vt:lpstr>Bioelectricity Applications</vt:lpstr>
      <vt:lpstr>Microbial fuel cells (MFCs) </vt:lpstr>
      <vt:lpstr>PowerPoint Presentation</vt:lpstr>
      <vt:lpstr>Microbial fuel cells in the lab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Laptop Hut</dc:creator>
  <cp:lastModifiedBy>The Laptop Hut</cp:lastModifiedBy>
  <cp:revision>3</cp:revision>
  <dcterms:created xsi:type="dcterms:W3CDTF">2019-03-20T09:39:47Z</dcterms:created>
  <dcterms:modified xsi:type="dcterms:W3CDTF">2019-03-20T10:22:44Z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2015-03-19T00:00:00Z</vt:filetime>
  </property>
  <property fmtid="{D5CDD505-2E9C-101B-9397-08002B2CF9AE}" pid="3" name="Creator">
    <vt:lpwstr>Microsoft® PowerPoint® 2013</vt:lpwstr>
  </property>
  <property fmtid="{D5CDD505-2E9C-101B-9397-08002B2CF9AE}" pid="4" name="LastSaved">
    <vt:filetime>2019-03-20T00:00:00Z</vt:filetime>
  </property>
</Properties>
</file>