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8" r:id="rId2"/>
    <p:sldId id="259" r:id="rId3"/>
    <p:sldId id="257" r:id="rId4"/>
    <p:sldId id="260" r:id="rId5"/>
    <p:sldId id="261" r:id="rId6"/>
    <p:sldId id="266" r:id="rId7"/>
    <p:sldId id="262" r:id="rId8"/>
    <p:sldId id="263" r:id="rId9"/>
    <p:sldId id="264" r:id="rId10"/>
    <p:sldId id="265" r:id="rId11"/>
    <p:sldId id="277" r:id="rId12"/>
    <p:sldId id="267" r:id="rId13"/>
    <p:sldId id="268" r:id="rId14"/>
    <p:sldId id="270" r:id="rId15"/>
    <p:sldId id="271" r:id="rId16"/>
    <p:sldId id="272" r:id="rId17"/>
    <p:sldId id="273" r:id="rId18"/>
    <p:sldId id="276" r:id="rId19"/>
    <p:sldId id="274" r:id="rId20"/>
    <p:sldId id="275"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6A9CAB-BDC9-42DB-999A-193299A33C5D}" type="datetimeFigureOut">
              <a:rPr lang="en-US" smtClean="0"/>
              <a:t>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3D66A-D2C7-4AE7-99CE-C4D27FD78F3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A3D66A-D2C7-4AE7-99CE-C4D27FD78F39}"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AE1B4E1-09C3-4EB1-9257-579EC3CA32C4}" type="datetimeFigureOut">
              <a:rPr lang="en-US" smtClean="0"/>
              <a:t>2/6/2020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A50B516-0321-4F4C-B9B2-5574F4750A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E1B4E1-09C3-4EB1-9257-579EC3CA32C4}" type="datetimeFigureOut">
              <a:rPr lang="en-US" smtClean="0"/>
              <a:t>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50B516-0321-4F4C-B9B2-5574F4750A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E1B4E1-09C3-4EB1-9257-579EC3CA32C4}" type="datetimeFigureOut">
              <a:rPr lang="en-US" smtClean="0"/>
              <a:t>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50B516-0321-4F4C-B9B2-5574F4750A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E1B4E1-09C3-4EB1-9257-579EC3CA32C4}" type="datetimeFigureOut">
              <a:rPr lang="en-US" smtClean="0"/>
              <a:t>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50B516-0321-4F4C-B9B2-5574F4750A3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AE1B4E1-09C3-4EB1-9257-579EC3CA32C4}" type="datetimeFigureOut">
              <a:rPr lang="en-US" smtClean="0"/>
              <a:t>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50B516-0321-4F4C-B9B2-5574F4750A3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E1B4E1-09C3-4EB1-9257-579EC3CA32C4}" type="datetimeFigureOut">
              <a:rPr lang="en-US" smtClean="0"/>
              <a:t>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50B516-0321-4F4C-B9B2-5574F4750A3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AE1B4E1-09C3-4EB1-9257-579EC3CA32C4}" type="datetimeFigureOut">
              <a:rPr lang="en-US" smtClean="0"/>
              <a:t>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A50B516-0321-4F4C-B9B2-5574F4750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AE1B4E1-09C3-4EB1-9257-579EC3CA32C4}" type="datetimeFigureOut">
              <a:rPr lang="en-US" smtClean="0"/>
              <a:t>2/6/2020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A50B516-0321-4F4C-B9B2-5574F4750A3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AE1B4E1-09C3-4EB1-9257-579EC3CA32C4}" type="datetimeFigureOut">
              <a:rPr lang="en-US" smtClean="0"/>
              <a:t>2/6/2020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A50B516-0321-4F4C-B9B2-5574F4750A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AE1B4E1-09C3-4EB1-9257-579EC3CA32C4}" type="datetimeFigureOut">
              <a:rPr lang="en-US" smtClean="0"/>
              <a:t>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50B516-0321-4F4C-B9B2-5574F4750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AE1B4E1-09C3-4EB1-9257-579EC3CA32C4}" type="datetimeFigureOut">
              <a:rPr lang="en-US" smtClean="0"/>
              <a:t>2/6/2020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A50B516-0321-4F4C-B9B2-5574F4750A3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AE1B4E1-09C3-4EB1-9257-579EC3CA32C4}" type="datetimeFigureOut">
              <a:rPr lang="en-US" smtClean="0"/>
              <a:t>2/6/2020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A50B516-0321-4F4C-B9B2-5574F4750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077200" cy="762000"/>
          </a:xfrm>
        </p:spPr>
        <p:txBody>
          <a:bodyPr>
            <a:noAutofit/>
          </a:bodyPr>
          <a:lstStyle/>
          <a:p>
            <a:pPr algn="l"/>
            <a:r>
              <a:rPr lang="en-GB" sz="4000" b="0"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Commitment and Leadership</a:t>
            </a:r>
            <a:endParaRPr lang="en-US" sz="4000" b="0"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p:txBody>
      </p:sp>
      <p:sp>
        <p:nvSpPr>
          <p:cNvPr id="4" name="TextBox 3"/>
          <p:cNvSpPr txBox="1"/>
          <p:nvPr/>
        </p:nvSpPr>
        <p:spPr>
          <a:xfrm>
            <a:off x="7604760" y="14068"/>
            <a:ext cx="1447800" cy="369332"/>
          </a:xfrm>
          <a:prstGeom prst="rect">
            <a:avLst/>
          </a:prstGeom>
          <a:noFill/>
        </p:spPr>
        <p:txBody>
          <a:bodyPr wrap="square" rtlCol="0">
            <a:spAutoFit/>
          </a:bodyPr>
          <a:lstStyle/>
          <a:p>
            <a:r>
              <a:rPr lang="en-US" dirty="0" smtClean="0"/>
              <a:t>Lecture 2</a:t>
            </a:r>
            <a:endParaRPr lang="en-US" dirty="0"/>
          </a:p>
        </p:txBody>
      </p:sp>
      <p:pic>
        <p:nvPicPr>
          <p:cNvPr id="62466" name="Picture 2" descr="Image result for Commitment"/>
          <p:cNvPicPr>
            <a:picLocks noChangeAspect="1" noChangeArrowheads="1"/>
          </p:cNvPicPr>
          <p:nvPr/>
        </p:nvPicPr>
        <p:blipFill>
          <a:blip r:embed="rId2" cstate="print"/>
          <a:srcRect/>
          <a:stretch>
            <a:fillRect/>
          </a:stretch>
        </p:blipFill>
        <p:spPr bwMode="auto">
          <a:xfrm>
            <a:off x="0" y="1066800"/>
            <a:ext cx="9144000" cy="2667000"/>
          </a:xfrm>
          <a:prstGeom prst="rect">
            <a:avLst/>
          </a:prstGeom>
          <a:noFill/>
        </p:spPr>
      </p:pic>
      <p:pic>
        <p:nvPicPr>
          <p:cNvPr id="63490" name="Picture 2" descr="Image result for Leadership"/>
          <p:cNvPicPr>
            <a:picLocks noChangeAspect="1" noChangeArrowheads="1"/>
          </p:cNvPicPr>
          <p:nvPr/>
        </p:nvPicPr>
        <p:blipFill>
          <a:blip r:embed="rId3" cstate="print"/>
          <a:srcRect/>
          <a:stretch>
            <a:fillRect/>
          </a:stretch>
        </p:blipFill>
        <p:spPr bwMode="auto">
          <a:xfrm>
            <a:off x="0" y="4191000"/>
            <a:ext cx="9144000" cy="2667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682" name="Picture 2" descr="Image result for changing the culture of an organization requires"/>
          <p:cNvPicPr>
            <a:picLocks noGrp="1" noChangeAspect="1" noChangeArrowheads="1"/>
          </p:cNvPicPr>
          <p:nvPr>
            <p:ph idx="1"/>
          </p:nvPr>
        </p:nvPicPr>
        <p:blipFill>
          <a:blip r:embed="rId2" cstate="print"/>
          <a:srcRect/>
          <a:stretch>
            <a:fillRect/>
          </a:stretch>
        </p:blipFill>
        <p:spPr bwMode="auto">
          <a:xfrm>
            <a:off x="-127471" y="0"/>
            <a:ext cx="9271471" cy="67762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Image result for characteristics of effective leadership ppt"/>
          <p:cNvPicPr>
            <a:picLocks noGrp="1" noChangeAspect="1" noChangeArrowheads="1"/>
          </p:cNvPicPr>
          <p:nvPr>
            <p:ph idx="1"/>
          </p:nvPr>
        </p:nvPicPr>
        <p:blipFill>
          <a:blip r:embed="rId2" cstate="print"/>
          <a:srcRect/>
          <a:stretch>
            <a:fillRect/>
          </a:stretch>
        </p:blipFill>
        <p:spPr bwMode="auto">
          <a:xfrm>
            <a:off x="1" y="-44876"/>
            <a:ext cx="9144000" cy="69028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2707" name="Picture 3"/>
          <p:cNvPicPr>
            <a:picLocks noGrp="1" noChangeAspect="1" noChangeArrowheads="1"/>
          </p:cNvPicPr>
          <p:nvPr>
            <p:ph idx="1"/>
          </p:nvPr>
        </p:nvPicPr>
        <p:blipFill>
          <a:blip r:embed="rId2" cstate="print"/>
          <a:srcRect/>
          <a:stretch>
            <a:fillRect/>
          </a:stretch>
        </p:blipFill>
        <p:spPr bwMode="auto">
          <a:xfrm>
            <a:off x="-42184" y="0"/>
            <a:ext cx="9182273"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age result for effective leadership"/>
          <p:cNvPicPr>
            <a:picLocks noGrp="1" noChangeAspect="1" noChangeArrowheads="1"/>
          </p:cNvPicPr>
          <p:nvPr>
            <p:ph idx="1"/>
          </p:nvPr>
        </p:nvPicPr>
        <p:blipFill>
          <a:blip r:embed="rId2" cstate="print"/>
          <a:srcRect/>
          <a:stretch>
            <a:fillRect/>
          </a:stretch>
        </p:blipFill>
        <p:spPr bwMode="auto">
          <a:xfrm>
            <a:off x="0" y="0"/>
            <a:ext cx="9123362"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6802" name="Picture 2" descr="Image result for effective leadership"/>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 result for effective leadership"/>
          <p:cNvPicPr>
            <a:picLocks noGrp="1" noChangeAspect="1" noChangeArrowheads="1"/>
          </p:cNvPicPr>
          <p:nvPr>
            <p:ph idx="1"/>
          </p:nvPr>
        </p:nvPicPr>
        <p:blipFill>
          <a:blip r:embed="rId2" cstate="print"/>
          <a:srcRect/>
          <a:stretch>
            <a:fillRect/>
          </a:stretch>
        </p:blipFill>
        <p:spPr bwMode="auto">
          <a:xfrm>
            <a:off x="0" y="-45021"/>
            <a:ext cx="9144000" cy="68733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 result for effective leadership"/>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age result for characteristics of effective leadership ppt"/>
          <p:cNvPicPr>
            <a:picLocks noGrp="1" noChangeAspect="1" noChangeArrowheads="1"/>
          </p:cNvPicPr>
          <p:nvPr>
            <p:ph idx="1"/>
          </p:nvPr>
        </p:nvPicPr>
        <p:blipFill>
          <a:blip r:embed="rId2" cstate="print"/>
          <a:srcRect/>
          <a:stretch>
            <a:fillRect/>
          </a:stretch>
        </p:blipFill>
        <p:spPr bwMode="auto">
          <a:xfrm>
            <a:off x="0" y="23235"/>
            <a:ext cx="9144001" cy="683476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2060"/>
                </a:solidFill>
              </a:rPr>
              <a:t>A Clear Vision  or Visionary </a:t>
            </a:r>
            <a:endParaRPr lang="en-US" dirty="0">
              <a:solidFill>
                <a:srgbClr val="002060"/>
              </a:solidFill>
            </a:endParaRPr>
          </a:p>
        </p:txBody>
      </p:sp>
      <p:sp>
        <p:nvSpPr>
          <p:cNvPr id="5" name="Content Placeholder 1"/>
          <p:cNvSpPr txBox="1">
            <a:spLocks/>
          </p:cNvSpPr>
          <p:nvPr/>
        </p:nvSpPr>
        <p:spPr>
          <a:xfrm>
            <a:off x="457200" y="1481328"/>
            <a:ext cx="8229600" cy="4525963"/>
          </a:xfrm>
          <a:prstGeom prst="rect">
            <a:avLst/>
          </a:prstGeom>
        </p:spPr>
        <p:txBody>
          <a:bodyPr vert="horz">
            <a:normAutofit fontScale="925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v"/>
              <a:tabLst/>
              <a:defRPr/>
            </a:pPr>
            <a:r>
              <a:rPr lang="en-US" sz="3200" dirty="0" smtClean="0">
                <a:solidFill>
                  <a:srgbClr val="002060"/>
                </a:solidFill>
                <a:latin typeface="Times New Roman" pitchFamily="18" charset="0"/>
                <a:cs typeface="Times New Roman" pitchFamily="18" charset="0"/>
              </a:rPr>
              <a:t>As a Leader, you need to have a clear vision of what you want to achieve and why.</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v"/>
              <a:tabLst/>
              <a:defRPr/>
            </a:pPr>
            <a:r>
              <a:rPr lang="en-US" sz="3200" dirty="0" smtClean="0">
                <a:solidFill>
                  <a:srgbClr val="002060"/>
                </a:solidFill>
                <a:latin typeface="Times New Roman" pitchFamily="18" charset="0"/>
                <a:cs typeface="Times New Roman" pitchFamily="18" charset="0"/>
              </a:rPr>
              <a:t>This Vision needs to be impressive sufficient to cover the vision of the people or group you wish to lead.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v"/>
              <a:tabLst/>
              <a:defRPr/>
            </a:pPr>
            <a:r>
              <a:rPr lang="en-US" sz="3200" dirty="0" smtClean="0">
                <a:solidFill>
                  <a:srgbClr val="002060"/>
                </a:solidFill>
                <a:latin typeface="Times New Roman" pitchFamily="18" charset="0"/>
                <a:cs typeface="Times New Roman" pitchFamily="18" charset="0"/>
              </a:rPr>
              <a:t>Good leaders are always thinking “What next”, It is a common question asked by a good leaders. They encourage growth and strategic thinking so the organization remain healthy.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838200"/>
          </a:xfrm>
        </p:spPr>
        <p:txBody>
          <a:bodyPr>
            <a:noAutofit/>
          </a:bodyPr>
          <a:lstStyle/>
          <a:p>
            <a:pPr algn="l"/>
            <a:r>
              <a:rPr lang="en-GB" sz="4400" dirty="0" smtClean="0">
                <a:ln w="18415" cmpd="sng">
                  <a:solidFill>
                    <a:srgbClr val="FFFFFF"/>
                  </a:solidFill>
                  <a:prstDash val="solid"/>
                </a:ln>
                <a:solidFill>
                  <a:srgbClr val="FF0000"/>
                </a:solidFill>
                <a:effectLst/>
                <a:latin typeface="Book Antiqua" pitchFamily="18" charset="0"/>
              </a:rPr>
              <a:t>Commitment and  </a:t>
            </a:r>
            <a:r>
              <a:rPr lang="en-GB" sz="4400" dirty="0" smtClean="0">
                <a:ln w="18415" cmpd="sng">
                  <a:solidFill>
                    <a:srgbClr val="FFFFFF"/>
                  </a:solidFill>
                  <a:prstDash val="solid"/>
                </a:ln>
                <a:solidFill>
                  <a:srgbClr val="FF0000"/>
                </a:solidFill>
                <a:effectLst/>
                <a:latin typeface="Book Antiqua" pitchFamily="18" charset="0"/>
              </a:rPr>
              <a:t>Policy</a:t>
            </a:r>
            <a:endParaRPr lang="en-US" sz="4400" dirty="0">
              <a:ln w="18415" cmpd="sng">
                <a:solidFill>
                  <a:srgbClr val="FFFFFF"/>
                </a:solidFill>
                <a:prstDash val="solid"/>
              </a:ln>
              <a:solidFill>
                <a:srgbClr val="FF0000"/>
              </a:solidFill>
              <a:effectLst/>
              <a:latin typeface="Book Antiqua" pitchFamily="18" charset="0"/>
            </a:endParaRPr>
          </a:p>
        </p:txBody>
      </p:sp>
      <p:sp>
        <p:nvSpPr>
          <p:cNvPr id="3" name="Subtitle 2"/>
          <p:cNvSpPr>
            <a:spLocks noGrp="1"/>
          </p:cNvSpPr>
          <p:nvPr>
            <p:ph type="subTitle" idx="1"/>
          </p:nvPr>
        </p:nvSpPr>
        <p:spPr>
          <a:xfrm>
            <a:off x="381000" y="1371600"/>
            <a:ext cx="8534400" cy="2362200"/>
          </a:xfrm>
        </p:spPr>
        <p:txBody>
          <a:bodyPr>
            <a:normAutofit fontScale="92500" lnSpcReduction="10000"/>
          </a:bodyPr>
          <a:lstStyle/>
          <a:p>
            <a:pPr algn="just"/>
            <a:r>
              <a:rPr lang="en-US" b="1" i="1" dirty="0" smtClean="0">
                <a:latin typeface="Times New Roman" pitchFamily="18" charset="0"/>
                <a:cs typeface="Times New Roman" pitchFamily="18" charset="0"/>
              </a:rPr>
              <a:t>What is Commitment ?</a:t>
            </a:r>
          </a:p>
          <a:p>
            <a:pPr algn="just"/>
            <a:r>
              <a:rPr lang="en-US" dirty="0" smtClean="0">
                <a:latin typeface="Times New Roman" pitchFamily="18" charset="0"/>
                <a:cs typeface="Times New Roman" pitchFamily="18" charset="0"/>
              </a:rPr>
              <a:t>The state of being bound emotionally or mentally to a course of action or to another person or persons</a:t>
            </a:r>
          </a:p>
          <a:p>
            <a:pPr algn="just"/>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 It is an act or a statement a oath or promise which create an obligation/ compulsion.</a:t>
            </a:r>
            <a:endParaRPr lang="en-US" dirty="0">
              <a:latin typeface="Times New Roman" pitchFamily="18" charset="0"/>
              <a:cs typeface="Times New Roman" pitchFamily="18" charset="0"/>
            </a:endParaRPr>
          </a:p>
        </p:txBody>
      </p:sp>
      <p:sp>
        <p:nvSpPr>
          <p:cNvPr id="4" name="TextBox 3"/>
          <p:cNvSpPr txBox="1"/>
          <p:nvPr/>
        </p:nvSpPr>
        <p:spPr>
          <a:xfrm>
            <a:off x="7604760" y="14068"/>
            <a:ext cx="1447800" cy="369332"/>
          </a:xfrm>
          <a:prstGeom prst="rect">
            <a:avLst/>
          </a:prstGeom>
          <a:noFill/>
        </p:spPr>
        <p:txBody>
          <a:bodyPr wrap="square" rtlCol="0">
            <a:spAutoFit/>
          </a:bodyPr>
          <a:lstStyle/>
          <a:p>
            <a:r>
              <a:rPr lang="en-US" dirty="0" smtClean="0"/>
              <a:t>Lecture 2</a:t>
            </a:r>
            <a:endParaRPr lang="en-US" dirty="0"/>
          </a:p>
        </p:txBody>
      </p:sp>
      <p:pic>
        <p:nvPicPr>
          <p:cNvPr id="62466" name="Picture 2" descr="Image result for Commitment"/>
          <p:cNvPicPr>
            <a:picLocks noChangeAspect="1" noChangeArrowheads="1"/>
          </p:cNvPicPr>
          <p:nvPr/>
        </p:nvPicPr>
        <p:blipFill>
          <a:blip r:embed="rId2" cstate="print"/>
          <a:srcRect/>
          <a:stretch>
            <a:fillRect/>
          </a:stretch>
        </p:blipFill>
        <p:spPr bwMode="auto">
          <a:xfrm>
            <a:off x="0" y="4191000"/>
            <a:ext cx="9144000" cy="2667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566672"/>
          </a:xfrm>
        </p:spPr>
        <p:txBody>
          <a:bodyPr>
            <a:normAutofit/>
          </a:bodyPr>
          <a:lstStyle/>
          <a:p>
            <a:r>
              <a:rPr lang="en-US" sz="3600" dirty="0" smtClean="0">
                <a:solidFill>
                  <a:srgbClr val="002060"/>
                </a:solidFill>
                <a:latin typeface="Times New Roman" pitchFamily="18" charset="0"/>
                <a:cs typeface="Times New Roman" pitchFamily="18" charset="0"/>
              </a:rPr>
              <a:t>Leaders need to be able to communicate their vision powerfully and persuasively. </a:t>
            </a:r>
            <a:endParaRPr lang="en-US" sz="3600" dirty="0">
              <a:solidFill>
                <a:srgbClr val="002060"/>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Communication Skill </a:t>
            </a:r>
            <a:endParaRPr lang="en-US" dirty="0"/>
          </a:p>
        </p:txBody>
      </p:sp>
      <p:sp>
        <p:nvSpPr>
          <p:cNvPr id="4" name="Title 2"/>
          <p:cNvSpPr txBox="1">
            <a:spLocks/>
          </p:cNvSpPr>
          <p:nvPr/>
        </p:nvSpPr>
        <p:spPr>
          <a:xfrm>
            <a:off x="609600" y="27432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Competent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Content Placeholder 1"/>
          <p:cNvSpPr txBox="1">
            <a:spLocks/>
          </p:cNvSpPr>
          <p:nvPr/>
        </p:nvSpPr>
        <p:spPr>
          <a:xfrm>
            <a:off x="533400" y="3657600"/>
            <a:ext cx="8229600" cy="11430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36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Leader  have to be competent in the task</a:t>
            </a:r>
            <a:endParaRPr kumimoji="0" lang="en-US"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82946" name="AutoShape 2" descr="Image result for Compet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48" name="AutoShape 4" descr="Image result for Compet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50" name="Picture 6" descr="Image result for Competent"/>
          <p:cNvPicPr>
            <a:picLocks noChangeAspect="1" noChangeArrowheads="1"/>
          </p:cNvPicPr>
          <p:nvPr/>
        </p:nvPicPr>
        <p:blipFill>
          <a:blip r:embed="rId2" cstate="print"/>
          <a:srcRect/>
          <a:stretch>
            <a:fillRect/>
          </a:stretch>
        </p:blipFill>
        <p:spPr bwMode="auto">
          <a:xfrm>
            <a:off x="0" y="4648200"/>
            <a:ext cx="9144000" cy="2209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7848600" cy="4525963"/>
          </a:xfrm>
        </p:spPr>
        <p:txBody>
          <a:bodyPr>
            <a:noAutofit/>
          </a:bodyPr>
          <a:lstStyle/>
          <a:p>
            <a:pPr algn="just"/>
            <a:r>
              <a:rPr lang="en-US" sz="3200" dirty="0" smtClean="0">
                <a:latin typeface="Times New Roman" pitchFamily="18" charset="0"/>
                <a:cs typeface="Times New Roman" pitchFamily="18" charset="0"/>
              </a:rPr>
              <a:t>A leader should understand the feeling of other.  When your team knows that you are kindhearted to their concerned. They will be more likely to work with you and share in your vision .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Leaders are able to sympathetic with people, so that feel and know that their feelings and thoughts.  </a:t>
            </a:r>
          </a:p>
          <a:p>
            <a:pPr algn="just"/>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a:xfrm>
            <a:off x="0" y="228600"/>
            <a:ext cx="6400800" cy="1143000"/>
          </a:xfrm>
        </p:spPr>
        <p:txBody>
          <a:bodyPr/>
          <a:lstStyle/>
          <a:p>
            <a:r>
              <a:rPr lang="en-US" dirty="0" smtClean="0">
                <a:solidFill>
                  <a:srgbClr val="002060"/>
                </a:solidFill>
                <a:latin typeface="Times New Roman" pitchFamily="18" charset="0"/>
                <a:cs typeface="Times New Roman" pitchFamily="18" charset="0"/>
              </a:rPr>
              <a:t> Empathy  OR  Empathetic </a:t>
            </a:r>
            <a:endParaRPr lang="en-US" dirty="0">
              <a:solidFill>
                <a:srgbClr val="002060"/>
              </a:solidFill>
              <a:latin typeface="Times New Roman" pitchFamily="18" charset="0"/>
              <a:cs typeface="Times New Roman" pitchFamily="18" charset="0"/>
            </a:endParaRPr>
          </a:p>
        </p:txBody>
      </p:sp>
      <p:pic>
        <p:nvPicPr>
          <p:cNvPr id="91138" name="Picture 2" descr="Image result for Empathy"/>
          <p:cNvPicPr>
            <a:picLocks noChangeAspect="1" noChangeArrowheads="1"/>
          </p:cNvPicPr>
          <p:nvPr/>
        </p:nvPicPr>
        <p:blipFill>
          <a:blip r:embed="rId2" cstate="print"/>
          <a:srcRect/>
          <a:stretch>
            <a:fillRect/>
          </a:stretch>
        </p:blipFill>
        <p:spPr bwMode="auto">
          <a:xfrm>
            <a:off x="6286500" y="0"/>
            <a:ext cx="2857500" cy="1905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Being a consistent leader , will gain you respect and credibility by setting an example of fairness and credibility. The team will want to act the same way </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Consistency </a:t>
            </a:r>
            <a:endParaRPr lang="en-US" dirty="0"/>
          </a:p>
        </p:txBody>
      </p:sp>
      <p:pic>
        <p:nvPicPr>
          <p:cNvPr id="90114" name="Picture 2" descr="Image result for Consistency"/>
          <p:cNvPicPr>
            <a:picLocks noChangeAspect="1" noChangeArrowheads="1"/>
          </p:cNvPicPr>
          <p:nvPr/>
        </p:nvPicPr>
        <p:blipFill>
          <a:blip r:embed="rId2" cstate="print"/>
          <a:srcRect/>
          <a:stretch>
            <a:fillRect/>
          </a:stretch>
        </p:blipFill>
        <p:spPr bwMode="auto">
          <a:xfrm>
            <a:off x="0" y="2895600"/>
            <a:ext cx="9144000" cy="3962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719072"/>
          </a:xfrm>
        </p:spPr>
        <p:txBody>
          <a:bodyPr/>
          <a:lstStyle/>
          <a:p>
            <a:r>
              <a:rPr lang="en-US" dirty="0" smtClean="0"/>
              <a:t>A Leader should have confidence in himself as well as a sense of responsibility to carry out any work. </a:t>
            </a:r>
            <a:endParaRPr lang="en-US" dirty="0"/>
          </a:p>
        </p:txBody>
      </p:sp>
      <p:sp>
        <p:nvSpPr>
          <p:cNvPr id="3" name="Title 2"/>
          <p:cNvSpPr>
            <a:spLocks noGrp="1"/>
          </p:cNvSpPr>
          <p:nvPr>
            <p:ph type="title"/>
          </p:nvPr>
        </p:nvSpPr>
        <p:spPr/>
        <p:txBody>
          <a:bodyPr/>
          <a:lstStyle/>
          <a:p>
            <a:r>
              <a:rPr lang="en-US" dirty="0" smtClean="0"/>
              <a:t>Self Confidence </a:t>
            </a:r>
            <a:endParaRPr lang="en-US" dirty="0"/>
          </a:p>
        </p:txBody>
      </p:sp>
      <p:pic>
        <p:nvPicPr>
          <p:cNvPr id="89090" name="Picture 2" descr="Image result for Self Confidence"/>
          <p:cNvPicPr>
            <a:picLocks noChangeAspect="1" noChangeArrowheads="1"/>
          </p:cNvPicPr>
          <p:nvPr/>
        </p:nvPicPr>
        <p:blipFill>
          <a:blip r:embed="rId2" cstate="print"/>
          <a:srcRect/>
          <a:stretch>
            <a:fillRect/>
          </a:stretch>
        </p:blipFill>
        <p:spPr bwMode="auto">
          <a:xfrm>
            <a:off x="0" y="2819400"/>
            <a:ext cx="9144000" cy="4038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328672"/>
          </a:xfrm>
        </p:spPr>
        <p:txBody>
          <a:bodyPr/>
          <a:lstStyle/>
          <a:p>
            <a:pPr algn="just"/>
            <a:r>
              <a:rPr lang="en-US" dirty="0" smtClean="0"/>
              <a:t>Fairness means dealing with others consistently  and honestly. </a:t>
            </a:r>
          </a:p>
          <a:p>
            <a:pPr algn="just"/>
            <a:r>
              <a:rPr lang="en-US" dirty="0" smtClean="0"/>
              <a:t>A leader must check all the facts and hear everyone before passing judgment. </a:t>
            </a:r>
            <a:endParaRPr lang="en-US" dirty="0"/>
          </a:p>
        </p:txBody>
      </p:sp>
      <p:sp>
        <p:nvSpPr>
          <p:cNvPr id="3" name="Title 2"/>
          <p:cNvSpPr>
            <a:spLocks noGrp="1"/>
          </p:cNvSpPr>
          <p:nvPr>
            <p:ph type="title"/>
          </p:nvPr>
        </p:nvSpPr>
        <p:spPr/>
        <p:txBody>
          <a:bodyPr/>
          <a:lstStyle/>
          <a:p>
            <a:r>
              <a:rPr lang="en-US" dirty="0" smtClean="0"/>
              <a:t>Fairness</a:t>
            </a:r>
            <a:endParaRPr lang="en-US" dirty="0"/>
          </a:p>
        </p:txBody>
      </p:sp>
      <p:pic>
        <p:nvPicPr>
          <p:cNvPr id="88066" name="Picture 2" descr="Image result for Fairness"/>
          <p:cNvPicPr>
            <a:picLocks noChangeAspect="1" noChangeArrowheads="1"/>
          </p:cNvPicPr>
          <p:nvPr/>
        </p:nvPicPr>
        <p:blipFill>
          <a:blip r:embed="rId3" cstate="print"/>
          <a:srcRect/>
          <a:stretch>
            <a:fillRect/>
          </a:stretch>
        </p:blipFill>
        <p:spPr bwMode="auto">
          <a:xfrm>
            <a:off x="0" y="3733800"/>
            <a:ext cx="9144000" cy="3124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81072"/>
          </a:xfrm>
        </p:spPr>
        <p:txBody>
          <a:bodyPr/>
          <a:lstStyle/>
          <a:p>
            <a:r>
              <a:rPr lang="en-US" dirty="0" smtClean="0"/>
              <a:t>Creativity is the ability to think differently. Creating gives, leaders the ability to see thing that others have not seen and leaders follows in new direction. </a:t>
            </a:r>
            <a:endParaRPr lang="en-US" dirty="0"/>
          </a:p>
        </p:txBody>
      </p:sp>
      <p:sp>
        <p:nvSpPr>
          <p:cNvPr id="3" name="Title 2"/>
          <p:cNvSpPr>
            <a:spLocks noGrp="1"/>
          </p:cNvSpPr>
          <p:nvPr>
            <p:ph type="title"/>
          </p:nvPr>
        </p:nvSpPr>
        <p:spPr/>
        <p:txBody>
          <a:bodyPr/>
          <a:lstStyle/>
          <a:p>
            <a:r>
              <a:rPr lang="en-US" dirty="0" smtClean="0"/>
              <a:t>Creativity </a:t>
            </a:r>
            <a:endParaRPr lang="en-US" dirty="0"/>
          </a:p>
        </p:txBody>
      </p:sp>
      <p:sp>
        <p:nvSpPr>
          <p:cNvPr id="87042" name="AutoShape 2" descr="Image result for Creativ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7044" name="Picture 4" descr="Image result for Creativity"/>
          <p:cNvPicPr>
            <a:picLocks noChangeAspect="1" noChangeArrowheads="1"/>
          </p:cNvPicPr>
          <p:nvPr/>
        </p:nvPicPr>
        <p:blipFill>
          <a:blip r:embed="rId2" cstate="print"/>
          <a:srcRect/>
          <a:stretch>
            <a:fillRect/>
          </a:stretch>
        </p:blipFill>
        <p:spPr bwMode="auto">
          <a:xfrm>
            <a:off x="0" y="3207048"/>
            <a:ext cx="9144001" cy="365095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719072"/>
          </a:xfrm>
        </p:spPr>
        <p:txBody>
          <a:bodyPr>
            <a:normAutofit/>
          </a:bodyPr>
          <a:lstStyle/>
          <a:p>
            <a:pPr algn="just"/>
            <a:r>
              <a:rPr lang="en-US" sz="3200" dirty="0" smtClean="0">
                <a:latin typeface="Times New Roman" pitchFamily="18" charset="0"/>
                <a:cs typeface="Times New Roman" pitchFamily="18" charset="0"/>
              </a:rPr>
              <a:t>A leader will usually make a decision quickly once having accessed the situation and then attach with that decision. </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Decisive  or  Strong minded </a:t>
            </a:r>
            <a:endParaRPr lang="en-US" dirty="0"/>
          </a:p>
        </p:txBody>
      </p:sp>
      <p:pic>
        <p:nvPicPr>
          <p:cNvPr id="86020" name="Picture 4" descr="Image result for Decisive"/>
          <p:cNvPicPr>
            <a:picLocks noChangeAspect="1" noChangeArrowheads="1"/>
          </p:cNvPicPr>
          <p:nvPr/>
        </p:nvPicPr>
        <p:blipFill>
          <a:blip r:embed="rId2" cstate="print"/>
          <a:srcRect/>
          <a:stretch>
            <a:fillRect/>
          </a:stretch>
        </p:blipFill>
        <p:spPr bwMode="auto">
          <a:xfrm>
            <a:off x="0" y="3200400"/>
            <a:ext cx="9144000" cy="3657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mage result for characteristics of effective leadership ppt"/>
          <p:cNvPicPr>
            <a:picLocks noGrp="1" noChangeAspect="1" noChangeArrowheads="1"/>
          </p:cNvPicPr>
          <p:nvPr>
            <p:ph idx="1"/>
          </p:nvPr>
        </p:nvPicPr>
        <p:blipFill>
          <a:blip r:embed="rId2" cstate="print"/>
          <a:srcRect/>
          <a:stretch>
            <a:fillRect/>
          </a:stretch>
        </p:blipFill>
        <p:spPr bwMode="auto">
          <a:xfrm>
            <a:off x="-13759" y="0"/>
            <a:ext cx="9157759" cy="683021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 result for What is Commitment ?"/>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result for What is Commitment ?"/>
          <p:cNvPicPr>
            <a:picLocks noGrp="1" noChangeAspect="1" noChangeArrowheads="1"/>
          </p:cNvPicPr>
          <p:nvPr>
            <p:ph idx="1"/>
          </p:nvPr>
        </p:nvPicPr>
        <p:blipFill>
          <a:blip r:embed="rId2" cstate="print"/>
          <a:srcRect/>
          <a:stretch>
            <a:fillRect/>
          </a:stretch>
        </p:blipFill>
        <p:spPr bwMode="auto">
          <a:xfrm>
            <a:off x="0" y="0"/>
            <a:ext cx="9144000" cy="68334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76200"/>
            <a:ext cx="6248400" cy="868362"/>
          </a:xfrm>
        </p:spPr>
        <p:txBody>
          <a:bodyPr/>
          <a:lstStyle/>
          <a:p>
            <a:r>
              <a:rPr lang="en-US" dirty="0" smtClean="0"/>
              <a:t>Commitment &amp; Policies</a:t>
            </a:r>
            <a:endParaRPr lang="en-US" dirty="0"/>
          </a:p>
        </p:txBody>
      </p:sp>
      <p:sp>
        <p:nvSpPr>
          <p:cNvPr id="67590" name="AutoShape 6" descr="Image result for Polic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2" name="AutoShape 8" descr="Image result for Polic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4" name="AutoShape 10" descr="Image result for Polic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96" name="Picture 12" descr="Image result for Policies"/>
          <p:cNvPicPr>
            <a:picLocks noChangeAspect="1" noChangeArrowheads="1"/>
          </p:cNvPicPr>
          <p:nvPr/>
        </p:nvPicPr>
        <p:blipFill>
          <a:blip r:embed="rId2" cstate="print"/>
          <a:srcRect/>
          <a:stretch>
            <a:fillRect/>
          </a:stretch>
        </p:blipFill>
        <p:spPr bwMode="auto">
          <a:xfrm>
            <a:off x="0" y="609600"/>
            <a:ext cx="9144000" cy="62484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228600"/>
            <a:ext cx="6248400" cy="868362"/>
          </a:xfrm>
        </p:spPr>
        <p:txBody>
          <a:bodyPr/>
          <a:lstStyle/>
          <a:p>
            <a:r>
              <a:rPr lang="en-US" dirty="0" smtClean="0"/>
              <a:t>Commitment &amp; Policies</a:t>
            </a:r>
            <a:endParaRPr lang="en-US" dirty="0"/>
          </a:p>
        </p:txBody>
      </p:sp>
      <p:pic>
        <p:nvPicPr>
          <p:cNvPr id="67586" name="Picture 2"/>
          <p:cNvPicPr>
            <a:picLocks noGrp="1" noChangeAspect="1" noChangeArrowheads="1"/>
          </p:cNvPicPr>
          <p:nvPr>
            <p:ph idx="1"/>
          </p:nvPr>
        </p:nvPicPr>
        <p:blipFill>
          <a:blip r:embed="rId2" cstate="print"/>
          <a:srcRect/>
          <a:stretch>
            <a:fillRect/>
          </a:stretch>
        </p:blipFill>
        <p:spPr bwMode="auto">
          <a:xfrm>
            <a:off x="381000" y="1066800"/>
            <a:ext cx="8305800" cy="2601119"/>
          </a:xfrm>
          <a:prstGeom prst="rect">
            <a:avLst/>
          </a:prstGeom>
          <a:noFill/>
          <a:ln w="9525">
            <a:noFill/>
            <a:miter lim="800000"/>
            <a:headEnd/>
            <a:tailEnd/>
          </a:ln>
        </p:spPr>
      </p:pic>
      <p:pic>
        <p:nvPicPr>
          <p:cNvPr id="67588" name="Picture 4" descr="Image result for Commitment and Policies"/>
          <p:cNvPicPr>
            <a:picLocks noChangeAspect="1" noChangeArrowheads="1"/>
          </p:cNvPicPr>
          <p:nvPr/>
        </p:nvPicPr>
        <p:blipFill>
          <a:blip r:embed="rId3" cstate="print"/>
          <a:srcRect/>
          <a:stretch>
            <a:fillRect/>
          </a:stretch>
        </p:blipFill>
        <p:spPr bwMode="auto">
          <a:xfrm>
            <a:off x="0" y="3886200"/>
            <a:ext cx="9144000" cy="2971800"/>
          </a:xfrm>
          <a:prstGeom prst="rect">
            <a:avLst/>
          </a:prstGeom>
          <a:noFill/>
        </p:spPr>
      </p:pic>
      <p:sp>
        <p:nvSpPr>
          <p:cNvPr id="67590" name="AutoShape 6" descr="Image result for Polic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2" name="AutoShape 8" descr="Image result for Polic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4" name="AutoShape 10" descr="Image result for Polic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mage result for changing the culture of an organization requires"/>
          <p:cNvPicPr>
            <a:picLocks noGrp="1" noChangeAspect="1" noChangeArrowheads="1"/>
          </p:cNvPicPr>
          <p:nvPr>
            <p:ph idx="1"/>
          </p:nvPr>
        </p:nvPicPr>
        <p:blipFill>
          <a:blip r:embed="rId2" cstate="print"/>
          <a:srcRect/>
          <a:stretch>
            <a:fillRect/>
          </a:stretch>
        </p:blipFill>
        <p:spPr bwMode="auto">
          <a:xfrm>
            <a:off x="0" y="990600"/>
            <a:ext cx="9144000" cy="5867400"/>
          </a:xfrm>
          <a:prstGeom prst="rect">
            <a:avLst/>
          </a:prstGeom>
          <a:noFill/>
        </p:spPr>
      </p:pic>
      <p:sp>
        <p:nvSpPr>
          <p:cNvPr id="5" name="Title 2"/>
          <p:cNvSpPr>
            <a:spLocks noGrp="1"/>
          </p:cNvSpPr>
          <p:nvPr>
            <p:ph type="title"/>
          </p:nvPr>
        </p:nvSpPr>
        <p:spPr>
          <a:xfrm>
            <a:off x="457200" y="0"/>
            <a:ext cx="8229600" cy="1143000"/>
          </a:xfrm>
        </p:spPr>
        <p:txBody>
          <a:bodyPr>
            <a:noAutofit/>
          </a:bodyPr>
          <a:lstStyle/>
          <a:p>
            <a:pPr algn="ctr"/>
            <a:r>
              <a:rPr lang="en-US" sz="5400" i="1" dirty="0" smtClean="0">
                <a:solidFill>
                  <a:srgbClr val="002060"/>
                </a:solidFill>
                <a:latin typeface="Times New Roman" pitchFamily="18" charset="0"/>
                <a:cs typeface="Times New Roman" pitchFamily="18" charset="0"/>
              </a:rPr>
              <a:t>Changing the Culture </a:t>
            </a:r>
            <a:endParaRPr lang="en-US" sz="5400" i="1"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Autofit/>
          </a:bodyPr>
          <a:lstStyle/>
          <a:p>
            <a:pPr algn="ctr"/>
            <a:r>
              <a:rPr lang="en-US" sz="5400" i="1" dirty="0" smtClean="0">
                <a:solidFill>
                  <a:srgbClr val="002060"/>
                </a:solidFill>
                <a:latin typeface="Times New Roman" pitchFamily="18" charset="0"/>
                <a:cs typeface="Times New Roman" pitchFamily="18" charset="0"/>
              </a:rPr>
              <a:t>Changing the Culture </a:t>
            </a:r>
            <a:endParaRPr lang="en-US" sz="5400" i="1" dirty="0">
              <a:solidFill>
                <a:srgbClr val="002060"/>
              </a:solidFill>
              <a:latin typeface="Times New Roman" pitchFamily="18" charset="0"/>
              <a:cs typeface="Times New Roman" pitchFamily="18" charset="0"/>
            </a:endParaRPr>
          </a:p>
        </p:txBody>
      </p:sp>
      <p:pic>
        <p:nvPicPr>
          <p:cNvPr id="68610" name="Picture 2" descr="Image result for commitment and policies in an organization"/>
          <p:cNvPicPr>
            <a:picLocks noGrp="1" noChangeAspect="1" noChangeArrowheads="1"/>
          </p:cNvPicPr>
          <p:nvPr>
            <p:ph idx="1"/>
          </p:nvPr>
        </p:nvPicPr>
        <p:blipFill>
          <a:blip r:embed="rId2" cstate="print"/>
          <a:srcRect/>
          <a:stretch>
            <a:fillRect/>
          </a:stretch>
        </p:blipFill>
        <p:spPr bwMode="auto">
          <a:xfrm>
            <a:off x="0" y="1219201"/>
            <a:ext cx="9144000" cy="56110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0658" name="Picture 2" descr="Image result for changing the culture of an organization requires"/>
          <p:cNvPicPr>
            <a:picLocks noChangeAspect="1" noChangeArrowheads="1"/>
          </p:cNvPicPr>
          <p:nvPr/>
        </p:nvPicPr>
        <p:blipFill>
          <a:blip r:embed="rId2" cstate="print"/>
          <a:srcRect/>
          <a:stretch>
            <a:fillRect/>
          </a:stretch>
        </p:blipFill>
        <p:spPr bwMode="auto">
          <a:xfrm>
            <a:off x="0" y="82548"/>
            <a:ext cx="9144000" cy="67754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1040</TotalTime>
  <Words>358</Words>
  <Application>Microsoft Office PowerPoint</Application>
  <PresentationFormat>On-screen Show (4:3)</PresentationFormat>
  <Paragraphs>37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Commitment and Leadership</vt:lpstr>
      <vt:lpstr>Commitment and  Policy</vt:lpstr>
      <vt:lpstr>Slide 3</vt:lpstr>
      <vt:lpstr>Slide 4</vt:lpstr>
      <vt:lpstr>Commitment &amp; Policies</vt:lpstr>
      <vt:lpstr>Commitment &amp; Policies</vt:lpstr>
      <vt:lpstr>Changing the Culture </vt:lpstr>
      <vt:lpstr>Changing the Culture </vt:lpstr>
      <vt:lpstr>Slide 9</vt:lpstr>
      <vt:lpstr>Slide 10</vt:lpstr>
      <vt:lpstr>Slide 11</vt:lpstr>
      <vt:lpstr>Slide 12</vt:lpstr>
      <vt:lpstr>Slide 13</vt:lpstr>
      <vt:lpstr>Slide 14</vt:lpstr>
      <vt:lpstr>Slide 15</vt:lpstr>
      <vt:lpstr>Slide 16</vt:lpstr>
      <vt:lpstr>Slide 17</vt:lpstr>
      <vt:lpstr>Slide 18</vt:lpstr>
      <vt:lpstr>A Clear Vision  or Visionary </vt:lpstr>
      <vt:lpstr>Communication Skill </vt:lpstr>
      <vt:lpstr> Empathy  OR  Empathetic </vt:lpstr>
      <vt:lpstr>Consistency </vt:lpstr>
      <vt:lpstr>Self Confidence </vt:lpstr>
      <vt:lpstr>Fairness</vt:lpstr>
      <vt:lpstr>Creativity </vt:lpstr>
      <vt:lpstr>Decisive  or  Strong minded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Commitment and Leadership</dc:title>
  <dc:creator>Nadeem</dc:creator>
  <cp:lastModifiedBy>Nadeem</cp:lastModifiedBy>
  <cp:revision>8</cp:revision>
  <dcterms:created xsi:type="dcterms:W3CDTF">2020-02-06T12:15:57Z</dcterms:created>
  <dcterms:modified xsi:type="dcterms:W3CDTF">2020-02-07T05:36:46Z</dcterms:modified>
</cp:coreProperties>
</file>