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9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52" autoAdjust="0"/>
    <p:restoredTop sz="94660"/>
  </p:normalViewPr>
  <p:slideViewPr>
    <p:cSldViewPr>
      <p:cViewPr varScale="1">
        <p:scale>
          <a:sx n="68" d="100"/>
          <a:sy n="68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3717925"/>
            <a:ext cx="8207375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4940300"/>
            <a:ext cx="8212138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7DDC634-CA02-464F-B146-447CC3D0BD36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7FDBBBDE-5640-4C98-87A8-9AB2E2B26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5816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FF"/>
                </a:solidFill>
              </a:rPr>
              <a:t>BOUNDRIES OF ECOSYSTEN</a:t>
            </a:r>
            <a:endParaRPr lang="en-US" sz="4800" dirty="0">
              <a:solidFill>
                <a:srgbClr val="FF00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914400"/>
            <a:ext cx="8229600" cy="521208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hevronInverted">
              <a:avLst/>
            </a:prstTxWarp>
          </a:bodyPr>
          <a:lstStyle/>
          <a:p>
            <a:pPr algn="ctr"/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BOUNDRIES OF ECOSYSTEM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cosystem+Structure+and+Boundariesn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cosystems-biotic-and-abiotic-factors-9-728n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lineating+Ecosystem+Boundaries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2n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99"/>
                </a:solidFill>
              </a:rPr>
              <a:t>Classification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Ecologists use the term boundary to refer to a wide range of real and conceptual structures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Ecological boundaries can be classified in many ways.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 (1) origin and maintenance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(2) spatial structure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(3) function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(4) temporal dynamics </a:t>
            </a:r>
            <a:r>
              <a:rPr lang="en-US" dirty="0" smtClean="0"/>
              <a:t> 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99"/>
                </a:solidFill>
              </a:rPr>
              <a:t>origin and maintenance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Boundaries can arise in various ways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We first distinguish between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FF"/>
                </a:solidFill>
              </a:rPr>
              <a:t>Investigative boundaries :</a:t>
            </a:r>
            <a:r>
              <a:rPr lang="en-US" dirty="0" smtClean="0"/>
              <a:t> </a:t>
            </a:r>
            <a:r>
              <a:rPr lang="en-US" b="1" dirty="0" smtClean="0"/>
              <a:t>lines on a map drawn by a scientist that may or may not correspond with any obvious physical discontinuities in nature</a:t>
            </a:r>
            <a:endParaRPr lang="en-US" b="1" dirty="0" smtClean="0">
              <a:solidFill>
                <a:srgbClr val="FF00F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FF"/>
                </a:solidFill>
              </a:rPr>
              <a:t>Tangible </a:t>
            </a:r>
            <a:r>
              <a:rPr lang="en-US" b="1" dirty="0" err="1" smtClean="0">
                <a:solidFill>
                  <a:srgbClr val="FF00FF"/>
                </a:solidFill>
              </a:rPr>
              <a:t>boundaries:</a:t>
            </a:r>
            <a:r>
              <a:rPr lang="en-US" b="1" dirty="0" err="1" smtClean="0"/>
              <a:t>structures</a:t>
            </a:r>
            <a:r>
              <a:rPr lang="en-US" b="1" dirty="0" smtClean="0"/>
              <a:t> that can be identified in nature</a:t>
            </a:r>
            <a:endParaRPr lang="en-US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99"/>
                </a:solidFill>
              </a:rPr>
              <a:t>Sub Divisions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FF00FF"/>
                </a:solidFill>
              </a:rPr>
              <a:t>exogenous </a:t>
            </a:r>
            <a:r>
              <a:rPr lang="en-US" sz="3600" b="1" dirty="0" err="1" smtClean="0">
                <a:solidFill>
                  <a:srgbClr val="FF00FF"/>
                </a:solidFill>
              </a:rPr>
              <a:t>origin:</a:t>
            </a:r>
            <a:r>
              <a:rPr lang="en-US" b="1" dirty="0" err="1" smtClean="0"/>
              <a:t>Boundaries</a:t>
            </a:r>
            <a:r>
              <a:rPr lang="en-US" b="1" dirty="0" smtClean="0"/>
              <a:t> between new lava flows and older vegetation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FF00FF"/>
                </a:solidFill>
              </a:rPr>
              <a:t>endogenous origin:</a:t>
            </a:r>
            <a:r>
              <a:rPr lang="en-US" b="1" dirty="0" smtClean="0"/>
              <a:t> a forest edge maintained by the joint effects of succession and seed predation would have endogenous origins</a:t>
            </a:r>
            <a:endParaRPr lang="en-US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4495800" cy="10668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3399"/>
                </a:solidFill>
              </a:rPr>
              <a:t>Spatial Structure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458200" cy="5287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Different ecologists may use </a:t>
            </a:r>
            <a:r>
              <a:rPr lang="en-US" b="1" i="1" dirty="0" smtClean="0"/>
              <a:t>boundary</a:t>
            </a:r>
            <a:r>
              <a:rPr lang="en-US" b="1" dirty="0" smtClean="0"/>
              <a:t> to mean structures that are two-dimensional or three-dimensional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Mental or physical; microscopic to regional in size; step functions or gradients; reflective, absorptive, or permeable; and so 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 As long as usage is so varied, it is important for ecologists to specify the type of boundary they are investigating.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145" y="-62865"/>
            <a:ext cx="8258810" cy="969645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3399"/>
                </a:solidFill>
              </a:rPr>
              <a:t>Boundary Function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0730"/>
            <a:ext cx="8229600" cy="579247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FF"/>
                </a:solidFill>
              </a:rPr>
              <a:t>boundaries transform materials</a:t>
            </a:r>
            <a:r>
              <a:rPr lang="en-US" b="1" dirty="0" smtClean="0"/>
              <a:t>:  For instance, many materials are transformed at </a:t>
            </a:r>
            <a:r>
              <a:rPr lang="en-US" b="1" dirty="0" err="1" smtClean="0"/>
              <a:t>oxic</a:t>
            </a:r>
            <a:r>
              <a:rPr lang="en-US" b="1" dirty="0" smtClean="0"/>
              <a:t>–anoxic boundaries in </a:t>
            </a:r>
            <a:r>
              <a:rPr lang="en-US" b="1" dirty="0" err="1" smtClean="0"/>
              <a:t>groundwaters</a:t>
            </a:r>
            <a:r>
              <a:rPr lang="en-US" b="1" dirty="0" smtClean="0"/>
              <a:t> or where </a:t>
            </a:r>
            <a:r>
              <a:rPr lang="en-US" b="1" dirty="0" err="1" smtClean="0"/>
              <a:t>groundwaters</a:t>
            </a:r>
            <a:r>
              <a:rPr lang="en-US" b="1" dirty="0" smtClean="0"/>
              <a:t> discharge into surface waters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FF"/>
                </a:solidFill>
              </a:rPr>
              <a:t>Ecological boundaries are </a:t>
            </a:r>
            <a:r>
              <a:rPr lang="en-US" b="1" dirty="0" err="1" smtClean="0">
                <a:solidFill>
                  <a:srgbClr val="FF00FF"/>
                </a:solidFill>
              </a:rPr>
              <a:t>transmissive</a:t>
            </a:r>
            <a:r>
              <a:rPr lang="en-US" b="1" dirty="0" smtClean="0">
                <a:solidFill>
                  <a:srgbClr val="FF00FF"/>
                </a:solidFill>
              </a:rPr>
              <a:t> or permeable:</a:t>
            </a:r>
            <a:r>
              <a:rPr lang="en-US" dirty="0" smtClean="0"/>
              <a:t> </a:t>
            </a:r>
            <a:r>
              <a:rPr lang="en-US" b="1" dirty="0" smtClean="0"/>
              <a:t>may allow only some fraction of materials, energy, or organisms to pass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FF"/>
                </a:solidFill>
              </a:rPr>
              <a:t>ecological boundaries are </a:t>
            </a:r>
            <a:r>
              <a:rPr lang="en-US" b="1" dirty="0" err="1" smtClean="0">
                <a:solidFill>
                  <a:srgbClr val="FF00FF"/>
                </a:solidFill>
              </a:rPr>
              <a:t>absorptive:</a:t>
            </a:r>
            <a:r>
              <a:rPr lang="en-US" b="1" dirty="0" err="1" smtClean="0"/>
              <a:t>most</a:t>
            </a:r>
            <a:r>
              <a:rPr lang="en-US" b="1" dirty="0" smtClean="0"/>
              <a:t> of the mechanical energy contained in waves is absorbed in the surf-zone boundary that separates land and water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srgbClr val="FF00FF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FF"/>
                </a:solidFill>
              </a:rPr>
              <a:t>boundaries are reflective </a:t>
            </a:r>
            <a:r>
              <a:rPr lang="en-US" b="1" dirty="0" smtClean="0"/>
              <a:t>Organisms or materials that approach the boundary are returned to the patch from which they originated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highly reflective boundaries are sometimes called hard boundaries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1447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3399"/>
                </a:solidFill>
              </a:rPr>
              <a:t>What is Ecosystem</a:t>
            </a:r>
            <a:endParaRPr lang="en-US" sz="4000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system that includes all living organisms (biotic factors) in an area as well as its physical environment (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abiotic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factors) functioning together as a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An ecosystem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is made up of plants, animals, microorganisms, soil, rocks, minerals, water sources and the local atmosphere interacting with one another 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49530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3399"/>
                </a:solidFill>
              </a:rPr>
              <a:t>Temporal dynamics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Maps or diagrams of boundaries represent snapshots of boundary structure at a given moment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a single map or diagram may give the impression that boundaries do not change over time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/>
              <a:t> In fact, many ecological boundaries are dynamic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1)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16" y="457200"/>
            <a:ext cx="8656983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1295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Scales of Ecosystem</a:t>
            </a:r>
            <a:endParaRPr lang="en-US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33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8610600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Ecosystem come in indefinite sizes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It can be a small area such as underneath a rock </a:t>
            </a:r>
            <a:r>
              <a:rPr lang="en-US" dirty="0" err="1" smtClean="0"/>
              <a:t>adecaying</a:t>
            </a:r>
            <a:r>
              <a:rPr lang="en-US" dirty="0" smtClean="0"/>
              <a:t> tree </a:t>
            </a:r>
            <a:r>
              <a:rPr lang="en-US" dirty="0" err="1" smtClean="0"/>
              <a:t>trunk,or</a:t>
            </a:r>
            <a:r>
              <a:rPr lang="en-US" dirty="0" smtClean="0"/>
              <a:t> a small pond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Or it can exist as a large area such as an entire rain forest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Technically an earth can be called as an ecosystem.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6629400" cy="88423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FF"/>
                </a:solidFill>
              </a:rPr>
              <a:t>There are mainly three scales of ecosystem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rgbClr val="FF3399"/>
                </a:solidFill>
              </a:rPr>
              <a:t>Micro</a:t>
            </a:r>
            <a:r>
              <a:rPr lang="en-US" b="1" dirty="0" smtClean="0">
                <a:solidFill>
                  <a:srgbClr val="FF3399"/>
                </a:solidFill>
              </a:rPr>
              <a:t> :</a:t>
            </a:r>
            <a:r>
              <a:rPr lang="en-US" b="1" dirty="0" smtClean="0">
                <a:solidFill>
                  <a:srgbClr val="FF0000"/>
                </a:solidFill>
              </a:rPr>
              <a:t>a small scale ecosystem such as pond, puddle, a tree </a:t>
            </a:r>
            <a:r>
              <a:rPr lang="en-US" b="1" dirty="0" err="1" smtClean="0">
                <a:solidFill>
                  <a:srgbClr val="FF0000"/>
                </a:solidFill>
              </a:rPr>
              <a:t>trunk,under</a:t>
            </a:r>
            <a:r>
              <a:rPr lang="en-US" b="1" dirty="0" smtClean="0">
                <a:solidFill>
                  <a:srgbClr val="FF0000"/>
                </a:solidFill>
              </a:rPr>
              <a:t> a rock etc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err="1" smtClean="0">
                <a:solidFill>
                  <a:srgbClr val="FF3399"/>
                </a:solidFill>
              </a:rPr>
              <a:t>Meso:</a:t>
            </a:r>
            <a:r>
              <a:rPr lang="en-US" sz="3600" b="1" dirty="0" err="1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>
                <a:solidFill>
                  <a:srgbClr val="C00000"/>
                </a:solidFill>
              </a:rPr>
              <a:t> medium scale ecosystem such as forest and large lake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err="1" smtClean="0">
                <a:solidFill>
                  <a:srgbClr val="FF3399"/>
                </a:solidFill>
              </a:rPr>
              <a:t>Biome: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very large ecosystem or collection of all ecosystems with similar biotic and 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</a:rPr>
              <a:t>abiotic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 factors such as entire rain forest with million of trees and animals with different water bodies running through them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FF33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4343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3399"/>
                </a:solidFill>
              </a:rPr>
              <a:t>What is </a:t>
            </a:r>
            <a:r>
              <a:rPr lang="en-US" b="1" dirty="0" err="1" smtClean="0">
                <a:solidFill>
                  <a:srgbClr val="FF3399"/>
                </a:solidFill>
              </a:rPr>
              <a:t>boundry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 something that indicates or fixes a limit or </a:t>
            </a:r>
            <a:r>
              <a:rPr lang="en-US" b="1" dirty="0" smtClean="0"/>
              <a:t>extent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 Those two trees mark the </a:t>
            </a:r>
            <a:r>
              <a:rPr lang="en-US" b="1" i="1" dirty="0"/>
              <a:t>boundary</a:t>
            </a:r>
            <a:r>
              <a:rPr lang="en-US" b="1" dirty="0"/>
              <a:t> of our </a:t>
            </a:r>
            <a:r>
              <a:rPr lang="en-US" b="1" dirty="0" smtClean="0"/>
              <a:t>property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 the mountain range that forms the country's northern </a:t>
            </a:r>
            <a:r>
              <a:rPr lang="en-US" b="1" i="1" dirty="0"/>
              <a:t>boundary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181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3399"/>
                </a:solidFill>
              </a:rPr>
              <a:t>Ecological </a:t>
            </a:r>
            <a:r>
              <a:rPr lang="en-US" b="1" dirty="0" err="1" smtClean="0">
                <a:solidFill>
                  <a:srgbClr val="FF3399"/>
                </a:solidFill>
              </a:rPr>
              <a:t>boundry</a:t>
            </a:r>
            <a:endParaRPr lang="en-US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562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Ecosystem boundaries are zones of transitions between two adjacent </a:t>
            </a:r>
            <a:r>
              <a:rPr lang="en-US" b="1" dirty="0" smtClean="0"/>
              <a:t>habitats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</a:t>
            </a:r>
            <a:r>
              <a:rPr lang="en-US" b="1" dirty="0"/>
              <a:t>They occur naturally in all biomes but the extent of boundaries has been greatly increased by anthropogenic habitat </a:t>
            </a:r>
            <a:r>
              <a:rPr lang="en-US" b="1" dirty="0" smtClean="0"/>
              <a:t>modification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 </a:t>
            </a:r>
            <a:r>
              <a:rPr lang="en-US" b="1" dirty="0">
                <a:solidFill>
                  <a:srgbClr val="FF3399"/>
                </a:solidFill>
              </a:rPr>
              <a:t>Naturally occurring ecosystem boundaries </a:t>
            </a:r>
            <a:r>
              <a:rPr lang="en-US" b="1" dirty="0"/>
              <a:t>sometimes form a unique habitat to which species are specifically </a:t>
            </a:r>
            <a:r>
              <a:rPr lang="en-US" b="1" dirty="0" smtClean="0"/>
              <a:t>adapted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</a:t>
            </a:r>
            <a:r>
              <a:rPr lang="en-US" b="1" dirty="0" err="1" smtClean="0">
                <a:solidFill>
                  <a:srgbClr val="FF3399"/>
                </a:solidFill>
              </a:rPr>
              <a:t>Anthropogenically</a:t>
            </a:r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>
                <a:solidFill>
                  <a:srgbClr val="FF3399"/>
                </a:solidFill>
              </a:rPr>
              <a:t>created ecosystem boundaries </a:t>
            </a:r>
            <a:r>
              <a:rPr lang="en-US" b="1" dirty="0"/>
              <a:t>typically contain a mixture of species from the two adjacent ecosystems and often exert a negative influence on natural habitats.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ecosystem </a:t>
            </a:r>
            <a:r>
              <a:rPr lang="en-US" b="1" dirty="0" err="1" smtClean="0"/>
              <a:t>boundries</a:t>
            </a:r>
            <a:r>
              <a:rPr lang="en-US" b="1" dirty="0" smtClean="0"/>
              <a:t> are not </a:t>
            </a:r>
            <a:r>
              <a:rPr lang="en-US" b="1" dirty="0" err="1" smtClean="0"/>
              <a:t>seprated</a:t>
            </a:r>
            <a:r>
              <a:rPr lang="en-US" b="1" dirty="0" smtClean="0"/>
              <a:t> by rigid lines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They are often </a:t>
            </a:r>
            <a:r>
              <a:rPr lang="en-US" b="1" dirty="0" err="1" smtClean="0"/>
              <a:t>seprated</a:t>
            </a:r>
            <a:r>
              <a:rPr lang="en-US" b="1" dirty="0" smtClean="0"/>
              <a:t> by geographical barriers such as </a:t>
            </a:r>
            <a:r>
              <a:rPr lang="en-US" b="1" dirty="0" err="1" smtClean="0"/>
              <a:t>deserts,mountains,lakes,rivers</a:t>
            </a:r>
            <a:r>
              <a:rPr lang="en-US" b="1" dirty="0" smtClean="0"/>
              <a:t> and ocean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As these borders are not </a:t>
            </a:r>
            <a:r>
              <a:rPr lang="en-US" b="1" dirty="0" err="1" smtClean="0"/>
              <a:t>rigids</a:t>
            </a:r>
            <a:r>
              <a:rPr lang="en-US" b="1" dirty="0" smtClean="0"/>
              <a:t> the ecosystem tend to blend with each other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Scientist called this blending as </a:t>
            </a:r>
            <a:r>
              <a:rPr lang="en-US" b="1" dirty="0" err="1" smtClean="0">
                <a:solidFill>
                  <a:srgbClr val="FF00FF"/>
                </a:solidFill>
              </a:rPr>
              <a:t>ecotone</a:t>
            </a:r>
            <a:endParaRPr lang="en-US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cosystem+Boundaries_+Ecotonesn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cosystem+Boundaries+Biotic+and+abiotic+components+provide+boundaries+that+distinguish+one+ecosystem+from+another.n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349</Words>
  <Application>WPS Presentation</Application>
  <PresentationFormat>On-screen Show (4:3)</PresentationFormat>
  <Paragraphs>57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Green Color</vt:lpstr>
      <vt:lpstr>BOUNDRIES OF ECOSYSTEN</vt:lpstr>
      <vt:lpstr>What is Ecosystem</vt:lpstr>
      <vt:lpstr>Scales of Ecosystem</vt:lpstr>
      <vt:lpstr>There are mainly three scales of ecosystem </vt:lpstr>
      <vt:lpstr>What is boundry</vt:lpstr>
      <vt:lpstr>Ecological boundry</vt:lpstr>
      <vt:lpstr>Slide 7</vt:lpstr>
      <vt:lpstr>Slide 8</vt:lpstr>
      <vt:lpstr>Slide 9</vt:lpstr>
      <vt:lpstr>Slide 10</vt:lpstr>
      <vt:lpstr>Slide 11</vt:lpstr>
      <vt:lpstr>Slide 12</vt:lpstr>
      <vt:lpstr>Slide 13</vt:lpstr>
      <vt:lpstr>Classification</vt:lpstr>
      <vt:lpstr>origin and maintenance</vt:lpstr>
      <vt:lpstr>Sub Divisions</vt:lpstr>
      <vt:lpstr>Spatial Structure </vt:lpstr>
      <vt:lpstr>Boundary Function </vt:lpstr>
      <vt:lpstr>Slide 19</vt:lpstr>
      <vt:lpstr>Temporal dynamics 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BOUNDRIES OF ECOSYSTEN</dc:title>
  <dc:creator>AMNA HALL</dc:creator>
  <cp:lastModifiedBy>Chemistry</cp:lastModifiedBy>
  <cp:revision>56</cp:revision>
  <dcterms:created xsi:type="dcterms:W3CDTF">2017-11-25T06:55:00Z</dcterms:created>
  <dcterms:modified xsi:type="dcterms:W3CDTF">2020-10-25T14:25:50Z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