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01" r:id="rId3"/>
    <p:sldId id="378" r:id="rId4"/>
    <p:sldId id="380" r:id="rId5"/>
    <p:sldId id="379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9" r:id="rId14"/>
    <p:sldId id="388" r:id="rId15"/>
    <p:sldId id="390" r:id="rId16"/>
    <p:sldId id="391" r:id="rId17"/>
    <p:sldId id="392" r:id="rId18"/>
    <p:sldId id="393" r:id="rId19"/>
    <p:sldId id="394" r:id="rId20"/>
    <p:sldId id="395" r:id="rId21"/>
    <p:sldId id="397" r:id="rId22"/>
    <p:sldId id="396" r:id="rId23"/>
    <p:sldId id="398" r:id="rId24"/>
    <p:sldId id="399" r:id="rId25"/>
    <p:sldId id="400" r:id="rId26"/>
    <p:sldId id="401" r:id="rId27"/>
    <p:sldId id="40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E9CB5-B09A-4655-AF97-8B35942EF7C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4E42-BB2C-4AA2-96FE-E820699C2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3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9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0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8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2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8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6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6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3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198ED-B76D-4BA9-8378-44807AD7F6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7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313" y="1214438"/>
            <a:ext cx="9505950" cy="2387600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COLLEGE OF ENGINEERING AND TECHNOLOGY </a:t>
            </a:r>
            <a:b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              UNIVERSITY OF SARGODHA 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DESIGN OF STRUCTURES (CE-409)</a:t>
            </a:r>
            <a:br>
              <a:rPr lang="en-US" sz="2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sz="2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01-Credit Hour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8445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Bookman Old Style" panose="02050604050505020204" pitchFamily="18" charset="0"/>
              </a:rPr>
              <a:t>                         LECTURE-4</a:t>
            </a:r>
          </a:p>
          <a:p>
            <a:pPr algn="just"/>
            <a:r>
              <a:rPr lang="en-US" b="1" dirty="0">
                <a:latin typeface="Bookman Old Style" panose="02050604050505020204" pitchFamily="18" charset="0"/>
              </a:rPr>
              <a:t>                         </a:t>
            </a:r>
          </a:p>
          <a:p>
            <a:pPr algn="just"/>
            <a:r>
              <a:rPr lang="en-US" b="1" dirty="0">
                <a:latin typeface="Bookman Old Style" panose="02050604050505020204" pitchFamily="18" charset="0"/>
              </a:rPr>
              <a:t>  </a:t>
            </a:r>
            <a:r>
              <a:rPr lang="en-US" b="1" u="sng" dirty="0">
                <a:latin typeface="Bookman Old Style" panose="02050604050505020204" pitchFamily="18" charset="0"/>
              </a:rPr>
              <a:t>DESIGN </a:t>
            </a:r>
            <a:r>
              <a:rPr lang="en-US" b="1" u="sng">
                <a:latin typeface="Bookman Old Style" panose="02050604050505020204" pitchFamily="18" charset="0"/>
              </a:rPr>
              <a:t>OF </a:t>
            </a:r>
            <a:r>
              <a:rPr lang="en-US" b="1" u="sng" smtClean="0">
                <a:latin typeface="Bookman Old Style" panose="02050604050505020204" pitchFamily="18" charset="0"/>
              </a:rPr>
              <a:t>RETAINING </a:t>
            </a:r>
            <a:r>
              <a:rPr lang="en-US" b="1" u="sng" dirty="0">
                <a:latin typeface="Bookman Old Style" panose="02050604050505020204" pitchFamily="18" charset="0"/>
              </a:rPr>
              <a:t>WALL STRUCTURES    </a:t>
            </a:r>
          </a:p>
          <a:p>
            <a:pPr algn="l"/>
            <a:endParaRPr lang="en-US" b="1" dirty="0">
              <a:latin typeface="Bookman Old Style" panose="0205060405050502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37" t="16851" r="30466" b="20166"/>
          <a:stretch/>
        </p:blipFill>
        <p:spPr>
          <a:xfrm>
            <a:off x="5176837" y="0"/>
            <a:ext cx="1100138" cy="1085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364" y="1714508"/>
            <a:ext cx="3878574" cy="257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122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1D5BC36B-F2AA-4FC2-B8CD-A2464150E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048" y="536473"/>
            <a:ext cx="4775868" cy="46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800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5.  </a:t>
            </a:r>
            <a:r>
              <a:rPr lang="en-US" sz="2400" b="1" u="sng" dirty="0">
                <a:solidFill>
                  <a:schemeClr val="tx1"/>
                </a:solidFill>
              </a:rPr>
              <a:t>BUTTRESSED RETAINING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It is similar to the counterfort wall, but in this case transvers walls are located on the opposite visible side of the stem and act in compression.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design of such walls becomes economical for heights greater than 20 ft.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They are not popular because of exposed buttresses.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83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A55DD89-D3FE-43C6-988F-DB5558EEC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220" y="666748"/>
            <a:ext cx="4529675" cy="414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486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Image result for buttress retaining wall">
            <a:extLst>
              <a:ext uri="{FF2B5EF4-FFF2-40B4-BE49-F238E27FC236}">
                <a16:creationId xmlns="" xmlns:a16="http://schemas.microsoft.com/office/drawing/2014/main" id="{FA236CF0-EF53-41D3-8953-13D4CA549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024" y="681037"/>
            <a:ext cx="8251951" cy="450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50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6.  </a:t>
            </a:r>
            <a:r>
              <a:rPr lang="en-US" sz="2400" b="1" u="sng" dirty="0">
                <a:solidFill>
                  <a:schemeClr val="tx1"/>
                </a:solidFill>
              </a:rPr>
              <a:t>BRIDGE ABUTMENTS: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These are the retaining walls that are supported at the top by the bridge deck.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wall may be assumed fixed at the base and simply supported at the top.</a:t>
            </a:r>
          </a:p>
          <a:p>
            <a:pPr marL="176212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067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Image result for bridge abutment">
            <a:extLst>
              <a:ext uri="{FF2B5EF4-FFF2-40B4-BE49-F238E27FC236}">
                <a16:creationId xmlns="" xmlns:a16="http://schemas.microsoft.com/office/drawing/2014/main" id="{B2E9C1A3-5CB3-4903-B61A-58CAF4694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661" y="573572"/>
            <a:ext cx="9678541" cy="464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419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6.  </a:t>
            </a:r>
            <a:r>
              <a:rPr lang="en-US" sz="2400" b="1" u="sng" dirty="0">
                <a:solidFill>
                  <a:schemeClr val="tx1"/>
                </a:solidFill>
              </a:rPr>
              <a:t>BASEMENT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These walls resists earth pressure from one side of the wall and span vertically from the basement-floor slab to the first-floor slab.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wall may be assumed fixed at the base and simply supported or partially restrained at the top.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521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Image result for basement walls">
            <a:extLst>
              <a:ext uri="{FF2B5EF4-FFF2-40B4-BE49-F238E27FC236}">
                <a16:creationId xmlns="" xmlns:a16="http://schemas.microsoft.com/office/drawing/2014/main" id="{835C1FAF-A9A1-4025-8E0F-45595F15A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055" y="390679"/>
            <a:ext cx="8441523" cy="517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902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u="sng" dirty="0">
                <a:solidFill>
                  <a:schemeClr val="tx1"/>
                </a:solidFill>
              </a:rPr>
              <a:t>Forces on Retaining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Retaining walls are generally to gravity loads and to earth  pressures due to the retained material on the wall.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Gravity loads due to the weights of the materials are well defined and can be calculated.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magnitude and direction of earth pressure on a retaining wall depends on the type and condition of soil retained and on other factors and cannot be determined as accurately as gravity loads.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Granular materials, such as sand, behave differently from cohesive materials such as clay or from any combination of both types of soils.</a:t>
            </a:r>
          </a:p>
          <a:p>
            <a:pPr marL="176212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956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u="sng" dirty="0">
                <a:solidFill>
                  <a:schemeClr val="tx1"/>
                </a:solidFill>
              </a:rPr>
              <a:t>Forces on Retaining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Although the pressure intensity of soil on a retaining wall is complex, it is common to assume a linear pressure distribution on a wall.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pressure intensity increase with depth linearly and its value is a function of the height of the wall and type of soil.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pressure intensity, p, at a depth h below the earths surface may be calculated as follows:</a:t>
            </a:r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FCCC74A-9D6E-4D5E-A026-7E8AA8E978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566" t="90729"/>
          <a:stretch/>
        </p:blipFill>
        <p:spPr>
          <a:xfrm>
            <a:off x="3406878" y="4645740"/>
            <a:ext cx="4424514" cy="48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4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Retaining walls are structural members used to provide for soil other materials and to prevent them from assuming their natural slope.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In this sense, the retaining wall maintains unequal levels of earth on its two faces.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The retained material on the higher level exerts a force on the retaining wall that may cause its overturning or failure.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Retaining walls are used in bridges as abutments, in buildings as basement walls and in embankments.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 They are also used to retain liquids, as in water tanks and sewage-treatment plants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461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u="sng" dirty="0">
                <a:solidFill>
                  <a:schemeClr val="tx1"/>
                </a:solidFill>
              </a:rPr>
              <a:t>Forces on Retaining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Where w is the weight of soil and C is a coefficient that depends on the physical properties of soil.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value of the coefficient C varies from 0.3 for loose granular soil, such as sand, to about 1.0 for cohesive soil, such as wet clay.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If the retaining wall is assumed absolutely rigid, a case of earth pressure at rest develops.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Under soil pressure, the wall may deflect or move a small amount from earth and active soil pressure develops as shown in figure 14.2.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If the wall moves toward the soil, a passive soil pressure develops.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Both the active and passive soil pressures are assumed to vary linearly with the depth of wall.</a:t>
            </a:r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932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F05F209-EE14-4910-96AE-BD28A249A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874" y="666747"/>
            <a:ext cx="10484572" cy="490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45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u="sng" dirty="0">
                <a:solidFill>
                  <a:schemeClr val="tx1"/>
                </a:solidFill>
              </a:rPr>
              <a:t>Forces on Retaining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For dry, granular, non-cohesive materials, the assumed linear pressure diagram is fairly satisfactory;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Cohesive soils or saturated sands behave in a different nonlinear behavior.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Therefore, it is very common to use granular materials as backfill to provide an approximately linear pressure diagram and also to provide for the release or drainage of water from behind the wall.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For a linear pressure, the active and passive pressure intensities are determined as follows: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E13F8E2-4EC0-45BE-94E2-0F1456764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315" y="4791895"/>
            <a:ext cx="5139369" cy="7754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4A5CAA4-CA76-4FAA-9229-3801CECE2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587" y="5527034"/>
            <a:ext cx="7741361" cy="55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0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559FD38-E7E4-477A-A95C-27FF09935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462" y="285750"/>
            <a:ext cx="9741075" cy="538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24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3CE4D6C-C6C9-42F3-B6BC-802255D1F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876" y="421482"/>
            <a:ext cx="9549463" cy="574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83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3CE4D6C-C6C9-42F3-B6BC-802255D1F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876" y="421482"/>
            <a:ext cx="9549463" cy="574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305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B5EC555-3A75-4128-9374-F0FA1754C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222" y="454523"/>
            <a:ext cx="8004679" cy="542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765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17" y="-2252006"/>
            <a:ext cx="11261006" cy="8870634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EB87229-8010-47C9-99D9-750E424B2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328" y="-554"/>
            <a:ext cx="8481773" cy="588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72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Retaining walls may be classified as follows:</a:t>
            </a:r>
          </a:p>
          <a:p>
            <a:pPr marL="457200" indent="-457200" algn="just">
              <a:buAutoNum type="arabicPeriod"/>
            </a:pPr>
            <a:r>
              <a:rPr lang="en-US" sz="2400" b="1" u="sng" dirty="0">
                <a:solidFill>
                  <a:schemeClr val="tx1"/>
                </a:solidFill>
              </a:rPr>
              <a:t>GRAVITY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These usually consists of plain concrete or masonry and depend entirely on  their own weight to provide stability against the thrust of the retained material.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These walls are proportioned so that tensile stresses do not develop in the concrete or masonry due to the exerted forces on wall.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practical height  of a gravity wall does not exceed 10 ft.</a:t>
            </a:r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87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8ECE9A4-68EB-474B-B1E3-E75C314A4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193" y="285750"/>
            <a:ext cx="4646240" cy="475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2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2.  </a:t>
            </a:r>
            <a:r>
              <a:rPr lang="en-US" sz="2400" b="1" u="sng" dirty="0">
                <a:solidFill>
                  <a:schemeClr val="tx1"/>
                </a:solidFill>
              </a:rPr>
              <a:t>SEMI-GRAVITY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These are gravity walls that have a wider base to improve the stability of the wall and to prevent the development of tensile stresses in the base.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Light reinforcement is sometimes used in the base or stem to reduce large section of the wall.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76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3.  </a:t>
            </a:r>
            <a:r>
              <a:rPr lang="en-US" sz="2400" b="1" u="sng" dirty="0">
                <a:solidFill>
                  <a:schemeClr val="tx1"/>
                </a:solidFill>
              </a:rPr>
              <a:t>CANTILEVER RETAINING WALL: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It is a reinforced concrete wall that is generally used for heights from 8 to 20 ft.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It is the most common type retaining structure because of economy and simplicity of construction.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Various types of cantilever retaining walls are shown in figures in next slide.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010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754D45B-3603-4516-9E70-1AE41C17B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871" y="364607"/>
            <a:ext cx="8142801" cy="54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b="1" dirty="0"/>
              <a:t>RETAINING WALLS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4.  </a:t>
            </a:r>
            <a:r>
              <a:rPr lang="en-US" sz="2400" b="1" u="sng" dirty="0">
                <a:solidFill>
                  <a:schemeClr val="tx1"/>
                </a:solidFill>
              </a:rPr>
              <a:t>COUNTERFORT RETAINING WALLS: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These walls higher than 20 ft develop a relatively large bending moment at the base of stem, which makes the design of such walls uneconomical.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One solution in this case is to introduce transverse walls (or counterforts) that tie the stem and base together at intervals.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The counterfort act as a tension ties supporting the vertical walls.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Economy is achieved because the stem is designed as a continuous slab spanning horizontally between counterforts, whereas, the heel is designed as slab spanning horizontally between counterforts.</a:t>
            </a:r>
          </a:p>
          <a:p>
            <a:pPr marL="457200" indent="-280988" algn="just"/>
            <a:r>
              <a:rPr lang="en-US" sz="2400" dirty="0">
                <a:solidFill>
                  <a:schemeClr val="tx1"/>
                </a:solidFill>
              </a:rPr>
              <a:t>Whereas the heel is designed as a slab supported on three sides.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76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600" b="1" u="sng" dirty="0"/>
          </a:p>
          <a:p>
            <a:pPr marL="457200" indent="-280988" algn="jus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Image result for counterfort retaining wall">
            <a:extLst>
              <a:ext uri="{FF2B5EF4-FFF2-40B4-BE49-F238E27FC236}">
                <a16:creationId xmlns="" xmlns:a16="http://schemas.microsoft.com/office/drawing/2014/main" id="{63769C81-AA46-4D9F-9EEB-12F67F980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491" y="1015027"/>
            <a:ext cx="7108722" cy="445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517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4209</TotalTime>
  <Words>959</Words>
  <Application>Microsoft Office PowerPoint</Application>
  <PresentationFormat>Widescreen</PresentationFormat>
  <Paragraphs>82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Bookman Old Style</vt:lpstr>
      <vt:lpstr>Calibri</vt:lpstr>
      <vt:lpstr>Calibri Light</vt:lpstr>
      <vt:lpstr>Office Theme</vt:lpstr>
      <vt:lpstr>COLLEGE OF ENGINEERING AND TECHNOLOGY                UNIVERSITY OF SARGODHA   DESIGN OF STRUCTURES (CE-409) 01-Credit Hour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Aqeel Ahmed</dc:creator>
  <cp:lastModifiedBy>Dell</cp:lastModifiedBy>
  <cp:revision>1116</cp:revision>
  <dcterms:created xsi:type="dcterms:W3CDTF">2018-08-25T12:15:03Z</dcterms:created>
  <dcterms:modified xsi:type="dcterms:W3CDTF">2020-04-30T11:25:32Z</dcterms:modified>
</cp:coreProperties>
</file>