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1" r:id="rId2"/>
    <p:sldId id="332" r:id="rId3"/>
    <p:sldId id="308" r:id="rId4"/>
    <p:sldId id="326" r:id="rId5"/>
    <p:sldId id="315" r:id="rId6"/>
    <p:sldId id="318" r:id="rId7"/>
    <p:sldId id="319" r:id="rId8"/>
    <p:sldId id="274" r:id="rId9"/>
    <p:sldId id="330" r:id="rId10"/>
    <p:sldId id="284" r:id="rId11"/>
    <p:sldId id="320" r:id="rId12"/>
    <p:sldId id="321" r:id="rId13"/>
    <p:sldId id="322" r:id="rId14"/>
    <p:sldId id="324" r:id="rId15"/>
    <p:sldId id="312" r:id="rId16"/>
    <p:sldId id="31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 varScale="1">
        <p:scale>
          <a:sx n="65" d="100"/>
          <a:sy n="65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45046-20FD-471C-8974-0F2B1FC1DC87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058CA-B2A9-4E2B-BDA8-D4D3B50B2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Qualitative_research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Prototype:: </a:t>
            </a:r>
            <a:r>
              <a:rPr lang="en-US" dirty="0" smtClean="0"/>
              <a:t>a sample of any object/drug</a:t>
            </a:r>
            <a:r>
              <a:rPr lang="en-US" baseline="0" dirty="0" smtClean="0"/>
              <a:t> used in experiments to see how it acts &amp;whether or not it does what it supposed to do. </a:t>
            </a:r>
          </a:p>
          <a:p>
            <a:r>
              <a:rPr lang="en-US" b="1" baseline="0" dirty="0" smtClean="0"/>
              <a:t>Validity: object or experiment measures what it supposed to measure.</a:t>
            </a:r>
          </a:p>
          <a:p>
            <a:r>
              <a:rPr lang="en-US" b="1" baseline="0" dirty="0" smtClean="0"/>
              <a:t>Reliability: </a:t>
            </a:r>
            <a:r>
              <a:rPr lang="en-US" b="0" baseline="0" dirty="0" smtClean="0"/>
              <a:t>under same circumstances and conditions same experiment/product will produce the same results.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Effectiveness: capability</a:t>
            </a:r>
            <a:r>
              <a:rPr lang="en-US" baseline="0" dirty="0" smtClean="0"/>
              <a:t> of producing an effect,,, </a:t>
            </a:r>
            <a:r>
              <a:rPr lang="en-US" baseline="0" dirty="0" err="1" smtClean="0"/>
              <a:t>E</a:t>
            </a:r>
            <a:r>
              <a:rPr lang="en-US" dirty="0" err="1" smtClean="0"/>
              <a:t>fficacy:whether</a:t>
            </a:r>
            <a:r>
              <a:rPr lang="en-US" dirty="0" smtClean="0"/>
              <a:t> it works work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Pilot testing:</a:t>
            </a:r>
            <a:r>
              <a:rPr lang="en-US" baseline="0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HALLWAY TESTING: Another </a:t>
            </a:r>
            <a:r>
              <a:rPr lang="en-US" dirty="0" smtClean="0"/>
              <a:t>type of usability testing, in which randomly choose six</a:t>
            </a:r>
            <a:r>
              <a:rPr lang="en-US" baseline="0" dirty="0" smtClean="0"/>
              <a:t> people passing in hallway to take their opinion about product…</a:t>
            </a:r>
          </a:p>
          <a:p>
            <a:r>
              <a:rPr lang="en-US" baseline="0" dirty="0" smtClean="0"/>
              <a:t>GATHERING OPINION IS ALSO A usability testing is a type of </a:t>
            </a:r>
            <a:r>
              <a:rPr lang="en-US" baseline="0" dirty="0" err="1" smtClean="0"/>
              <a:t>qualtitative</a:t>
            </a:r>
            <a:r>
              <a:rPr lang="en-US" baseline="0" dirty="0" smtClean="0"/>
              <a:t> research than usability testing which involves systemic observation under controlled condition.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centered</a:t>
            </a:r>
            <a:r>
              <a:rPr lang="en-US" baseline="0" dirty="0" smtClean="0"/>
              <a:t> design:: user in each phase of rehabilitation… important point when making client centered </a:t>
            </a:r>
            <a:r>
              <a:rPr lang="en-US" baseline="0" dirty="0" err="1" smtClean="0"/>
              <a:t>approch</a:t>
            </a:r>
            <a:r>
              <a:rPr lang="en-US" baseline="0" dirty="0" smtClean="0"/>
              <a:t>: 1: listen &amp; try to understand pt/client </a:t>
            </a:r>
            <a:r>
              <a:rPr lang="en-US" baseline="0" dirty="0" err="1" smtClean="0"/>
              <a:t>poiny</a:t>
            </a:r>
            <a:r>
              <a:rPr lang="en-US" baseline="0" dirty="0" smtClean="0"/>
              <a:t> of view. 2: check patient understanding about your points. 3: give </a:t>
            </a:r>
            <a:r>
              <a:rPr lang="en-US" baseline="0" dirty="0" err="1" smtClean="0"/>
              <a:t>repect</a:t>
            </a:r>
            <a:r>
              <a:rPr lang="en-US" baseline="0" dirty="0" smtClean="0"/>
              <a:t> and regard to patient. 4: decide intervention according to patient preferences.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SMEs: a valid judge of design on basis of his/her </a:t>
            </a:r>
            <a:r>
              <a:rPr lang="en-US" dirty="0" err="1" smtClean="0"/>
              <a:t>experinece</a:t>
            </a:r>
            <a:r>
              <a:rPr lang="en-US" dirty="0" smtClean="0"/>
              <a:t>, </a:t>
            </a:r>
            <a:r>
              <a:rPr lang="en-US" dirty="0" err="1" smtClean="0"/>
              <a:t>education,knowledge</a:t>
            </a:r>
            <a:r>
              <a:rPr lang="en-US" dirty="0" smtClean="0"/>
              <a:t>,  research system operation, job </a:t>
            </a:r>
            <a:r>
              <a:rPr lang="en-US" dirty="0" err="1" smtClean="0"/>
              <a:t>performace</a:t>
            </a:r>
            <a:r>
              <a:rPr lang="en-US" dirty="0" smtClean="0"/>
              <a:t> etc.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milestone: 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Important point in developmental stages from neonates to adolescence.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group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form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Qualitative research"/>
              </a:rPr>
              <a:t>qualitative research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which a group of people are asked about their perceptions, opinions, beliefs, and attitudes towards a product, service, concept, advertisement, idea, or packaging.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base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Qualitative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Non-numerical: Non-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generalizable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Answers Why? How?: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Formative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earlier phases::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“rich” and time-consuming to analyze::(Usually) Non-probability based sample:: Instruments are not applied</a:t>
            </a:r>
          </a:p>
          <a:p>
            <a:pPr rtl="0" eaLnBrk="1" fontAlgn="base" latinLnBrk="0" hangingPunct="1"/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Quantitative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::Numerical 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Generalizable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Answers How many? When? Where?::Tests hypotheses, latter phases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are more efficient, but may miss contextual detail :;Typically a probability-based sample:;Various tools, instruments employed.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/>
              <a:t>. </a:t>
            </a:r>
            <a:r>
              <a:rPr lang="en-US" sz="1200" dirty="0" smtClean="0"/>
              <a:t>Performance criteria should closely resemble the requirements of the task and should be performance oriented (action oriented).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Formal assessments </a:t>
            </a:r>
            <a:r>
              <a:rPr lang="en-US" dirty="0" smtClean="0"/>
              <a:t>have definite procedures and are well defined; </a:t>
            </a:r>
            <a:r>
              <a:rPr lang="en-US" b="1" dirty="0" smtClean="0">
                <a:solidFill>
                  <a:srgbClr val="FF0000"/>
                </a:solidFill>
              </a:rPr>
              <a:t>informal assessments </a:t>
            </a:r>
            <a:r>
              <a:rPr lang="en-US" dirty="0" smtClean="0"/>
              <a:t>have less well defined objectives and procedures.(</a:t>
            </a:r>
            <a:r>
              <a:rPr lang="en-US" b="1" dirty="0" smtClean="0"/>
              <a:t>questionnaire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open ended group discussions)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058CA-B2A9-4E2B-BDA8-D4D3B50B28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Qamar\Desktop\5b0764707224309416ed4b65717c63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Fifth step:</a:t>
            </a:r>
            <a:r>
              <a:rPr lang="en-US" sz="3600" dirty="0" smtClean="0"/>
              <a:t> </a:t>
            </a:r>
            <a:r>
              <a:rPr lang="en-US" sz="3600" b="1" dirty="0" smtClean="0"/>
              <a:t>the development of performance criteria…….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sixth step: </a:t>
            </a:r>
            <a:r>
              <a:rPr lang="en-US" sz="3600" b="1" dirty="0" smtClean="0"/>
              <a:t>Measurement techniques…..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objective measurements include reaction time, number of errors, and type of error. </a:t>
            </a:r>
          </a:p>
          <a:p>
            <a:pPr>
              <a:buFont typeface="Wingdings" pitchFamily="2" charset="2"/>
              <a:buChar char="Ø"/>
            </a:pP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Subjective measurements include </a:t>
            </a:r>
            <a:r>
              <a:rPr lang="en-US" sz="3600" b="1" dirty="0" smtClean="0"/>
              <a:t>user ratings of comfort</a:t>
            </a:r>
            <a:r>
              <a:rPr lang="en-US" sz="3600" dirty="0" smtClean="0"/>
              <a:t>, convenience, ease of use, and aesthetics…. </a:t>
            </a:r>
          </a:p>
          <a:p>
            <a:r>
              <a:rPr lang="en-US" sz="3600" b="1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FF0000"/>
                </a:solidFill>
              </a:rPr>
              <a:t>Note: </a:t>
            </a:r>
            <a:r>
              <a:rPr lang="en-US" sz="3600" dirty="0" smtClean="0"/>
              <a:t>subjects are recruited and trained. </a:t>
            </a:r>
          </a:p>
          <a:p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continue…….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2484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step :</a:t>
            </a:r>
            <a:r>
              <a:rPr lang="en-US" dirty="0" smtClean="0"/>
              <a:t>A </a:t>
            </a:r>
            <a:r>
              <a:rPr lang="en-US" b="1" dirty="0" smtClean="0"/>
              <a:t>walk-through or </a:t>
            </a:r>
            <a:r>
              <a:rPr lang="en-US" b="1" dirty="0" smtClean="0">
                <a:solidFill>
                  <a:srgbClr val="FF0000"/>
                </a:solidFill>
              </a:rPr>
              <a:t>trial of the </a:t>
            </a:r>
            <a:r>
              <a:rPr lang="en-US" b="1" smtClean="0">
                <a:solidFill>
                  <a:srgbClr val="FF0000"/>
                </a:solidFill>
              </a:rPr>
              <a:t>evaluation </a:t>
            </a:r>
            <a:r>
              <a:rPr lang="en-US" smtClean="0"/>
              <a:t>process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The eighth step: </a:t>
            </a:r>
            <a:r>
              <a:rPr lang="en-US" dirty="0" smtClean="0"/>
              <a:t>is the </a:t>
            </a:r>
            <a:r>
              <a:rPr lang="en-US" b="1" dirty="0" smtClean="0"/>
              <a:t>actual assessment</a:t>
            </a:r>
            <a:r>
              <a:rPr lang="en-US" dirty="0" smtClean="0"/>
              <a:t>; </a:t>
            </a:r>
            <a:r>
              <a:rPr lang="en-US" b="1" dirty="0" smtClean="0"/>
              <a:t>involves a comparison study of several prototype designs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Subjects perform one or more of the reference tasks, and the investigator collects and analyzes objective and subjective information.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9: Finally</a:t>
            </a:r>
            <a:r>
              <a:rPr lang="en-US" b="1" dirty="0" smtClean="0"/>
              <a:t>, </a:t>
            </a:r>
            <a:r>
              <a:rPr lang="en-US" dirty="0" smtClean="0"/>
              <a:t>the evaluation process is conducted as either a formal or an informal research project. The results are used to critique or redesign the product.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or two design for </a:t>
            </a:r>
            <a:r>
              <a:rPr lang="en-US" b="1" dirty="0" smtClean="0"/>
              <a:t>rigorous evaluation.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1::;An experimental evaluation:</a:t>
            </a:r>
          </a:p>
          <a:p>
            <a:r>
              <a:rPr lang="en-US" dirty="0" smtClean="0"/>
              <a:t>measurement of subject performance under </a:t>
            </a:r>
            <a:r>
              <a:rPr lang="en-US" b="1" dirty="0" smtClean="0"/>
              <a:t>contrasting conditions </a:t>
            </a:r>
            <a:r>
              <a:rPr lang="en-US" dirty="0" smtClean="0"/>
              <a:t>in a controlled environment and use of experimental and statistical controls.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 non-experimental evaluation </a:t>
            </a:r>
            <a:r>
              <a:rPr lang="en-US" dirty="0" smtClean="0"/>
              <a:t>does not require contrasting conditions or strict controls. For example, evaluating a subject’s reaction time.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:;Formal assessments….</a:t>
            </a:r>
          </a:p>
          <a:p>
            <a:r>
              <a:rPr lang="en-US" dirty="0" smtClean="0"/>
              <a:t>; </a:t>
            </a:r>
            <a:r>
              <a:rPr lang="en-US" b="1" dirty="0" smtClean="0">
                <a:solidFill>
                  <a:srgbClr val="FF0000"/>
                </a:solidFill>
              </a:rPr>
              <a:t>informal assessments </a:t>
            </a:r>
            <a:r>
              <a:rPr lang="en-US" dirty="0" smtClean="0"/>
              <a:t>have less well defined objectives and procedures.(</a:t>
            </a:r>
            <a:r>
              <a:rPr lang="en-US" b="1" dirty="0" smtClean="0"/>
              <a:t>questionnaire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open ended group discussions)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3:;Two-dimensional</a:t>
            </a:r>
            <a:r>
              <a:rPr lang="en-US" dirty="0" smtClean="0"/>
              <a:t> evaluations OF a product through checklists,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three-dimensional evaluations </a:t>
            </a:r>
            <a:r>
              <a:rPr lang="en-US" dirty="0" smtClean="0"/>
              <a:t>may use mock-ups or prototypes and can incorporate either nonperformance or performance measurements.</a:t>
            </a:r>
          </a:p>
          <a:p>
            <a:r>
              <a:rPr lang="en-US" dirty="0" smtClean="0"/>
              <a:t>An experimental evaluation of  two or more prototypes determines which design is better or best according to user performance and preference. </a:t>
            </a:r>
          </a:p>
          <a:p>
            <a:r>
              <a:rPr lang="en-US" b="1" dirty="0" smtClean="0"/>
              <a:t>If only one product is evaluated, </a:t>
            </a:r>
            <a:r>
              <a:rPr lang="en-US" dirty="0" smtClean="0"/>
              <a:t>the assessment addresses the same design questions of effectiveness, ease of use, accomplishment of the mission, and deficits or areas that need improvement, but only for that one product.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3048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PRODUCT DEVELOPMENT, EFFICACY TESTING, AND COMPARISON TESTING OF </a:t>
            </a:r>
            <a:r>
              <a:rPr lang="en-US" sz="3600" b="1" dirty="0" smtClean="0">
                <a:solidFill>
                  <a:srgbClr val="FF0000"/>
                </a:solidFill>
              </a:rPr>
              <a:t>AN ASSISTIVE WALKER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91440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Phase 1--------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phase 2-------phase 3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Phase1:product development(pilot testing of walkers)</a:t>
            </a:r>
          </a:p>
          <a:p>
            <a:r>
              <a:rPr lang="en-US" sz="2400" dirty="0" smtClean="0"/>
              <a:t>User or investigator SMEs-----&gt;2)Interaction--</a:t>
            </a:r>
            <a:r>
              <a:rPr lang="en-US" sz="2400" dirty="0" smtClean="0">
                <a:sym typeface="Wingdings" pitchFamily="2" charset="2"/>
              </a:rPr>
              <a:t>3)Establish design objective---4)Conduct task and function analysis---5)Develop performance criteria----6)Establish measurement </a:t>
            </a:r>
            <a:r>
              <a:rPr lang="en-US" sz="2400" dirty="0" err="1" smtClean="0">
                <a:sym typeface="Wingdings" pitchFamily="2" charset="2"/>
              </a:rPr>
              <a:t>technique”subjective</a:t>
            </a:r>
            <a:r>
              <a:rPr lang="en-US" sz="2400" dirty="0" smtClean="0">
                <a:sym typeface="Wingdings" pitchFamily="2" charset="2"/>
              </a:rPr>
              <a:t> or objective---------7)walk through</a:t>
            </a:r>
          </a:p>
          <a:p>
            <a:r>
              <a:rPr lang="en-US" sz="2400" dirty="0" smtClean="0">
                <a:sym typeface="Wingdings" pitchFamily="2" charset="2"/>
              </a:rPr>
              <a:t>---8)</a:t>
            </a:r>
            <a:r>
              <a:rPr lang="en-US" sz="2400" dirty="0" err="1" smtClean="0">
                <a:sym typeface="Wingdings" pitchFamily="2" charset="2"/>
              </a:rPr>
              <a:t>Assesment</a:t>
            </a:r>
            <a:r>
              <a:rPr lang="en-US" sz="2400" dirty="0" smtClean="0">
                <a:sym typeface="Wingdings" pitchFamily="2" charset="2"/>
              </a:rPr>
              <a:t>---9)Product</a:t>
            </a:r>
            <a:endParaRPr lang="en-US" sz="24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Phase 2: efficacy testing, (walker </a:t>
            </a:r>
            <a:r>
              <a:rPr lang="en-US" sz="2400" b="1" dirty="0" err="1" smtClean="0">
                <a:solidFill>
                  <a:srgbClr val="FF0000"/>
                </a:solidFill>
                <a:sym typeface="Wingdings" pitchFamily="2" charset="2"/>
              </a:rPr>
              <a:t>vs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 no-walker)</a:t>
            </a:r>
          </a:p>
          <a:p>
            <a:r>
              <a:rPr lang="en-US" sz="2400" dirty="0" smtClean="0"/>
              <a:t>User or investigator-------&gt;2)Interaction--</a:t>
            </a:r>
            <a:r>
              <a:rPr lang="en-US" sz="2400" dirty="0" smtClean="0">
                <a:sym typeface="Wingdings" pitchFamily="2" charset="2"/>
              </a:rPr>
              <a:t>3)re-Establish design objective-4)Re-evaluate task and function analysis---5)Re-establish performance criteria----6)Re-establish measurement technique “subjective or objective”-----7)Training---8)</a:t>
            </a:r>
            <a:r>
              <a:rPr lang="en-US" sz="2400" dirty="0" err="1" smtClean="0">
                <a:sym typeface="Wingdings" pitchFamily="2" charset="2"/>
              </a:rPr>
              <a:t>Assesment</a:t>
            </a:r>
            <a:r>
              <a:rPr lang="en-US" sz="2400" dirty="0" smtClean="0">
                <a:sym typeface="Wingdings" pitchFamily="2" charset="2"/>
              </a:rPr>
              <a:t>--9)Product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Phase 3:useability comparison testing(comparison of walkers)</a:t>
            </a:r>
          </a:p>
          <a:p>
            <a:r>
              <a:rPr lang="en-US" sz="2400" dirty="0" smtClean="0"/>
              <a:t>User or investigator-------&gt;2)Interaction--</a:t>
            </a:r>
            <a:r>
              <a:rPr lang="en-US" sz="2400" dirty="0" smtClean="0">
                <a:sym typeface="Wingdings" pitchFamily="2" charset="2"/>
              </a:rPr>
              <a:t>3)Establish design objective-4)Task and function analysis---5)Develop performance criteria----6)Establish measurement technique "subjective or objective---------7)walk trough/training---8)</a:t>
            </a:r>
            <a:r>
              <a:rPr lang="en-US" sz="2400" dirty="0" err="1" smtClean="0">
                <a:sym typeface="Wingdings" pitchFamily="2" charset="2"/>
              </a:rPr>
              <a:t>Assesment</a:t>
            </a:r>
            <a:r>
              <a:rPr lang="en-US" sz="2400" dirty="0" smtClean="0">
                <a:sym typeface="Wingdings" pitchFamily="2" charset="2"/>
              </a:rPr>
              <a:t>---9)Product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slide2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3622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9600" b="1" dirty="0" smtClean="0"/>
              <a:t>THANKS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392681"/>
            <a:ext cx="7859713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9000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b="1" dirty="0" smtClean="0"/>
              <a:t>Human Factors in Medical</a:t>
            </a:r>
            <a:br>
              <a:rPr lang="en-US" b="1" dirty="0" smtClean="0"/>
            </a:br>
            <a:r>
              <a:rPr lang="en-US" b="1" dirty="0" smtClean="0"/>
              <a:t>Rehabilitation Equipment:</a:t>
            </a:r>
            <a:br>
              <a:rPr lang="en-US" b="1" dirty="0" smtClean="0"/>
            </a:br>
            <a:r>
              <a:rPr lang="en-US" b="1" dirty="0" smtClean="0"/>
              <a:t>Product Development and</a:t>
            </a:r>
            <a:br>
              <a:rPr lang="en-US" b="1" dirty="0" smtClean="0"/>
            </a:br>
            <a:r>
              <a:rPr lang="en-US" b="1" dirty="0" smtClean="0"/>
              <a:t>Usability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DR.AYESHA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BSPT(K.E.M.U)PP.DPT(RCRS), </a:t>
            </a:r>
            <a:r>
              <a:rPr lang="en-US" b="1" dirty="0" err="1" smtClean="0">
                <a:solidFill>
                  <a:srgbClr val="00B050"/>
                </a:solidFill>
              </a:rPr>
              <a:t>M.Phil</a:t>
            </a:r>
            <a:r>
              <a:rPr lang="en-US" b="1" dirty="0" smtClean="0">
                <a:solidFill>
                  <a:srgbClr val="00B050"/>
                </a:solidFill>
              </a:rPr>
              <a:t> (</a:t>
            </a:r>
            <a:r>
              <a:rPr lang="en-US" b="1" dirty="0" smtClean="0">
                <a:solidFill>
                  <a:srgbClr val="00B050"/>
                </a:solidFill>
              </a:rPr>
              <a:t>Gold medalist</a:t>
            </a:r>
            <a:r>
              <a:rPr lang="en-US" b="1" dirty="0" smtClean="0">
                <a:solidFill>
                  <a:srgbClr val="00B050"/>
                </a:solidFill>
              </a:rPr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Prototype testing. </a:t>
            </a:r>
          </a:p>
          <a:p>
            <a:r>
              <a:rPr lang="en-US" sz="3200" dirty="0" smtClean="0"/>
              <a:t>The evaluation of a newly developed trial product by the end-users who represent the target market.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Efficacy testing. </a:t>
            </a:r>
          </a:p>
          <a:p>
            <a:r>
              <a:rPr lang="en-US" sz="3200" dirty="0" smtClean="0"/>
              <a:t>A more </a:t>
            </a:r>
            <a:r>
              <a:rPr lang="en-US" sz="3200" b="1" dirty="0" smtClean="0"/>
              <a:t>formal process </a:t>
            </a:r>
            <a:r>
              <a:rPr lang="en-US" sz="3200" dirty="0" smtClean="0"/>
              <a:t>of performance testing in a controlled setting to determine the effectiveness of the product.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Magnitude estimation.</a:t>
            </a:r>
          </a:p>
          <a:p>
            <a:r>
              <a:rPr lang="fr-FR" sz="3200" b="1" dirty="0" smtClean="0"/>
              <a:t> In </a:t>
            </a:r>
            <a:r>
              <a:rPr lang="en-US" sz="3200" dirty="0" smtClean="0"/>
              <a:t>psychophysical experiments that involves having a subject compare his or her current sensation with a reference sensation.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What Is Usability 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Gathering </a:t>
            </a:r>
            <a:r>
              <a:rPr lang="en-US" b="1" dirty="0" err="1" smtClean="0"/>
              <a:t>openion</a:t>
            </a:r>
            <a:r>
              <a:rPr lang="en-US" b="1" dirty="0" smtClean="0"/>
              <a:t>::;;</a:t>
            </a:r>
          </a:p>
          <a:p>
            <a:r>
              <a:rPr lang="en-US" dirty="0" smtClean="0"/>
              <a:t>Usability measures the </a:t>
            </a:r>
            <a:r>
              <a:rPr lang="en-US" b="1" dirty="0" smtClean="0"/>
              <a:t>quality of a user’s experience </a:t>
            </a:r>
            <a:r>
              <a:rPr lang="en-US" dirty="0" smtClean="0"/>
              <a:t>when interacting with a product or system</a:t>
            </a:r>
            <a:r>
              <a:rPr lang="en-US" dirty="0" smtClean="0"/>
              <a:t>—</a:t>
            </a:r>
            <a:endParaRPr lang="en-US" dirty="0" smtClean="0"/>
          </a:p>
          <a:p>
            <a:r>
              <a:rPr lang="en-US" dirty="0" smtClean="0"/>
              <a:t>cost effectiveness and usefulness.</a:t>
            </a:r>
          </a:p>
          <a:p>
            <a:r>
              <a:rPr lang="en-US" b="1" dirty="0" smtClean="0"/>
              <a:t>Two international standards further define usability and human-centered design:</a:t>
            </a:r>
          </a:p>
          <a:p>
            <a:r>
              <a:rPr lang="en-US" dirty="0" smtClean="0"/>
              <a:t>•</a:t>
            </a:r>
            <a:r>
              <a:rPr lang="en-US" b="1" dirty="0" smtClean="0"/>
              <a:t> [Usability </a:t>
            </a:r>
            <a:r>
              <a:rPr lang="en-US" dirty="0" smtClean="0"/>
              <a:t>:the </a:t>
            </a:r>
            <a:r>
              <a:rPr lang="en-US" b="1" dirty="0" smtClean="0">
                <a:solidFill>
                  <a:srgbClr val="FF0000"/>
                </a:solidFill>
              </a:rPr>
              <a:t>extent,</a:t>
            </a:r>
            <a:r>
              <a:rPr lang="en-US" dirty="0" smtClean="0"/>
              <a:t> a product can be used by specified users </a:t>
            </a:r>
            <a:r>
              <a:rPr lang="en-US" b="1" dirty="0" smtClean="0">
                <a:solidFill>
                  <a:srgbClr val="FF0000"/>
                </a:solidFill>
              </a:rPr>
              <a:t>to achieve </a:t>
            </a:r>
            <a:r>
              <a:rPr lang="en-US" dirty="0" smtClean="0"/>
              <a:t>specified goals with effectiveness, efficiency and satisfaction in a specified context of user.</a:t>
            </a:r>
          </a:p>
          <a:p>
            <a:r>
              <a:rPr lang="en-US" dirty="0" smtClean="0"/>
              <a:t>• </a:t>
            </a:r>
            <a:r>
              <a:rPr lang="en-US" b="1" dirty="0" smtClean="0"/>
              <a:t>Human-centered design </a:t>
            </a:r>
            <a:r>
              <a:rPr lang="en-US" dirty="0" smtClean="0"/>
              <a:t>is characterized by the </a:t>
            </a:r>
            <a:r>
              <a:rPr lang="en-US" b="1" dirty="0" smtClean="0"/>
              <a:t>active involvement of users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a clear understanding of user and task requirements</a:t>
            </a:r>
            <a:r>
              <a:rPr lang="en-US" dirty="0" smtClean="0"/>
              <a:t>; </a:t>
            </a:r>
            <a:r>
              <a:rPr lang="en-US" b="1" dirty="0" smtClean="0"/>
              <a:t>an appropriate allocation of function between users and technology;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What Is User-Centered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“users throughout each phase of the design process”.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In addition</a:t>
            </a:r>
            <a:r>
              <a:rPr lang="en-US" b="1" dirty="0" smtClean="0"/>
              <a:t>, a </a:t>
            </a:r>
            <a:r>
              <a:rPr lang="en-US" b="1" dirty="0" err="1" smtClean="0"/>
              <a:t>macroergonomic</a:t>
            </a:r>
            <a:r>
              <a:rPr lang="en-US" b="1" dirty="0" smtClean="0"/>
              <a:t> approach </a:t>
            </a:r>
            <a:r>
              <a:rPr lang="en-US" dirty="0" smtClean="0"/>
              <a:t>is often used …..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Usability testing </a:t>
            </a:r>
          </a:p>
          <a:p>
            <a:r>
              <a:rPr lang="en-US" dirty="0" smtClean="0"/>
              <a:t>used to </a:t>
            </a:r>
            <a:r>
              <a:rPr lang="en-US" b="1" dirty="0" smtClean="0"/>
              <a:t>evaluate </a:t>
            </a:r>
            <a:r>
              <a:rPr lang="en-US" dirty="0" smtClean="0"/>
              <a:t>the </a:t>
            </a:r>
            <a:r>
              <a:rPr lang="en-US" b="1" dirty="0" smtClean="0"/>
              <a:t>interface</a:t>
            </a:r>
            <a:r>
              <a:rPr lang="en-US" dirty="0" smtClean="0"/>
              <a:t> between the </a:t>
            </a:r>
            <a:r>
              <a:rPr lang="en-US" b="1" dirty="0" smtClean="0"/>
              <a:t>user and a machine or technology</a:t>
            </a:r>
            <a:r>
              <a:rPr lang="en-US" dirty="0" smtClean="0"/>
              <a:t>, such as in the computer industry…….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However, usability testing also applies to products that are not considered machines, such as workstations.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Both complex equipment </a:t>
            </a:r>
            <a:r>
              <a:rPr lang="en-US" dirty="0" smtClean="0"/>
              <a:t>and </a:t>
            </a:r>
            <a:r>
              <a:rPr lang="en-US" b="1" dirty="0" smtClean="0"/>
              <a:t>simple equipment </a:t>
            </a:r>
            <a:r>
              <a:rPr lang="en-US" dirty="0" smtClean="0"/>
              <a:t> can </a:t>
            </a:r>
            <a:r>
              <a:rPr lang="en-US" dirty="0" smtClean="0"/>
              <a:t>benefit from experimental evaluation that concentrates on users.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6172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The first step:</a:t>
            </a:r>
          </a:p>
          <a:p>
            <a:r>
              <a:rPr lang="en-US" dirty="0" smtClean="0"/>
              <a:t> identify </a:t>
            </a:r>
            <a:r>
              <a:rPr lang="en-US" b="1" dirty="0" smtClean="0">
                <a:solidFill>
                  <a:srgbClr val="FF0000"/>
                </a:solidFill>
              </a:rPr>
              <a:t>subject matter experts (SMEs)</a:t>
            </a:r>
            <a:r>
              <a:rPr lang="en-US" dirty="0" smtClean="0"/>
              <a:t> and the </a:t>
            </a:r>
            <a:r>
              <a:rPr lang="en-US" b="1" dirty="0" smtClean="0">
                <a:solidFill>
                  <a:srgbClr val="FF0000"/>
                </a:solidFill>
              </a:rPr>
              <a:t>user population……. </a:t>
            </a:r>
          </a:p>
          <a:p>
            <a:r>
              <a:rPr lang="en-US" dirty="0" smtClean="0"/>
              <a:t>Therapists consulting regarding the development of a new walker, they must </a:t>
            </a:r>
            <a:r>
              <a:rPr lang="en-US" b="1" dirty="0" smtClean="0">
                <a:solidFill>
                  <a:srgbClr val="FF0000"/>
                </a:solidFill>
              </a:rPr>
              <a:t>first become familiar with the equipment…..</a:t>
            </a:r>
            <a:endParaRPr lang="en-US" dirty="0" smtClean="0"/>
          </a:p>
          <a:p>
            <a:r>
              <a:rPr lang="en-US" dirty="0" smtClean="0"/>
              <a:t>Once familiar with the equipment, the purpose of the equipment, the situations and environments in which the equipment would be used, and the target populations,</a:t>
            </a:r>
          </a:p>
          <a:p>
            <a:r>
              <a:rPr lang="en-US" dirty="0" smtClean="0"/>
              <a:t> the team can move on to usability testing. 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continue………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Second step: meeting …..</a:t>
            </a:r>
            <a:r>
              <a:rPr lang="en-US" dirty="0" smtClean="0"/>
              <a:t>to </a:t>
            </a:r>
            <a:r>
              <a:rPr lang="en-US" b="1" dirty="0" smtClean="0"/>
              <a:t>define groundwork </a:t>
            </a:r>
            <a:r>
              <a:rPr lang="en-US" dirty="0" smtClean="0"/>
              <a:t>for development of design objectives and task and function analysis.</a:t>
            </a:r>
          </a:p>
          <a:p>
            <a:r>
              <a:rPr lang="en-US" dirty="0" smtClean="0"/>
              <a:t>Therapists’ expertise on life skills and experiences throughout the life span, human development </a:t>
            </a:r>
            <a:r>
              <a:rPr lang="en-US" b="1" dirty="0" smtClean="0"/>
              <a:t>milestones</a:t>
            </a:r>
            <a:r>
              <a:rPr lang="en-US" dirty="0" smtClean="0"/>
              <a:t>, disease &amp; its consequences will assist with developing the test objectives and tasks.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Techniques: </a:t>
            </a:r>
            <a:r>
              <a:rPr lang="en-US" dirty="0" smtClean="0"/>
              <a:t> </a:t>
            </a:r>
            <a:r>
              <a:rPr lang="en-US" b="1" dirty="0" smtClean="0"/>
              <a:t>focus groups </a:t>
            </a:r>
            <a:r>
              <a:rPr lang="en-US" dirty="0" smtClean="0"/>
              <a:t>and user workshops, informal discussions,</a:t>
            </a:r>
            <a:r>
              <a:rPr lang="en-US" b="1" dirty="0" smtClean="0"/>
              <a:t> interviews</a:t>
            </a:r>
            <a:r>
              <a:rPr lang="en-US" dirty="0" smtClean="0"/>
              <a:t> (structured or open-ended), questionnaires, brainstorming, checklists, and observations.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3,4: The next two steps,:  </a:t>
            </a:r>
            <a:r>
              <a:rPr lang="en-US" sz="3200" b="1" dirty="0" smtClean="0"/>
              <a:t>identify design objectives </a:t>
            </a:r>
            <a:r>
              <a:rPr lang="en-US" sz="3200" dirty="0" smtClean="0"/>
              <a:t>more clearly and </a:t>
            </a:r>
            <a:r>
              <a:rPr lang="en-US" sz="3200" b="1" dirty="0" smtClean="0"/>
              <a:t>to conduct a task and function analysis .</a:t>
            </a:r>
            <a:r>
              <a:rPr lang="en-US" sz="3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0000"/>
                </a:solidFill>
              </a:rPr>
              <a:t>Design objectives focus </a:t>
            </a:r>
            <a:r>
              <a:rPr lang="en-US" sz="3200" b="1" dirty="0" smtClean="0"/>
              <a:t>on product features </a:t>
            </a:r>
            <a:r>
              <a:rPr lang="en-US" sz="3200" dirty="0" smtClean="0"/>
              <a:t>that affect performance, safety, expense, acceptance, comfort, ease of use, and aesthetics.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Inclusion: these </a:t>
            </a:r>
            <a:r>
              <a:rPr lang="en-US" sz="3200" dirty="0" smtClean="0"/>
              <a:t>objectives in initial product development helps confirm that the product is effective, safe, and accepted by user groups </a:t>
            </a:r>
            <a:r>
              <a:rPr lang="en-US" sz="3200" b="1" dirty="0" smtClean="0">
                <a:solidFill>
                  <a:srgbClr val="FF0000"/>
                </a:solidFill>
              </a:rPr>
              <a:t>before</a:t>
            </a:r>
            <a:r>
              <a:rPr lang="en-US" sz="3200" dirty="0" smtClean="0"/>
              <a:t> expensive investments are made in product creation and large-scale production.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Design Objectives for Product  Development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Primary</a:t>
            </a:r>
          </a:p>
          <a:p>
            <a:r>
              <a:rPr lang="en-US" sz="2400" i="1" dirty="0" smtClean="0"/>
              <a:t>Walker,    </a:t>
            </a:r>
            <a:r>
              <a:rPr lang="en-US" sz="2400" dirty="0" smtClean="0"/>
              <a:t>Lightweight,    Adjustable height,        Adjustable width,    </a:t>
            </a:r>
            <a:r>
              <a:rPr lang="en-US" sz="2400" dirty="0" smtClean="0"/>
              <a:t>Stability</a:t>
            </a:r>
            <a:r>
              <a:rPr lang="en-US" sz="2400" i="1" dirty="0" smtClean="0"/>
              <a:t>,   </a:t>
            </a:r>
            <a:r>
              <a:rPr lang="en-US" sz="2400" dirty="0" smtClean="0"/>
              <a:t>Appropriate weight distribution.       Ability to maintain erect posture during use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Secondary</a:t>
            </a:r>
          </a:p>
          <a:p>
            <a:r>
              <a:rPr lang="en-US" sz="2400" dirty="0" smtClean="0"/>
              <a:t>Comfort,       Ease of use,       Ease of adjustment,           Ease of storage.      Portability,    Optimum grip height,     Shape,      Size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Tertiary</a:t>
            </a:r>
          </a:p>
          <a:p>
            <a:r>
              <a:rPr lang="en-US" sz="2400" dirty="0" smtClean="0"/>
              <a:t>Attractiveness,       Convenience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The design objectives and the information gained from the task and function analysis are used to develop performance criteria.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1397</Words>
  <Application>Microsoft Office PowerPoint</Application>
  <PresentationFormat>On-screen Show (4:3)</PresentationFormat>
  <Paragraphs>114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Human Factors in Medical Rehabilitation Equipment: Product Development and Usability Testing</vt:lpstr>
      <vt:lpstr>Slide 3</vt:lpstr>
      <vt:lpstr>What Is Usability Testing?</vt:lpstr>
      <vt:lpstr>What Is User-Centered Design?</vt:lpstr>
      <vt:lpstr>PROCESS</vt:lpstr>
      <vt:lpstr>Process continue………</vt:lpstr>
      <vt:lpstr>Slide 8</vt:lpstr>
      <vt:lpstr>Slide 9</vt:lpstr>
      <vt:lpstr>Slide 10</vt:lpstr>
      <vt:lpstr>Process continue…….</vt:lpstr>
      <vt:lpstr>Slide 12</vt:lpstr>
      <vt:lpstr>Slide 13</vt:lpstr>
      <vt:lpstr>PRODUCT DEVELOPMENT, EFFICACY TESTING, AND COMPARISON TESTING OF AN ASSISTIVE WALKER</vt:lpstr>
      <vt:lpstr>Slide 15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Qamar</cp:lastModifiedBy>
  <cp:revision>233</cp:revision>
  <dcterms:created xsi:type="dcterms:W3CDTF">2006-08-16T00:00:00Z</dcterms:created>
  <dcterms:modified xsi:type="dcterms:W3CDTF">2019-05-30T07:02:54Z</dcterms:modified>
</cp:coreProperties>
</file>