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9" r:id="rId4"/>
    <p:sldId id="268" r:id="rId5"/>
    <p:sldId id="270" r:id="rId6"/>
    <p:sldId id="265" r:id="rId7"/>
    <p:sldId id="272"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37B425D2-BEA4-4038-9631-FA6D3EB88AC5}"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AC7FBEBD-B618-4DBB-8F5D-05C0017BE1CF}" type="slidenum">
              <a:rPr lang="en-US" smtClean="0"/>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425D2-BEA4-4038-9631-FA6D3EB88AC5}"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BEBD-B618-4DBB-8F5D-05C0017BE1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425D2-BEA4-4038-9631-FA6D3EB88AC5}"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BEBD-B618-4DBB-8F5D-05C0017BE1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37B425D2-BEA4-4038-9631-FA6D3EB88AC5}"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BEBD-B618-4DBB-8F5D-05C0017BE1CF}"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37B425D2-BEA4-4038-9631-FA6D3EB88AC5}"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BEBD-B618-4DBB-8F5D-05C0017BE1CF}" type="slidenum">
              <a:rPr lang="en-US" smtClean="0"/>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B425D2-BEA4-4038-9631-FA6D3EB88AC5}"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BEBD-B618-4DBB-8F5D-05C0017BE1CF}"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7B425D2-BEA4-4038-9631-FA6D3EB88AC5}" type="datetimeFigureOut">
              <a:rPr lang="en-US" smtClean="0"/>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BEBD-B618-4DBB-8F5D-05C0017BE1CF}"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37B425D2-BEA4-4038-9631-FA6D3EB88AC5}" type="datetimeFigureOut">
              <a:rPr lang="en-US" smtClean="0"/>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BEBD-B618-4DBB-8F5D-05C0017BE1CF}"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425D2-BEA4-4038-9631-FA6D3EB88AC5}" type="datetimeFigureOut">
              <a:rPr lang="en-US" smtClean="0"/>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BEBD-B618-4DBB-8F5D-05C0017BE1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37B425D2-BEA4-4038-9631-FA6D3EB88AC5}"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BEBD-B618-4DBB-8F5D-05C0017BE1CF}"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37B425D2-BEA4-4038-9631-FA6D3EB88AC5}"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BEBD-B618-4DBB-8F5D-05C0017BE1CF}"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37B425D2-BEA4-4038-9631-FA6D3EB88AC5}" type="datetimeFigureOut">
              <a:rPr lang="en-US" smtClean="0"/>
              <a:t>4/19/2021</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AC7FBEBD-B618-4DBB-8F5D-05C0017BE1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Ms</a:t>
            </a:r>
            <a:r>
              <a:rPr lang="en-US" dirty="0" smtClean="0"/>
              <a:t> </a:t>
            </a:r>
            <a:r>
              <a:rPr lang="en-US" dirty="0" err="1" smtClean="0"/>
              <a:t>Sameen</a:t>
            </a:r>
            <a:endParaRPr lang="en-US" dirty="0"/>
          </a:p>
        </p:txBody>
      </p:sp>
      <p:sp>
        <p:nvSpPr>
          <p:cNvPr id="2" name="Title 1"/>
          <p:cNvSpPr>
            <a:spLocks noGrp="1"/>
          </p:cNvSpPr>
          <p:nvPr>
            <p:ph type="title"/>
          </p:nvPr>
        </p:nvSpPr>
        <p:spPr/>
        <p:txBody>
          <a:bodyPr>
            <a:normAutofit/>
          </a:bodyPr>
          <a:lstStyle/>
          <a:p>
            <a:r>
              <a:rPr lang="en-US" b="1" dirty="0" smtClean="0"/>
              <a:t>Aims of Education and Curriculum</a:t>
            </a:r>
            <a:endParaRPr lang="en-US" b="1" dirty="0"/>
          </a:p>
        </p:txBody>
      </p:sp>
    </p:spTree>
    <p:extLst>
      <p:ext uri="{BB962C8B-B14F-4D97-AF65-F5344CB8AC3E}">
        <p14:creationId xmlns:p14="http://schemas.microsoft.com/office/powerpoint/2010/main" val="369041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Aims of Education</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fontScale="92500" lnSpcReduction="20000"/>
          </a:bodyPr>
          <a:lstStyle/>
          <a:p>
            <a:r>
              <a:rPr lang="en-US" sz="2800" dirty="0">
                <a:latin typeface="Times New Roman" panose="02020603050405020304" pitchFamily="18" charset="0"/>
                <a:cs typeface="Times New Roman" panose="02020603050405020304" pitchFamily="18" charset="0"/>
              </a:rPr>
              <a:t>Education is mostly planned and purposeful activity. It must have clear aims and objectives. An aim is pre-determined goal which inspires the individual to attain </a:t>
            </a: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through appropriate activities. Educational aims are necessary in giving direction to educational activity. There are certain factors determining educational aims. They are</a:t>
            </a:r>
          </a:p>
          <a:p>
            <a:r>
              <a:rPr lang="en-US" sz="2800" dirty="0" smtClean="0">
                <a:latin typeface="Times New Roman" panose="02020603050405020304" pitchFamily="18" charset="0"/>
                <a:cs typeface="Times New Roman" panose="02020603050405020304" pitchFamily="18" charset="0"/>
              </a:rPr>
              <a:t>Spiritual</a:t>
            </a:r>
          </a:p>
          <a:p>
            <a:r>
              <a:rPr lang="en-US" sz="2800" dirty="0" smtClean="0">
                <a:latin typeface="Times New Roman" panose="02020603050405020304" pitchFamily="18" charset="0"/>
                <a:cs typeface="Times New Roman" panose="02020603050405020304" pitchFamily="18" charset="0"/>
              </a:rPr>
              <a:t>Moral</a:t>
            </a:r>
          </a:p>
          <a:p>
            <a:r>
              <a:rPr lang="en-US" sz="2800" dirty="0" smtClean="0">
                <a:latin typeface="Times New Roman" panose="02020603050405020304" pitchFamily="18" charset="0"/>
                <a:cs typeface="Times New Roman" panose="02020603050405020304" pitchFamily="18" charset="0"/>
              </a:rPr>
              <a:t>Intellectual</a:t>
            </a:r>
          </a:p>
          <a:p>
            <a:r>
              <a:rPr lang="en-US" sz="2800" dirty="0" smtClean="0">
                <a:latin typeface="Times New Roman" panose="02020603050405020304" pitchFamily="18" charset="0"/>
                <a:cs typeface="Times New Roman" panose="02020603050405020304" pitchFamily="18" charset="0"/>
              </a:rPr>
              <a:t>Economic</a:t>
            </a:r>
          </a:p>
          <a:p>
            <a:r>
              <a:rPr lang="en-US" sz="2800" dirty="0" smtClean="0">
                <a:latin typeface="Times New Roman" panose="02020603050405020304" pitchFamily="18" charset="0"/>
                <a:cs typeface="Times New Roman" panose="02020603050405020304" pitchFamily="18" charset="0"/>
              </a:rPr>
              <a:t>Vocational</a:t>
            </a:r>
          </a:p>
          <a:p>
            <a:r>
              <a:rPr lang="en-US" sz="2800" dirty="0" smtClean="0">
                <a:latin typeface="Times New Roman" panose="02020603050405020304" pitchFamily="18" charset="0"/>
                <a:cs typeface="Times New Roman" panose="02020603050405020304" pitchFamily="18" charset="0"/>
              </a:rPr>
              <a:t>Social</a:t>
            </a:r>
          </a:p>
          <a:p>
            <a:r>
              <a:rPr lang="en-US" sz="2800" dirty="0" smtClean="0">
                <a:latin typeface="Times New Roman" panose="02020603050405020304" pitchFamily="18" charset="0"/>
                <a:cs typeface="Times New Roman" panose="02020603050405020304" pitchFamily="18" charset="0"/>
              </a:rPr>
              <a:t>Cultural</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47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1"/>
            <a:ext cx="8591550" cy="838200"/>
          </a:xfrm>
        </p:spPr>
        <p:txBody>
          <a:bodyPr>
            <a:normAutofit/>
          </a:bodyPr>
          <a:lstStyle/>
          <a:p>
            <a:r>
              <a:rPr lang="en-US" sz="4000" b="1" dirty="0" smtClean="0">
                <a:latin typeface="Times New Roman" panose="02020603050405020304" pitchFamily="18" charset="0"/>
                <a:cs typeface="Times New Roman" panose="02020603050405020304" pitchFamily="18" charset="0"/>
              </a:rPr>
              <a:t>Spiritual Aims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04800" y="1219200"/>
            <a:ext cx="8595360" cy="5245608"/>
          </a:xfrm>
        </p:spPr>
        <p:txBody>
          <a:bodyPr>
            <a:normAutofit lnSpcReduction="10000"/>
          </a:bodyPr>
          <a:lstStyle/>
          <a:p>
            <a:pPr fontAlgn="base"/>
            <a:r>
              <a:rPr lang="en-US" sz="2800" dirty="0">
                <a:latin typeface="Times New Roman" panose="02020603050405020304" pitchFamily="18" charset="0"/>
                <a:cs typeface="Times New Roman" panose="02020603050405020304" pitchFamily="18" charset="0"/>
              </a:rPr>
              <a:t>The idealistic philosophers contend that the chief aim of education is to develop the spiritual side of an individual. The sole aim of education should be the maximum development of spiritual potentialities of the individual. </a:t>
            </a:r>
            <a:endParaRPr lang="en-US" sz="2800" dirty="0" smtClean="0">
              <a:latin typeface="Times New Roman" panose="02020603050405020304" pitchFamily="18" charset="0"/>
              <a:cs typeface="Times New Roman" panose="02020603050405020304" pitchFamily="18" charset="0"/>
            </a:endParaRPr>
          </a:p>
          <a:p>
            <a:pPr fontAlgn="base"/>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turn, this development gives the real strength to human soul and mind. Regarding the importance of education for spiritual side of the individual.</a:t>
            </a:r>
          </a:p>
          <a:p>
            <a:pPr fontAlgn="base"/>
            <a:r>
              <a:rPr lang="en-US" sz="2800" dirty="0">
                <a:latin typeface="Times New Roman" panose="02020603050405020304" pitchFamily="18" charset="0"/>
                <a:cs typeface="Times New Roman" panose="02020603050405020304" pitchFamily="18" charset="0"/>
              </a:rPr>
              <a:t>Dr. S. </a:t>
            </a:r>
            <a:r>
              <a:rPr lang="en-US" sz="2800" dirty="0" err="1">
                <a:latin typeface="Times New Roman" panose="02020603050405020304" pitchFamily="18" charset="0"/>
                <a:cs typeface="Times New Roman" panose="02020603050405020304" pitchFamily="18" charset="0"/>
              </a:rPr>
              <a:t>Radhakrishnan</a:t>
            </a:r>
            <a:r>
              <a:rPr lang="en-US" sz="2800" dirty="0">
                <a:latin typeface="Times New Roman" panose="02020603050405020304" pitchFamily="18" charset="0"/>
                <a:cs typeface="Times New Roman" panose="02020603050405020304" pitchFamily="18" charset="0"/>
              </a:rPr>
              <a:t> says, </a:t>
            </a:r>
            <a:r>
              <a:rPr lang="en-US" sz="2800" b="1" dirty="0">
                <a:latin typeface="Times New Roman" panose="02020603050405020304" pitchFamily="18" charset="0"/>
                <a:cs typeface="Times New Roman" panose="02020603050405020304" pitchFamily="18" charset="0"/>
              </a:rPr>
              <a:t>“The aim of education is neither national efficiency nor world solidarity, but making the individual feel that he has within himself something deeper than intellect, call it spirit if you like</a:t>
            </a:r>
            <a:r>
              <a:rPr lang="en-US" sz="2800" b="1"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50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Moral Aims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Autofit/>
          </a:bodyPr>
          <a:lstStyle/>
          <a:p>
            <a:r>
              <a:rPr lang="en-US" sz="2800" dirty="0">
                <a:latin typeface="Times New Roman" panose="02020603050405020304" pitchFamily="18" charset="0"/>
                <a:cs typeface="Times New Roman" pitchFamily="18" charset="0"/>
              </a:rPr>
              <a:t>A man who is morally high is always adopts the way which is desirable to the society</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Education cultivates truth, beauty and goodness in the mind of the child which are the essence of morality</a:t>
            </a:r>
            <a:r>
              <a:rPr lang="en-US" sz="2800" dirty="0" smtClean="0">
                <a:latin typeface="Times New Roman" pitchFamily="18" charset="0"/>
                <a:cs typeface="Times New Roman" pitchFamily="18" charset="0"/>
              </a:rPr>
              <a:t>.</a:t>
            </a:r>
          </a:p>
          <a:p>
            <a:r>
              <a:rPr lang="en-US" sz="2800" dirty="0">
                <a:latin typeface="Times New Roman" panose="02020603050405020304" pitchFamily="18" charset="0"/>
                <a:cs typeface="Times New Roman" panose="02020603050405020304" pitchFamily="18" charset="0"/>
              </a:rPr>
              <a:t>Character development- character development as a supreme aim of education. Education assists the child to develop certain human values, attitudes, and habits which are essential for building a desirable character</a:t>
            </a:r>
            <a:r>
              <a:rPr lang="en-US" sz="2800"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46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Intellectual Aims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a:bodyPr>
          <a:lstStyle/>
          <a:p>
            <a:r>
              <a:rPr lang="en-US" sz="2800" dirty="0">
                <a:latin typeface="Times New Roman" panose="02020603050405020304" pitchFamily="18" charset="0"/>
                <a:cs typeface="Times New Roman" panose="02020603050405020304" pitchFamily="18" charset="0"/>
              </a:rPr>
              <a:t>it is essential for acquiring knowledge, thinking, reasoning, judgment and generalization</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Education provides enough opportunities to develop the innate intellectual capacity of the student development of intelligence through education will enable the child to lead an independent life with confidence</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Self-realization- what we are is God’s gift to us and what we become is our gift to God. Child is born with tremendous potentials and the equipping him to utilize the identified. </a:t>
            </a:r>
          </a:p>
        </p:txBody>
      </p:sp>
    </p:spTree>
    <p:extLst>
      <p:ext uri="{BB962C8B-B14F-4D97-AF65-F5344CB8AC3E}">
        <p14:creationId xmlns:p14="http://schemas.microsoft.com/office/powerpoint/2010/main" val="1562635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Social Aims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Autofit/>
          </a:bodyPr>
          <a:lstStyle/>
          <a:p>
            <a:pPr marL="342900" indent="-342900"/>
            <a:r>
              <a:rPr lang="en-US" sz="2400" dirty="0" smtClean="0">
                <a:latin typeface="Times New Roman" pitchFamily="18" charset="0"/>
                <a:cs typeface="Times New Roman" pitchFamily="18" charset="0"/>
              </a:rPr>
              <a:t>Every </a:t>
            </a:r>
            <a:r>
              <a:rPr lang="en-US" sz="2400" dirty="0">
                <a:latin typeface="Times New Roman" panose="02020603050405020304" pitchFamily="18" charset="0"/>
                <a:cs typeface="Times New Roman" panose="02020603050405020304" pitchFamily="18" charset="0"/>
              </a:rPr>
              <a:t>individual is considered as a productive member of the society. Though education the individual child should be provided with the required assistance to become a useful member of the society, irrespective of the socioeconomic status. </a:t>
            </a:r>
            <a:endParaRPr lang="en-US" sz="2400" dirty="0" smtClean="0">
              <a:latin typeface="Times New Roman" panose="02020603050405020304" pitchFamily="18" charset="0"/>
              <a:cs typeface="Times New Roman" panose="02020603050405020304" pitchFamily="18" charset="0"/>
            </a:endParaRPr>
          </a:p>
          <a:p>
            <a:pPr marL="342900" indent="-342900"/>
            <a:r>
              <a:rPr lang="en-US" sz="2400" dirty="0" smtClean="0">
                <a:latin typeface="Times New Roman" panose="02020603050405020304" pitchFamily="18" charset="0"/>
                <a:cs typeface="Times New Roman" panose="02020603050405020304" pitchFamily="18" charset="0"/>
              </a:rPr>
              <a:t>Keeping </a:t>
            </a:r>
            <a:r>
              <a:rPr lang="en-US" sz="2400" dirty="0">
                <a:latin typeface="Times New Roman" panose="02020603050405020304" pitchFamily="18" charset="0"/>
                <a:cs typeface="Times New Roman" panose="02020603050405020304" pitchFamily="18" charset="0"/>
              </a:rPr>
              <a:t>this aim in mind, educationists have to help learners to develop a healthy, purposeful, productive, exploratory and controlling adjustment with the environment</a:t>
            </a:r>
            <a:r>
              <a:rPr lang="en-US" sz="2400" dirty="0" smtClean="0">
                <a:latin typeface="Times New Roman" panose="02020603050405020304" pitchFamily="18" charset="0"/>
                <a:cs typeface="Times New Roman" panose="02020603050405020304" pitchFamily="18" charset="0"/>
              </a:rPr>
              <a:t>.</a:t>
            </a:r>
          </a:p>
          <a:p>
            <a:pPr marL="342900" indent="-342900"/>
            <a:r>
              <a:rPr lang="en-US" sz="2400" dirty="0">
                <a:latin typeface="Times New Roman" pitchFamily="18" charset="0"/>
                <a:cs typeface="Times New Roman" pitchFamily="18" charset="0"/>
              </a:rPr>
              <a:t>Society is the result of the interrelations of individuals. It consists of big and small groups and there are subgroups within each group. </a:t>
            </a:r>
            <a:endParaRPr lang="en-US" sz="2400" dirty="0" smtClean="0">
              <a:latin typeface="Times New Roman" pitchFamily="18" charset="0"/>
              <a:cs typeface="Times New Roman" pitchFamily="18" charset="0"/>
            </a:endParaRPr>
          </a:p>
          <a:p>
            <a:pPr marL="342900" indent="-342900"/>
            <a:r>
              <a:rPr lang="en-US" sz="2400" dirty="0" smtClean="0">
                <a:latin typeface="Times New Roman" pitchFamily="18" charset="0"/>
                <a:cs typeface="Times New Roman" pitchFamily="18" charset="0"/>
              </a:rPr>
              <a:t>Education </a:t>
            </a:r>
            <a:r>
              <a:rPr lang="en-US" sz="2400" dirty="0">
                <a:latin typeface="Times New Roman" pitchFamily="18" charset="0"/>
                <a:cs typeface="Times New Roman" pitchFamily="18" charset="0"/>
              </a:rPr>
              <a:t>helps the child to understand this interrelation of individuals and possibilities of various groups. </a:t>
            </a:r>
          </a:p>
          <a:p>
            <a:pPr marL="342900" indent="-342900"/>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47963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Times New Roman" panose="02020603050405020304" pitchFamily="18" charset="0"/>
                <a:cs typeface="Times New Roman" panose="02020603050405020304" pitchFamily="18" charset="0"/>
              </a:rPr>
              <a:t>Cont</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a:bodyPr>
          <a:lstStyle/>
          <a:p>
            <a:pPr marL="342900" indent="-342900"/>
            <a:r>
              <a:rPr lang="en-US" sz="2400" dirty="0">
                <a:latin typeface="Times New Roman" pitchFamily="18" charset="0"/>
                <a:cs typeface="Times New Roman" pitchFamily="18" charset="0"/>
              </a:rPr>
              <a:t>By the way of education student should realize the importance of social values like justice, fair play, healthy competition, harmony, etc. in short, education instill a sense of obligation and loyalty towards the community and its needs.</a:t>
            </a:r>
          </a:p>
          <a:p>
            <a:pPr marL="342900" indent="-342900"/>
            <a:r>
              <a:rPr lang="en-US" sz="2400" dirty="0">
                <a:latin typeface="Times New Roman" pitchFamily="18" charset="0"/>
                <a:cs typeface="Times New Roman" pitchFamily="18" charset="0"/>
              </a:rPr>
              <a:t> By means of social aim, education gives direction in the development of the </a:t>
            </a:r>
            <a:r>
              <a:rPr lang="en-US" sz="2400" dirty="0" smtClean="0">
                <a:latin typeface="Times New Roman" pitchFamily="18" charset="0"/>
                <a:cs typeface="Times New Roman" pitchFamily="18" charset="0"/>
              </a:rPr>
              <a:t>society.</a:t>
            </a:r>
          </a:p>
          <a:p>
            <a:pPr marL="342900" indent="-342900"/>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helps the child to grow as productive citizens by following the social and moral standards set by the society. Education motivates the child to perform his duties and responsibilities as citizen, for the welfare of the society. All countries in general and democratic countries in particular have to upload this aim of education. </a:t>
            </a:r>
          </a:p>
        </p:txBody>
      </p:sp>
    </p:spTree>
    <p:extLst>
      <p:ext uri="{BB962C8B-B14F-4D97-AF65-F5344CB8AC3E}">
        <p14:creationId xmlns:p14="http://schemas.microsoft.com/office/powerpoint/2010/main" val="284032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Cultural Aims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a:bodyPr>
          <a:lstStyle/>
          <a:p>
            <a:r>
              <a:rPr lang="en-US" sz="2800" dirty="0">
                <a:latin typeface="Times New Roman" pitchFamily="18" charset="0"/>
                <a:cs typeface="Times New Roman" pitchFamily="18" charset="0"/>
              </a:rPr>
              <a:t>Culture is an important part of society and it can affects the behavior of the individuals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Education helps to preserve culture as well as to reform it in a new acceptable manner</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by </a:t>
            </a:r>
            <a:r>
              <a:rPr lang="en-US" sz="2800" dirty="0">
                <a:latin typeface="Times New Roman" pitchFamily="18" charset="0"/>
                <a:cs typeface="Times New Roman" pitchFamily="18" charset="0"/>
              </a:rPr>
              <a:t>under -going education child becomes cultures and civilized. Cultural development is manifested through the development of an esthetic sense and respect for others culture.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7302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Vocational Aims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lstStyle/>
          <a:p>
            <a:r>
              <a:rPr lang="en-US" sz="2400" dirty="0">
                <a:latin typeface="Times New Roman" pitchFamily="18" charset="0"/>
                <a:cs typeface="Times New Roman" pitchFamily="18" charset="0"/>
              </a:rPr>
              <a:t>It is a modern aim of education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Education helps to achieve vocation to satisfy the primary needs of a man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..e. food, shelter and clothes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Vocational education enables an individual to earn his livelihood comfortable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Education </a:t>
            </a:r>
            <a:r>
              <a:rPr lang="en-US" sz="2400" dirty="0">
                <a:latin typeface="Times New Roman" pitchFamily="18" charset="0"/>
                <a:cs typeface="Times New Roman" pitchFamily="18" charset="0"/>
              </a:rPr>
              <a:t>should prepare the child to earn his livelihood so that he can lead a productive life in the society. Dignity of labor and respect to the labor have to be developed or inculcated by means of education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531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TM01790493[[fn=SOHO]]</Template>
  <TotalTime>218</TotalTime>
  <Words>677</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Soho</vt:lpstr>
      <vt:lpstr>Aims of Education and Curriculum</vt:lpstr>
      <vt:lpstr>Aims of Education</vt:lpstr>
      <vt:lpstr>Spiritual Aims</vt:lpstr>
      <vt:lpstr>Moral Aims</vt:lpstr>
      <vt:lpstr>Intellectual Aims</vt:lpstr>
      <vt:lpstr>Social Aims</vt:lpstr>
      <vt:lpstr>Cont…..</vt:lpstr>
      <vt:lpstr>Cultural Aims</vt:lpstr>
      <vt:lpstr>Vocational Aims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Aims of Education and Curriculum</dc:title>
  <dc:creator>Umar Farooq</dc:creator>
  <cp:lastModifiedBy>Umar Farooq</cp:lastModifiedBy>
  <cp:revision>23</cp:revision>
  <dcterms:created xsi:type="dcterms:W3CDTF">2021-04-08T05:20:44Z</dcterms:created>
  <dcterms:modified xsi:type="dcterms:W3CDTF">2021-04-19T09:38:01Z</dcterms:modified>
</cp:coreProperties>
</file>