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3CDB1-736A-4BFD-A64C-67C9B9C0CEFE}" type="doc">
      <dgm:prSet loTypeId="urn:microsoft.com/office/officeart/2011/layout/InterconnectedBlockProcess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575959-843B-47DD-8EAA-D853FBC52553}">
      <dgm:prSet phldrT="[Text]" custT="1"/>
      <dgm:spPr/>
      <dgm:t>
        <a:bodyPr/>
        <a:lstStyle/>
        <a:p>
          <a:r>
            <a:rPr lang="en-US" sz="2000" b="1" dirty="0" smtClean="0"/>
            <a:t>EMOTIONALITY</a:t>
          </a:r>
          <a:endParaRPr lang="en-US" sz="2000" b="1" dirty="0"/>
        </a:p>
      </dgm:t>
    </dgm:pt>
    <dgm:pt modelId="{5B0D859D-6133-49DA-AEE6-7837360E25E6}" type="parTrans" cxnId="{AB281C9F-A4D9-4847-B9D2-7E47784FE55A}">
      <dgm:prSet/>
      <dgm:spPr/>
      <dgm:t>
        <a:bodyPr/>
        <a:lstStyle/>
        <a:p>
          <a:endParaRPr lang="en-US"/>
        </a:p>
      </dgm:t>
    </dgm:pt>
    <dgm:pt modelId="{1B39CF5B-6020-45B8-8108-9F4633C95377}" type="sibTrans" cxnId="{AB281C9F-A4D9-4847-B9D2-7E47784FE55A}">
      <dgm:prSet/>
      <dgm:spPr/>
      <dgm:t>
        <a:bodyPr/>
        <a:lstStyle/>
        <a:p>
          <a:endParaRPr lang="en-US"/>
        </a:p>
      </dgm:t>
    </dgm:pt>
    <dgm:pt modelId="{1A57A07E-F784-4D32-BE86-6BC28152BE59}">
      <dgm:prSet phldrT="[Text]"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Emotionality refers to the intensity</a:t>
          </a:r>
          <a:endParaRPr lang="en-US" dirty="0"/>
        </a:p>
      </dgm:t>
    </dgm:pt>
    <dgm:pt modelId="{3A1BFA43-D5FB-48C6-8870-45CCACE43328}" type="parTrans" cxnId="{23B5CB37-0130-4F03-A710-F7C40CEA9764}">
      <dgm:prSet/>
      <dgm:spPr/>
      <dgm:t>
        <a:bodyPr/>
        <a:lstStyle/>
        <a:p>
          <a:endParaRPr lang="en-US"/>
        </a:p>
      </dgm:t>
    </dgm:pt>
    <dgm:pt modelId="{0121F751-28EE-4E63-9E4E-DFE656DA1DE2}" type="sibTrans" cxnId="{23B5CB37-0130-4F03-A710-F7C40CEA9764}">
      <dgm:prSet/>
      <dgm:spPr/>
      <dgm:t>
        <a:bodyPr/>
        <a:lstStyle/>
        <a:p>
          <a:endParaRPr lang="en-US"/>
        </a:p>
      </dgm:t>
    </dgm:pt>
    <dgm:pt modelId="{6D9FE1BC-418B-47CA-8D1F-3FDD6311780D}">
      <dgm:prSet phldrT="[Text]" custT="1"/>
      <dgm:spPr/>
      <dgm:t>
        <a:bodyPr/>
        <a:lstStyle/>
        <a:p>
          <a:r>
            <a:rPr lang="en-US" sz="2800" b="1" dirty="0" smtClean="0"/>
            <a:t>ACTIVITY</a:t>
          </a:r>
          <a:endParaRPr lang="en-US" sz="2800" b="1" dirty="0"/>
        </a:p>
      </dgm:t>
    </dgm:pt>
    <dgm:pt modelId="{56DA7CD4-D3D6-4BB1-A2C5-B88AB8B7F5CE}" type="parTrans" cxnId="{9480FBC3-1AE7-48D1-B060-7F472025B02B}">
      <dgm:prSet/>
      <dgm:spPr/>
      <dgm:t>
        <a:bodyPr/>
        <a:lstStyle/>
        <a:p>
          <a:endParaRPr lang="en-US"/>
        </a:p>
      </dgm:t>
    </dgm:pt>
    <dgm:pt modelId="{FCBDF270-CD92-4068-83D1-91C83C68D265}" type="sibTrans" cxnId="{9480FBC3-1AE7-48D1-B060-7F472025B02B}">
      <dgm:prSet/>
      <dgm:spPr/>
      <dgm:t>
        <a:bodyPr/>
        <a:lstStyle/>
        <a:p>
          <a:endParaRPr lang="en-US"/>
        </a:p>
      </dgm:t>
    </dgm:pt>
    <dgm:pt modelId="{431566D1-E280-4D09-AC63-4956A3FD7DAD}">
      <dgm:prSet phldrT="[Text]"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Activity refers to a</a:t>
          </a:r>
        </a:p>
      </dgm:t>
    </dgm:pt>
    <dgm:pt modelId="{BA4B9A64-2DB6-4C32-9BCD-5594ED7070C7}" type="parTrans" cxnId="{91262ED7-0E4F-4EF7-B8C7-51D46CAAA465}">
      <dgm:prSet/>
      <dgm:spPr/>
      <dgm:t>
        <a:bodyPr/>
        <a:lstStyle/>
        <a:p>
          <a:endParaRPr lang="en-US"/>
        </a:p>
      </dgm:t>
    </dgm:pt>
    <dgm:pt modelId="{A4EF2171-1C10-458E-B32B-867210E7EF7E}" type="sibTrans" cxnId="{91262ED7-0E4F-4EF7-B8C7-51D46CAAA465}">
      <dgm:prSet/>
      <dgm:spPr/>
      <dgm:t>
        <a:bodyPr/>
        <a:lstStyle/>
        <a:p>
          <a:endParaRPr lang="en-US"/>
        </a:p>
      </dgm:t>
    </dgm:pt>
    <dgm:pt modelId="{A21B6A07-F768-400F-A8DC-DF3CBFC56007}">
      <dgm:prSet phldrT="[Text]"/>
      <dgm:spPr/>
      <dgm:t>
        <a:bodyPr/>
        <a:lstStyle/>
        <a:p>
          <a:r>
            <a:rPr lang="en-US" b="1" dirty="0" smtClean="0"/>
            <a:t>SOCIABILITY</a:t>
          </a:r>
          <a:endParaRPr lang="en-US" b="1" dirty="0"/>
        </a:p>
      </dgm:t>
    </dgm:pt>
    <dgm:pt modelId="{82A8762F-9635-4791-BB1E-1F2FEFC1223A}" type="parTrans" cxnId="{36005218-ED09-462B-A6DA-CE586C2BF24B}">
      <dgm:prSet/>
      <dgm:spPr/>
      <dgm:t>
        <a:bodyPr/>
        <a:lstStyle/>
        <a:p>
          <a:endParaRPr lang="en-US"/>
        </a:p>
      </dgm:t>
    </dgm:pt>
    <dgm:pt modelId="{36F24CC2-2E29-4406-BD7B-A930DAEC1D96}" type="sibTrans" cxnId="{36005218-ED09-462B-A6DA-CE586C2BF24B}">
      <dgm:prSet/>
      <dgm:spPr/>
      <dgm:t>
        <a:bodyPr/>
        <a:lstStyle/>
        <a:p>
          <a:endParaRPr lang="en-US"/>
        </a:p>
      </dgm:t>
    </dgm:pt>
    <dgm:pt modelId="{C985E547-0821-4711-A71A-4C9FA119AA41}">
      <dgm:prSet phldrT="[Text]"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Sociability relates</a:t>
          </a:r>
          <a:endParaRPr lang="en-US" dirty="0"/>
        </a:p>
      </dgm:t>
    </dgm:pt>
    <dgm:pt modelId="{D45FD0CF-4C98-45C4-8D43-67C327A73210}" type="parTrans" cxnId="{0CA1D358-517E-46B5-9867-3A709458213E}">
      <dgm:prSet/>
      <dgm:spPr/>
      <dgm:t>
        <a:bodyPr/>
        <a:lstStyle/>
        <a:p>
          <a:endParaRPr lang="en-US"/>
        </a:p>
      </dgm:t>
    </dgm:pt>
    <dgm:pt modelId="{F38265BD-04AF-4882-9868-0D83DE7A5A9B}" type="sibTrans" cxnId="{0CA1D358-517E-46B5-9867-3A709458213E}">
      <dgm:prSet/>
      <dgm:spPr/>
      <dgm:t>
        <a:bodyPr/>
        <a:lstStyle/>
        <a:p>
          <a:endParaRPr lang="en-US"/>
        </a:p>
      </dgm:t>
    </dgm:pt>
    <dgm:pt modelId="{2082CFDC-1C0C-4C3D-91DD-3E5114C86C1F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of emotional reactions. Children who cry frequently, are easily frightened,</a:t>
          </a:r>
          <a:endParaRPr lang="en-US" dirty="0"/>
        </a:p>
      </dgm:t>
    </dgm:pt>
    <dgm:pt modelId="{0FA44CAE-2A70-45B9-A150-3CF4D8BB4365}" type="parTrans" cxnId="{059AC962-A27B-4256-BC44-5AF69E5F7E3F}">
      <dgm:prSet/>
      <dgm:spPr/>
      <dgm:t>
        <a:bodyPr/>
        <a:lstStyle/>
        <a:p>
          <a:endParaRPr lang="en-US"/>
        </a:p>
      </dgm:t>
    </dgm:pt>
    <dgm:pt modelId="{EC464B4C-408E-4FCD-85C2-9896B2FC9E5C}" type="sibTrans" cxnId="{059AC962-A27B-4256-BC44-5AF69E5F7E3F}">
      <dgm:prSet/>
      <dgm:spPr/>
      <dgm:t>
        <a:bodyPr/>
        <a:lstStyle/>
        <a:p>
          <a:endParaRPr lang="en-US"/>
        </a:p>
      </dgm:t>
    </dgm:pt>
    <dgm:pt modelId="{F1991032-8927-4ED1-B8B5-6D1FCF2623FB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and often express anger are high in this temperament. As adults, these individuals</a:t>
          </a:r>
          <a:endParaRPr lang="en-US" dirty="0"/>
        </a:p>
      </dgm:t>
    </dgm:pt>
    <dgm:pt modelId="{41754A2F-2D03-4EDC-A7B2-A6241FDBC0B3}" type="parTrans" cxnId="{ADD51954-04C7-4226-9A4D-52A19C8D0247}">
      <dgm:prSet/>
      <dgm:spPr/>
      <dgm:t>
        <a:bodyPr/>
        <a:lstStyle/>
        <a:p>
          <a:endParaRPr lang="en-US"/>
        </a:p>
      </dgm:t>
    </dgm:pt>
    <dgm:pt modelId="{FC5931E2-4DCC-4671-85D8-762D5C777894}" type="sibTrans" cxnId="{ADD51954-04C7-4226-9A4D-52A19C8D0247}">
      <dgm:prSet/>
      <dgm:spPr/>
      <dgm:t>
        <a:bodyPr/>
        <a:lstStyle/>
        <a:p>
          <a:endParaRPr lang="en-US"/>
        </a:p>
      </dgm:t>
    </dgm:pt>
    <dgm:pt modelId="{BDD4075F-D8CE-4B42-BBEB-61B8B41B4860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are easily upset and may have a “quick temper.”</a:t>
          </a:r>
          <a:endParaRPr lang="en-US" dirty="0"/>
        </a:p>
      </dgm:t>
    </dgm:pt>
    <dgm:pt modelId="{C2C04909-2FE1-4E46-A7E7-1910E4F022D9}" type="parTrans" cxnId="{5771F575-8594-49F8-9E32-FB7E5431D80F}">
      <dgm:prSet/>
      <dgm:spPr/>
      <dgm:t>
        <a:bodyPr/>
        <a:lstStyle/>
        <a:p>
          <a:endParaRPr lang="en-US"/>
        </a:p>
      </dgm:t>
    </dgm:pt>
    <dgm:pt modelId="{51D5A29A-C983-449A-AE50-638C77FAEF61}" type="sibTrans" cxnId="{5771F575-8594-49F8-9E32-FB7E5431D80F}">
      <dgm:prSet/>
      <dgm:spPr/>
      <dgm:t>
        <a:bodyPr/>
        <a:lstStyle/>
        <a:p>
          <a:endParaRPr lang="en-US"/>
        </a:p>
      </dgm:t>
    </dgm:pt>
    <dgm:pt modelId="{32611EA9-1947-4F16-B45B-BB7EDDC9FC3A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person’s general level of energy. Children high in this temperament move</a:t>
          </a:r>
          <a:endParaRPr lang="en-US" dirty="0"/>
        </a:p>
      </dgm:t>
    </dgm:pt>
    <dgm:pt modelId="{92B61437-8AA1-45C0-8BAC-76EDCBEA4C2F}" type="parTrans" cxnId="{CAD43FCE-8A14-4CF1-BD91-FF4BA2EC8233}">
      <dgm:prSet/>
      <dgm:spPr/>
      <dgm:t>
        <a:bodyPr/>
        <a:lstStyle/>
        <a:p>
          <a:endParaRPr lang="en-US"/>
        </a:p>
      </dgm:t>
    </dgm:pt>
    <dgm:pt modelId="{CC134BA4-BEFD-43A0-A162-2D609F561138}" type="sibTrans" cxnId="{CAD43FCE-8A14-4CF1-BD91-FF4BA2EC8233}">
      <dgm:prSet/>
      <dgm:spPr/>
      <dgm:t>
        <a:bodyPr/>
        <a:lstStyle/>
        <a:p>
          <a:endParaRPr lang="en-US"/>
        </a:p>
      </dgm:t>
    </dgm:pt>
    <dgm:pt modelId="{FB60E900-9369-4033-9639-B4F2B700ABA3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around a lot, prefer games that require running and jumping, and tend to</a:t>
          </a:r>
          <a:endParaRPr lang="en-US" dirty="0"/>
        </a:p>
      </dgm:t>
    </dgm:pt>
    <dgm:pt modelId="{64A1260D-CD79-4254-AB70-F272CE421CE0}" type="parTrans" cxnId="{9D240057-0480-4558-B17F-6942D5154C4F}">
      <dgm:prSet/>
      <dgm:spPr/>
      <dgm:t>
        <a:bodyPr/>
        <a:lstStyle/>
        <a:p>
          <a:endParaRPr lang="en-US"/>
        </a:p>
      </dgm:t>
    </dgm:pt>
    <dgm:pt modelId="{227F8111-5C19-4D7F-B110-4DDE221A1FCD}" type="sibTrans" cxnId="{9D240057-0480-4558-B17F-6942D5154C4F}">
      <dgm:prSet/>
      <dgm:spPr/>
      <dgm:t>
        <a:bodyPr/>
        <a:lstStyle/>
        <a:p>
          <a:endParaRPr lang="en-US"/>
        </a:p>
      </dgm:t>
    </dgm:pt>
    <dgm:pt modelId="{C51D2507-6BEF-49B8-ACDE-51DA7DAF4F62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fidget and squirm when forced to sit still for an extended period of time.</a:t>
          </a:r>
          <a:endParaRPr lang="en-US" dirty="0"/>
        </a:p>
      </dgm:t>
    </dgm:pt>
    <dgm:pt modelId="{05C5E234-7A74-4D08-965C-E06695950D1A}" type="parTrans" cxnId="{9E32B8AC-8844-4262-AE08-21C41315415B}">
      <dgm:prSet/>
      <dgm:spPr/>
      <dgm:t>
        <a:bodyPr/>
        <a:lstStyle/>
        <a:p>
          <a:endParaRPr lang="en-US"/>
        </a:p>
      </dgm:t>
    </dgm:pt>
    <dgm:pt modelId="{FC1C3B92-440B-4782-ABDE-DE423470139C}" type="sibTrans" cxnId="{9E32B8AC-8844-4262-AE08-21C41315415B}">
      <dgm:prSet/>
      <dgm:spPr/>
      <dgm:t>
        <a:bodyPr/>
        <a:lstStyle/>
        <a:p>
          <a:endParaRPr lang="en-US"/>
        </a:p>
      </dgm:t>
    </dgm:pt>
    <dgm:pt modelId="{1312F5E5-F72C-4D72-B256-CF011D1891A0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to a general tendency to affiliate and interact with others. Sociable children</a:t>
          </a:r>
          <a:endParaRPr lang="en-US" dirty="0"/>
        </a:p>
      </dgm:t>
    </dgm:pt>
    <dgm:pt modelId="{95EE307B-D51B-4B78-A92A-84C1AC21E372}" type="parTrans" cxnId="{10B4FF21-A359-484F-8F25-7B32A598E658}">
      <dgm:prSet/>
      <dgm:spPr/>
      <dgm:t>
        <a:bodyPr/>
        <a:lstStyle/>
        <a:p>
          <a:endParaRPr lang="en-US"/>
        </a:p>
      </dgm:t>
    </dgm:pt>
    <dgm:pt modelId="{C4D5F14B-6102-4EDD-84ED-6F401A7B0F21}" type="sibTrans" cxnId="{10B4FF21-A359-484F-8F25-7B32A598E658}">
      <dgm:prSet/>
      <dgm:spPr/>
      <dgm:t>
        <a:bodyPr/>
        <a:lstStyle/>
        <a:p>
          <a:endParaRPr lang="en-US"/>
        </a:p>
      </dgm:t>
    </dgm:pt>
    <dgm:pt modelId="{5AFEFF95-8029-4B38-9104-05AF276C01A1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seek out other children to play with. Adults high in this temperament</a:t>
          </a:r>
          <a:endParaRPr lang="en-US" dirty="0"/>
        </a:p>
      </dgm:t>
    </dgm:pt>
    <dgm:pt modelId="{E8FE04C2-79CC-4767-94B3-F9A02A91A4C8}" type="parTrans" cxnId="{0F816D3B-59FE-457F-B984-C3021B25DB35}">
      <dgm:prSet/>
      <dgm:spPr/>
      <dgm:t>
        <a:bodyPr/>
        <a:lstStyle/>
        <a:p>
          <a:endParaRPr lang="en-US"/>
        </a:p>
      </dgm:t>
    </dgm:pt>
    <dgm:pt modelId="{AD23DA39-9123-4C6B-B88E-67263493C76A}" type="sibTrans" cxnId="{0F816D3B-59FE-457F-B984-C3021B25DB35}">
      <dgm:prSet/>
      <dgm:spPr/>
      <dgm:t>
        <a:bodyPr/>
        <a:lstStyle/>
        <a:p>
          <a:endParaRPr lang="en-US"/>
        </a:p>
      </dgm:t>
    </dgm:pt>
    <dgm:pt modelId="{86E9C5D8-3D14-455D-803F-538C380CCF22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have a lot of friends and enjoy social gatherings.</a:t>
          </a:r>
          <a:endParaRPr lang="en-US" dirty="0"/>
        </a:p>
      </dgm:t>
    </dgm:pt>
    <dgm:pt modelId="{AC5FABB5-19EF-47B9-B0A7-1BBD3D5A160A}" type="parTrans" cxnId="{8349CE76-D962-4AEA-8365-AAE65D3AA05B}">
      <dgm:prSet/>
      <dgm:spPr/>
      <dgm:t>
        <a:bodyPr/>
        <a:lstStyle/>
        <a:p>
          <a:endParaRPr lang="en-US"/>
        </a:p>
      </dgm:t>
    </dgm:pt>
    <dgm:pt modelId="{ED2EE91D-8DEA-4197-86E0-ACD5C8B3671D}" type="sibTrans" cxnId="{8349CE76-D962-4AEA-8365-AAE65D3AA05B}">
      <dgm:prSet/>
      <dgm:spPr/>
      <dgm:t>
        <a:bodyPr/>
        <a:lstStyle/>
        <a:p>
          <a:endParaRPr lang="en-US"/>
        </a:p>
      </dgm:t>
    </dgm:pt>
    <dgm:pt modelId="{951C3B85-37CF-4725-8849-CB4EE8470215}" type="pres">
      <dgm:prSet presAssocID="{3713CDB1-736A-4BFD-A64C-67C9B9C0CEFE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DDE467-B2E7-4169-B204-6FB2FBFFBCF6}" type="pres">
      <dgm:prSet presAssocID="{A21B6A07-F768-400F-A8DC-DF3CBFC56007}" presName="ChildAccent3" presStyleCnt="0"/>
      <dgm:spPr/>
    </dgm:pt>
    <dgm:pt modelId="{3F235C10-93E6-4B00-9FBF-D048CC597F8C}" type="pres">
      <dgm:prSet presAssocID="{A21B6A07-F768-400F-A8DC-DF3CBFC56007}" presName="ChildAccent" presStyleLbl="alignImgPlace1" presStyleIdx="0" presStyleCnt="3"/>
      <dgm:spPr/>
      <dgm:t>
        <a:bodyPr/>
        <a:lstStyle/>
        <a:p>
          <a:endParaRPr lang="en-US"/>
        </a:p>
      </dgm:t>
    </dgm:pt>
    <dgm:pt modelId="{17337B5F-C754-4A4D-9EE4-D8D8CA821268}" type="pres">
      <dgm:prSet presAssocID="{A21B6A07-F768-400F-A8DC-DF3CBFC56007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DACA7-4BA4-4FE7-8640-005995E9A0B0}" type="pres">
      <dgm:prSet presAssocID="{A21B6A07-F768-400F-A8DC-DF3CBFC56007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F4336-1F3B-4FC3-9F4A-F06700440FEA}" type="pres">
      <dgm:prSet presAssocID="{6D9FE1BC-418B-47CA-8D1F-3FDD6311780D}" presName="ChildAccent2" presStyleCnt="0"/>
      <dgm:spPr/>
    </dgm:pt>
    <dgm:pt modelId="{3DACAB1F-E3CA-4ADF-95F9-D447889D20A8}" type="pres">
      <dgm:prSet presAssocID="{6D9FE1BC-418B-47CA-8D1F-3FDD6311780D}" presName="ChildAccent" presStyleLbl="alignImgPlace1" presStyleIdx="1" presStyleCnt="3"/>
      <dgm:spPr/>
      <dgm:t>
        <a:bodyPr/>
        <a:lstStyle/>
        <a:p>
          <a:endParaRPr lang="en-US"/>
        </a:p>
      </dgm:t>
    </dgm:pt>
    <dgm:pt modelId="{26098C9F-0CA7-48DE-8576-AB99EFF3A182}" type="pres">
      <dgm:prSet presAssocID="{6D9FE1BC-418B-47CA-8D1F-3FDD6311780D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7DED5-0B99-45FE-B70F-CDFBD30A9130}" type="pres">
      <dgm:prSet presAssocID="{6D9FE1BC-418B-47CA-8D1F-3FDD6311780D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0CF49-558F-4EAD-91C3-8A452C5296CD}" type="pres">
      <dgm:prSet presAssocID="{68575959-843B-47DD-8EAA-D853FBC52553}" presName="ChildAccent1" presStyleCnt="0"/>
      <dgm:spPr/>
    </dgm:pt>
    <dgm:pt modelId="{2281E0EB-8FC7-49A3-9B6C-81A21486A503}" type="pres">
      <dgm:prSet presAssocID="{68575959-843B-47DD-8EAA-D853FBC52553}" presName="ChildAccent" presStyleLbl="alignImgPlace1" presStyleIdx="2" presStyleCnt="3"/>
      <dgm:spPr/>
      <dgm:t>
        <a:bodyPr/>
        <a:lstStyle/>
        <a:p>
          <a:endParaRPr lang="en-US"/>
        </a:p>
      </dgm:t>
    </dgm:pt>
    <dgm:pt modelId="{8C0D4314-82E7-485D-B51D-3345221579E9}" type="pres">
      <dgm:prSet presAssocID="{68575959-843B-47DD-8EAA-D853FBC5255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198A6-A64E-4D8E-8308-A1B78E3F538B}" type="pres">
      <dgm:prSet presAssocID="{68575959-843B-47DD-8EAA-D853FBC52553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240057-0480-4558-B17F-6942D5154C4F}" srcId="{6D9FE1BC-418B-47CA-8D1F-3FDD6311780D}" destId="{FB60E900-9369-4033-9639-B4F2B700ABA3}" srcOrd="2" destOrd="0" parTransId="{64A1260D-CD79-4254-AB70-F272CE421CE0}" sibTransId="{227F8111-5C19-4D7F-B110-4DDE221A1FCD}"/>
    <dgm:cxn modelId="{CAD43FCE-8A14-4CF1-BD91-FF4BA2EC8233}" srcId="{6D9FE1BC-418B-47CA-8D1F-3FDD6311780D}" destId="{32611EA9-1947-4F16-B45B-BB7EDDC9FC3A}" srcOrd="1" destOrd="0" parTransId="{92B61437-8AA1-45C0-8BAC-76EDCBEA4C2F}" sibTransId="{CC134BA4-BEFD-43A0-A162-2D609F561138}"/>
    <dgm:cxn modelId="{9E32B8AC-8844-4262-AE08-21C41315415B}" srcId="{6D9FE1BC-418B-47CA-8D1F-3FDD6311780D}" destId="{C51D2507-6BEF-49B8-ACDE-51DA7DAF4F62}" srcOrd="3" destOrd="0" parTransId="{05C5E234-7A74-4D08-965C-E06695950D1A}" sibTransId="{FC1C3B92-440B-4782-ABDE-DE423470139C}"/>
    <dgm:cxn modelId="{9480FBC3-1AE7-48D1-B060-7F472025B02B}" srcId="{3713CDB1-736A-4BFD-A64C-67C9B9C0CEFE}" destId="{6D9FE1BC-418B-47CA-8D1F-3FDD6311780D}" srcOrd="1" destOrd="0" parTransId="{56DA7CD4-D3D6-4BB1-A2C5-B88AB8B7F5CE}" sibTransId="{FCBDF270-CD92-4068-83D1-91C83C68D265}"/>
    <dgm:cxn modelId="{1CE0621C-C699-4A53-BFB3-19DA0B798351}" type="presOf" srcId="{C51D2507-6BEF-49B8-ACDE-51DA7DAF4F62}" destId="{3DACAB1F-E3CA-4ADF-95F9-D447889D20A8}" srcOrd="0" destOrd="3" presId="urn:microsoft.com/office/officeart/2011/layout/InterconnectedBlockProcess#1"/>
    <dgm:cxn modelId="{36005218-ED09-462B-A6DA-CE586C2BF24B}" srcId="{3713CDB1-736A-4BFD-A64C-67C9B9C0CEFE}" destId="{A21B6A07-F768-400F-A8DC-DF3CBFC56007}" srcOrd="2" destOrd="0" parTransId="{82A8762F-9635-4791-BB1E-1F2FEFC1223A}" sibTransId="{36F24CC2-2E29-4406-BD7B-A930DAEC1D96}"/>
    <dgm:cxn modelId="{62E2BCC0-AF73-4F85-B410-8C608CF0946B}" type="presOf" srcId="{6D9FE1BC-418B-47CA-8D1F-3FDD6311780D}" destId="{C967DED5-0B99-45FE-B70F-CDFBD30A9130}" srcOrd="0" destOrd="0" presId="urn:microsoft.com/office/officeart/2011/layout/InterconnectedBlockProcess#1"/>
    <dgm:cxn modelId="{5D341AED-0F77-4567-9DDE-328080A44513}" type="presOf" srcId="{BDD4075F-D8CE-4B42-BBEB-61B8B41B4860}" destId="{2281E0EB-8FC7-49A3-9B6C-81A21486A503}" srcOrd="0" destOrd="3" presId="urn:microsoft.com/office/officeart/2011/layout/InterconnectedBlockProcess#1"/>
    <dgm:cxn modelId="{56F17927-8C08-4CB6-A68E-532573A67891}" type="presOf" srcId="{32611EA9-1947-4F16-B45B-BB7EDDC9FC3A}" destId="{3DACAB1F-E3CA-4ADF-95F9-D447889D20A8}" srcOrd="0" destOrd="1" presId="urn:microsoft.com/office/officeart/2011/layout/InterconnectedBlockProcess#1"/>
    <dgm:cxn modelId="{76701AFE-AF5E-47D4-AF3A-7A3CE2F659BA}" type="presOf" srcId="{86E9C5D8-3D14-455D-803F-538C380CCF22}" destId="{3F235C10-93E6-4B00-9FBF-D048CC597F8C}" srcOrd="0" destOrd="3" presId="urn:microsoft.com/office/officeart/2011/layout/InterconnectedBlockProcess#1"/>
    <dgm:cxn modelId="{8349CE76-D962-4AEA-8365-AAE65D3AA05B}" srcId="{A21B6A07-F768-400F-A8DC-DF3CBFC56007}" destId="{86E9C5D8-3D14-455D-803F-538C380CCF22}" srcOrd="3" destOrd="0" parTransId="{AC5FABB5-19EF-47B9-B0A7-1BBD3D5A160A}" sibTransId="{ED2EE91D-8DEA-4197-86E0-ACD5C8B3671D}"/>
    <dgm:cxn modelId="{0F816D3B-59FE-457F-B984-C3021B25DB35}" srcId="{A21B6A07-F768-400F-A8DC-DF3CBFC56007}" destId="{5AFEFF95-8029-4B38-9104-05AF276C01A1}" srcOrd="2" destOrd="0" parTransId="{E8FE04C2-79CC-4767-94B3-F9A02A91A4C8}" sibTransId="{AD23DA39-9123-4C6B-B88E-67263493C76A}"/>
    <dgm:cxn modelId="{3EA1C349-E2C6-4503-9D96-E12C8E8400C3}" type="presOf" srcId="{BDD4075F-D8CE-4B42-BBEB-61B8B41B4860}" destId="{8C0D4314-82E7-485D-B51D-3345221579E9}" srcOrd="1" destOrd="3" presId="urn:microsoft.com/office/officeart/2011/layout/InterconnectedBlockProcess#1"/>
    <dgm:cxn modelId="{10B4FF21-A359-484F-8F25-7B32A598E658}" srcId="{A21B6A07-F768-400F-A8DC-DF3CBFC56007}" destId="{1312F5E5-F72C-4D72-B256-CF011D1891A0}" srcOrd="1" destOrd="0" parTransId="{95EE307B-D51B-4B78-A92A-84C1AC21E372}" sibTransId="{C4D5F14B-6102-4EDD-84ED-6F401A7B0F21}"/>
    <dgm:cxn modelId="{AB281C9F-A4D9-4847-B9D2-7E47784FE55A}" srcId="{3713CDB1-736A-4BFD-A64C-67C9B9C0CEFE}" destId="{68575959-843B-47DD-8EAA-D853FBC52553}" srcOrd="0" destOrd="0" parTransId="{5B0D859D-6133-49DA-AEE6-7837360E25E6}" sibTransId="{1B39CF5B-6020-45B8-8108-9F4633C95377}"/>
    <dgm:cxn modelId="{B0AE8B14-DFE2-4A70-A1CF-7A05F4D266AA}" type="presOf" srcId="{32611EA9-1947-4F16-B45B-BB7EDDC9FC3A}" destId="{26098C9F-0CA7-48DE-8576-AB99EFF3A182}" srcOrd="1" destOrd="1" presId="urn:microsoft.com/office/officeart/2011/layout/InterconnectedBlockProcess#1"/>
    <dgm:cxn modelId="{FC022E80-17BA-4132-92E7-9815D7E71E4A}" type="presOf" srcId="{2082CFDC-1C0C-4C3D-91DD-3E5114C86C1F}" destId="{8C0D4314-82E7-485D-B51D-3345221579E9}" srcOrd="1" destOrd="1" presId="urn:microsoft.com/office/officeart/2011/layout/InterconnectedBlockProcess#1"/>
    <dgm:cxn modelId="{0CA1D358-517E-46B5-9867-3A709458213E}" srcId="{A21B6A07-F768-400F-A8DC-DF3CBFC56007}" destId="{C985E547-0821-4711-A71A-4C9FA119AA41}" srcOrd="0" destOrd="0" parTransId="{D45FD0CF-4C98-45C4-8D43-67C327A73210}" sibTransId="{F38265BD-04AF-4882-9868-0D83DE7A5A9B}"/>
    <dgm:cxn modelId="{D42D60AC-14BA-4C65-861D-AD54CBF54AAD}" type="presOf" srcId="{A21B6A07-F768-400F-A8DC-DF3CBFC56007}" destId="{BC8DACA7-4BA4-4FE7-8640-005995E9A0B0}" srcOrd="0" destOrd="0" presId="urn:microsoft.com/office/officeart/2011/layout/InterconnectedBlockProcess#1"/>
    <dgm:cxn modelId="{ADD51954-04C7-4226-9A4D-52A19C8D0247}" srcId="{68575959-843B-47DD-8EAA-D853FBC52553}" destId="{F1991032-8927-4ED1-B8B5-6D1FCF2623FB}" srcOrd="2" destOrd="0" parTransId="{41754A2F-2D03-4EDC-A7B2-A6241FDBC0B3}" sibTransId="{FC5931E2-4DCC-4671-85D8-762D5C777894}"/>
    <dgm:cxn modelId="{6DD2C405-18C4-466D-969D-A35FB6C39A0A}" type="presOf" srcId="{FB60E900-9369-4033-9639-B4F2B700ABA3}" destId="{26098C9F-0CA7-48DE-8576-AB99EFF3A182}" srcOrd="1" destOrd="2" presId="urn:microsoft.com/office/officeart/2011/layout/InterconnectedBlockProcess#1"/>
    <dgm:cxn modelId="{E56CC4EE-C3CD-47D2-B747-699481EF5F43}" type="presOf" srcId="{F1991032-8927-4ED1-B8B5-6D1FCF2623FB}" destId="{2281E0EB-8FC7-49A3-9B6C-81A21486A503}" srcOrd="0" destOrd="2" presId="urn:microsoft.com/office/officeart/2011/layout/InterconnectedBlockProcess#1"/>
    <dgm:cxn modelId="{BA9BE715-C553-4025-A1AF-0A3BCCCD350D}" type="presOf" srcId="{5AFEFF95-8029-4B38-9104-05AF276C01A1}" destId="{17337B5F-C754-4A4D-9EE4-D8D8CA821268}" srcOrd="1" destOrd="2" presId="urn:microsoft.com/office/officeart/2011/layout/InterconnectedBlockProcess#1"/>
    <dgm:cxn modelId="{059AC962-A27B-4256-BC44-5AF69E5F7E3F}" srcId="{68575959-843B-47DD-8EAA-D853FBC52553}" destId="{2082CFDC-1C0C-4C3D-91DD-3E5114C86C1F}" srcOrd="1" destOrd="0" parTransId="{0FA44CAE-2A70-45B9-A150-3CF4D8BB4365}" sibTransId="{EC464B4C-408E-4FCD-85C2-9896B2FC9E5C}"/>
    <dgm:cxn modelId="{75DD1D11-4E68-4740-B39C-DBE17EF78910}" type="presOf" srcId="{1A57A07E-F784-4D32-BE86-6BC28152BE59}" destId="{8C0D4314-82E7-485D-B51D-3345221579E9}" srcOrd="1" destOrd="0" presId="urn:microsoft.com/office/officeart/2011/layout/InterconnectedBlockProcess#1"/>
    <dgm:cxn modelId="{7DF415FF-4DE7-4299-BE6A-20B24A80AB9E}" type="presOf" srcId="{1A57A07E-F784-4D32-BE86-6BC28152BE59}" destId="{2281E0EB-8FC7-49A3-9B6C-81A21486A503}" srcOrd="0" destOrd="0" presId="urn:microsoft.com/office/officeart/2011/layout/InterconnectedBlockProcess#1"/>
    <dgm:cxn modelId="{C7C6B480-137C-4DAD-AB89-64F0A030FE37}" type="presOf" srcId="{C985E547-0821-4711-A71A-4C9FA119AA41}" destId="{3F235C10-93E6-4B00-9FBF-D048CC597F8C}" srcOrd="0" destOrd="0" presId="urn:microsoft.com/office/officeart/2011/layout/InterconnectedBlockProcess#1"/>
    <dgm:cxn modelId="{B7596299-A070-482E-AEEC-F11671B69B3B}" type="presOf" srcId="{431566D1-E280-4D09-AC63-4956A3FD7DAD}" destId="{3DACAB1F-E3CA-4ADF-95F9-D447889D20A8}" srcOrd="0" destOrd="0" presId="urn:microsoft.com/office/officeart/2011/layout/InterconnectedBlockProcess#1"/>
    <dgm:cxn modelId="{A9BBF7E5-BF8D-4BB4-9463-C02F799A2CCA}" type="presOf" srcId="{1312F5E5-F72C-4D72-B256-CF011D1891A0}" destId="{17337B5F-C754-4A4D-9EE4-D8D8CA821268}" srcOrd="1" destOrd="1" presId="urn:microsoft.com/office/officeart/2011/layout/InterconnectedBlockProcess#1"/>
    <dgm:cxn modelId="{86D922B7-641C-4E14-BE8D-F5EF512F6D2A}" type="presOf" srcId="{F1991032-8927-4ED1-B8B5-6D1FCF2623FB}" destId="{8C0D4314-82E7-485D-B51D-3345221579E9}" srcOrd="1" destOrd="2" presId="urn:microsoft.com/office/officeart/2011/layout/InterconnectedBlockProcess#1"/>
    <dgm:cxn modelId="{F504301F-E5B6-4B05-A8DB-E81B85A6A481}" type="presOf" srcId="{431566D1-E280-4D09-AC63-4956A3FD7DAD}" destId="{26098C9F-0CA7-48DE-8576-AB99EFF3A182}" srcOrd="1" destOrd="0" presId="urn:microsoft.com/office/officeart/2011/layout/InterconnectedBlockProcess#1"/>
    <dgm:cxn modelId="{674A8738-C283-4A74-A858-A1AD5EF1F170}" type="presOf" srcId="{5AFEFF95-8029-4B38-9104-05AF276C01A1}" destId="{3F235C10-93E6-4B00-9FBF-D048CC597F8C}" srcOrd="0" destOrd="2" presId="urn:microsoft.com/office/officeart/2011/layout/InterconnectedBlockProcess#1"/>
    <dgm:cxn modelId="{24633BFA-B64D-40DA-A9B6-8BF81476C381}" type="presOf" srcId="{68575959-843B-47DD-8EAA-D853FBC52553}" destId="{3F3198A6-A64E-4D8E-8308-A1B78E3F538B}" srcOrd="0" destOrd="0" presId="urn:microsoft.com/office/officeart/2011/layout/InterconnectedBlockProcess#1"/>
    <dgm:cxn modelId="{9BB4E6A7-7C87-403E-A566-CFBD9787729A}" type="presOf" srcId="{1312F5E5-F72C-4D72-B256-CF011D1891A0}" destId="{3F235C10-93E6-4B00-9FBF-D048CC597F8C}" srcOrd="0" destOrd="1" presId="urn:microsoft.com/office/officeart/2011/layout/InterconnectedBlockProcess#1"/>
    <dgm:cxn modelId="{5771F575-8594-49F8-9E32-FB7E5431D80F}" srcId="{68575959-843B-47DD-8EAA-D853FBC52553}" destId="{BDD4075F-D8CE-4B42-BBEB-61B8B41B4860}" srcOrd="3" destOrd="0" parTransId="{C2C04909-2FE1-4E46-A7E7-1910E4F022D9}" sibTransId="{51D5A29A-C983-449A-AE50-638C77FAEF61}"/>
    <dgm:cxn modelId="{DAF2F2D6-1D38-463E-B33A-9EE657DFD8D5}" type="presOf" srcId="{C985E547-0821-4711-A71A-4C9FA119AA41}" destId="{17337B5F-C754-4A4D-9EE4-D8D8CA821268}" srcOrd="1" destOrd="0" presId="urn:microsoft.com/office/officeart/2011/layout/InterconnectedBlockProcess#1"/>
    <dgm:cxn modelId="{F913F324-059B-43C0-80BF-E4D55A7B1210}" type="presOf" srcId="{C51D2507-6BEF-49B8-ACDE-51DA7DAF4F62}" destId="{26098C9F-0CA7-48DE-8576-AB99EFF3A182}" srcOrd="1" destOrd="3" presId="urn:microsoft.com/office/officeart/2011/layout/InterconnectedBlockProcess#1"/>
    <dgm:cxn modelId="{133767BE-39B7-4C11-A2F7-5B9A6B4CB91F}" type="presOf" srcId="{3713CDB1-736A-4BFD-A64C-67C9B9C0CEFE}" destId="{951C3B85-37CF-4725-8849-CB4EE8470215}" srcOrd="0" destOrd="0" presId="urn:microsoft.com/office/officeart/2011/layout/InterconnectedBlockProcess#1"/>
    <dgm:cxn modelId="{91262ED7-0E4F-4EF7-B8C7-51D46CAAA465}" srcId="{6D9FE1BC-418B-47CA-8D1F-3FDD6311780D}" destId="{431566D1-E280-4D09-AC63-4956A3FD7DAD}" srcOrd="0" destOrd="0" parTransId="{BA4B9A64-2DB6-4C32-9BCD-5594ED7070C7}" sibTransId="{A4EF2171-1C10-458E-B32B-867210E7EF7E}"/>
    <dgm:cxn modelId="{9A6482E2-3483-4B00-85DB-3A74582E0406}" type="presOf" srcId="{2082CFDC-1C0C-4C3D-91DD-3E5114C86C1F}" destId="{2281E0EB-8FC7-49A3-9B6C-81A21486A503}" srcOrd="0" destOrd="1" presId="urn:microsoft.com/office/officeart/2011/layout/InterconnectedBlockProcess#1"/>
    <dgm:cxn modelId="{7442508B-C472-45A5-BAC8-18AAFC7A4076}" type="presOf" srcId="{86E9C5D8-3D14-455D-803F-538C380CCF22}" destId="{17337B5F-C754-4A4D-9EE4-D8D8CA821268}" srcOrd="1" destOrd="3" presId="urn:microsoft.com/office/officeart/2011/layout/InterconnectedBlockProcess#1"/>
    <dgm:cxn modelId="{23B5CB37-0130-4F03-A710-F7C40CEA9764}" srcId="{68575959-843B-47DD-8EAA-D853FBC52553}" destId="{1A57A07E-F784-4D32-BE86-6BC28152BE59}" srcOrd="0" destOrd="0" parTransId="{3A1BFA43-D5FB-48C6-8870-45CCACE43328}" sibTransId="{0121F751-28EE-4E63-9E4E-DFE656DA1DE2}"/>
    <dgm:cxn modelId="{8D62D9E6-A4FE-4134-A12C-42DEC7A63FA4}" type="presOf" srcId="{FB60E900-9369-4033-9639-B4F2B700ABA3}" destId="{3DACAB1F-E3CA-4ADF-95F9-D447889D20A8}" srcOrd="0" destOrd="2" presId="urn:microsoft.com/office/officeart/2011/layout/InterconnectedBlockProcess#1"/>
    <dgm:cxn modelId="{AF688495-37B2-4957-9E62-7FDF542915EB}" type="presParOf" srcId="{951C3B85-37CF-4725-8849-CB4EE8470215}" destId="{12DDE467-B2E7-4169-B204-6FB2FBFFBCF6}" srcOrd="0" destOrd="0" presId="urn:microsoft.com/office/officeart/2011/layout/InterconnectedBlockProcess#1"/>
    <dgm:cxn modelId="{83E8D215-1F31-49E2-A29C-B869072E39FA}" type="presParOf" srcId="{12DDE467-B2E7-4169-B204-6FB2FBFFBCF6}" destId="{3F235C10-93E6-4B00-9FBF-D048CC597F8C}" srcOrd="0" destOrd="0" presId="urn:microsoft.com/office/officeart/2011/layout/InterconnectedBlockProcess#1"/>
    <dgm:cxn modelId="{6A0E03F9-2233-4BE8-8941-1A1EAF1D784B}" type="presParOf" srcId="{951C3B85-37CF-4725-8849-CB4EE8470215}" destId="{17337B5F-C754-4A4D-9EE4-D8D8CA821268}" srcOrd="1" destOrd="0" presId="urn:microsoft.com/office/officeart/2011/layout/InterconnectedBlockProcess#1"/>
    <dgm:cxn modelId="{4035387A-26F8-4DED-8114-3F675B90F103}" type="presParOf" srcId="{951C3B85-37CF-4725-8849-CB4EE8470215}" destId="{BC8DACA7-4BA4-4FE7-8640-005995E9A0B0}" srcOrd="2" destOrd="0" presId="urn:microsoft.com/office/officeart/2011/layout/InterconnectedBlockProcess#1"/>
    <dgm:cxn modelId="{39B81102-0FF2-4D19-B1E3-7DFA2C2165B4}" type="presParOf" srcId="{951C3B85-37CF-4725-8849-CB4EE8470215}" destId="{625F4336-1F3B-4FC3-9F4A-F06700440FEA}" srcOrd="3" destOrd="0" presId="urn:microsoft.com/office/officeart/2011/layout/InterconnectedBlockProcess#1"/>
    <dgm:cxn modelId="{8920EC18-18A4-4E6A-BF16-F9DB46E1518A}" type="presParOf" srcId="{625F4336-1F3B-4FC3-9F4A-F06700440FEA}" destId="{3DACAB1F-E3CA-4ADF-95F9-D447889D20A8}" srcOrd="0" destOrd="0" presId="urn:microsoft.com/office/officeart/2011/layout/InterconnectedBlockProcess#1"/>
    <dgm:cxn modelId="{1B7E4ED2-AEDA-40DC-82F3-7A19F0D10C89}" type="presParOf" srcId="{951C3B85-37CF-4725-8849-CB4EE8470215}" destId="{26098C9F-0CA7-48DE-8576-AB99EFF3A182}" srcOrd="4" destOrd="0" presId="urn:microsoft.com/office/officeart/2011/layout/InterconnectedBlockProcess#1"/>
    <dgm:cxn modelId="{A918AB28-FDFB-4907-B272-2549FB71F0B0}" type="presParOf" srcId="{951C3B85-37CF-4725-8849-CB4EE8470215}" destId="{C967DED5-0B99-45FE-B70F-CDFBD30A9130}" srcOrd="5" destOrd="0" presId="urn:microsoft.com/office/officeart/2011/layout/InterconnectedBlockProcess#1"/>
    <dgm:cxn modelId="{334ABFD2-91FB-49CB-B25A-F95D12D1E663}" type="presParOf" srcId="{951C3B85-37CF-4725-8849-CB4EE8470215}" destId="{B900CF49-558F-4EAD-91C3-8A452C5296CD}" srcOrd="6" destOrd="0" presId="urn:microsoft.com/office/officeart/2011/layout/InterconnectedBlockProcess#1"/>
    <dgm:cxn modelId="{8E5933E4-122F-4318-AA3F-33C02F338798}" type="presParOf" srcId="{B900CF49-558F-4EAD-91C3-8A452C5296CD}" destId="{2281E0EB-8FC7-49A3-9B6C-81A21486A503}" srcOrd="0" destOrd="0" presId="urn:microsoft.com/office/officeart/2011/layout/InterconnectedBlockProcess#1"/>
    <dgm:cxn modelId="{80D5F3BA-C403-4223-9BF1-A3539E661E27}" type="presParOf" srcId="{951C3B85-37CF-4725-8849-CB4EE8470215}" destId="{8C0D4314-82E7-485D-B51D-3345221579E9}" srcOrd="7" destOrd="0" presId="urn:microsoft.com/office/officeart/2011/layout/InterconnectedBlockProcess#1"/>
    <dgm:cxn modelId="{A4447E4E-732B-403D-B302-CD6C688CA6CA}" type="presParOf" srcId="{951C3B85-37CF-4725-8849-CB4EE8470215}" destId="{3F3198A6-A64E-4D8E-8308-A1B78E3F538B}" srcOrd="8" destOrd="0" presId="urn:microsoft.com/office/officeart/2011/layout/InterconnectedBlock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0F408-E2CD-48C7-85B5-8518205BF481}" type="doc">
      <dgm:prSet loTypeId="urn:microsoft.com/office/officeart/2005/8/layout/vList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14FB33-A963-4B32-933E-A59428511112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z="1800" b="1" dirty="0" smtClean="0"/>
            <a:t>EASY CHILD (40%):</a:t>
          </a:r>
          <a:endParaRPr lang="en-US" sz="1800" b="1" dirty="0"/>
        </a:p>
      </dgm:t>
    </dgm:pt>
    <dgm:pt modelId="{A041EE02-264A-4255-94BC-6E7B0086DC5A}" type="parTrans" cxnId="{BF3A800A-B4D6-405A-A5A4-ACEB20E85AFC}">
      <dgm:prSet/>
      <dgm:spPr/>
      <dgm:t>
        <a:bodyPr/>
        <a:lstStyle/>
        <a:p>
          <a:endParaRPr lang="en-US"/>
        </a:p>
      </dgm:t>
    </dgm:pt>
    <dgm:pt modelId="{8E306F55-D336-47AB-B8C5-DB2669170BB2}" type="sibTrans" cxnId="{BF3A800A-B4D6-405A-A5A4-ACEB20E85AFC}">
      <dgm:prSet/>
      <dgm:spPr/>
      <dgm:t>
        <a:bodyPr/>
        <a:lstStyle/>
        <a:p>
          <a:endParaRPr lang="en-US"/>
        </a:p>
      </dgm:t>
    </dgm:pt>
    <dgm:pt modelId="{5040554A-F3F1-4E21-A1A3-CEC6D91E2D6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b="1" i="0" dirty="0" smtClean="0"/>
            <a:t>Easy children,</a:t>
          </a:r>
          <a:r>
            <a:rPr lang="en-US" sz="1600" b="0" i="0" dirty="0" smtClean="0"/>
            <a:t> are adaptable, positive in mood, and interested in new experiences; they get along well with others and are outgoing and friendly.</a:t>
          </a:r>
          <a:endParaRPr lang="en-US" sz="1600" dirty="0"/>
        </a:p>
      </dgm:t>
    </dgm:pt>
    <dgm:pt modelId="{A5ED0EEC-7E0B-4536-9237-D1C0AD69524E}" type="parTrans" cxnId="{E9C687B1-3CB7-4DCA-921B-FC3BFA33504E}">
      <dgm:prSet/>
      <dgm:spPr/>
      <dgm:t>
        <a:bodyPr/>
        <a:lstStyle/>
        <a:p>
          <a:endParaRPr lang="en-US"/>
        </a:p>
      </dgm:t>
    </dgm:pt>
    <dgm:pt modelId="{900EF7FC-9B5B-4B44-B0B5-26A47FC2998B}" type="sibTrans" cxnId="{E9C687B1-3CB7-4DCA-921B-FC3BFA33504E}">
      <dgm:prSet/>
      <dgm:spPr/>
      <dgm:t>
        <a:bodyPr/>
        <a:lstStyle/>
        <a:p>
          <a:endParaRPr lang="en-US"/>
        </a:p>
      </dgm:t>
    </dgm:pt>
    <dgm:pt modelId="{069F537E-19AA-4816-A40A-4FE632BCB6CF}">
      <dgm:prSet phldrT="[Text]"/>
      <dgm:spPr/>
      <dgm:t>
        <a:bodyPr/>
        <a:lstStyle/>
        <a:p>
          <a:pPr>
            <a:lnSpc>
              <a:spcPct val="90000"/>
            </a:lnSpc>
          </a:pPr>
          <a:r>
            <a:rPr lang="en-US" sz="1900" b="1" dirty="0" smtClean="0"/>
            <a:t>DIFFICULT CHILD(10%):</a:t>
          </a:r>
          <a:endParaRPr lang="en-US" sz="1900" b="1" dirty="0"/>
        </a:p>
      </dgm:t>
    </dgm:pt>
    <dgm:pt modelId="{269276FC-232D-4EC6-BD3C-676FBC31066E}" type="parTrans" cxnId="{EAA2017A-47B5-4D02-9048-B2D9BF66B8C0}">
      <dgm:prSet/>
      <dgm:spPr/>
      <dgm:t>
        <a:bodyPr/>
        <a:lstStyle/>
        <a:p>
          <a:endParaRPr lang="en-US"/>
        </a:p>
      </dgm:t>
    </dgm:pt>
    <dgm:pt modelId="{7D649D47-46E9-4FF3-B39A-F6A72045BD29}" type="sibTrans" cxnId="{EAA2017A-47B5-4D02-9048-B2D9BF66B8C0}">
      <dgm:prSet/>
      <dgm:spPr/>
      <dgm:t>
        <a:bodyPr/>
        <a:lstStyle/>
        <a:p>
          <a:endParaRPr lang="en-US"/>
        </a:p>
      </dgm:t>
    </dgm:pt>
    <dgm:pt modelId="{034E4CA2-7A06-4D1A-9E91-01BE63242E2A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b="1" i="0" dirty="0" smtClean="0"/>
            <a:t>Difficult children,</a:t>
          </a:r>
          <a:r>
            <a:rPr lang="en-US" sz="1600" b="0" i="0" dirty="0" smtClean="0"/>
            <a:t> like Andrew, tend to be intense, low in adaptability, and negative in mood, as well as negative in their response to newness.</a:t>
          </a:r>
          <a:endParaRPr lang="en-US" sz="1600" dirty="0"/>
        </a:p>
      </dgm:t>
    </dgm:pt>
    <dgm:pt modelId="{FCA7CCF0-3C9A-4E2E-8CD1-1338448401AD}" type="parTrans" cxnId="{93D51477-804B-4F9D-A773-711031800354}">
      <dgm:prSet/>
      <dgm:spPr/>
      <dgm:t>
        <a:bodyPr/>
        <a:lstStyle/>
        <a:p>
          <a:endParaRPr lang="en-US"/>
        </a:p>
      </dgm:t>
    </dgm:pt>
    <dgm:pt modelId="{737354B3-944D-4E2B-9A4B-5D1F083AC1A4}" type="sibTrans" cxnId="{93D51477-804B-4F9D-A773-711031800354}">
      <dgm:prSet/>
      <dgm:spPr/>
      <dgm:t>
        <a:bodyPr/>
        <a:lstStyle/>
        <a:p>
          <a:endParaRPr lang="en-US"/>
        </a:p>
      </dgm:t>
    </dgm:pt>
    <dgm:pt modelId="{0328828B-A3B2-4F21-B514-2520D1E8E610}">
      <dgm:prSet phldrT="[Text]"/>
      <dgm:spPr/>
      <dgm:t>
        <a:bodyPr/>
        <a:lstStyle/>
        <a:p>
          <a:pPr>
            <a:lnSpc>
              <a:spcPct val="90000"/>
            </a:lnSpc>
          </a:pPr>
          <a:r>
            <a:rPr lang="en-US" sz="1700" b="1" dirty="0" smtClean="0"/>
            <a:t>SLOW-TO-WARM-UP CHILD (15%):</a:t>
          </a:r>
          <a:endParaRPr lang="en-US" sz="1700" b="1" dirty="0"/>
        </a:p>
      </dgm:t>
    </dgm:pt>
    <dgm:pt modelId="{F47888BF-274A-477F-91B4-184B697A3EA9}" type="parTrans" cxnId="{2B13160E-5850-4086-9F7B-D65C3629DC0D}">
      <dgm:prSet/>
      <dgm:spPr/>
      <dgm:t>
        <a:bodyPr/>
        <a:lstStyle/>
        <a:p>
          <a:endParaRPr lang="en-US"/>
        </a:p>
      </dgm:t>
    </dgm:pt>
    <dgm:pt modelId="{64E120DD-FD68-4A7D-9473-E68D7CE6C4ED}" type="sibTrans" cxnId="{2B13160E-5850-4086-9F7B-D65C3629DC0D}">
      <dgm:prSet/>
      <dgm:spPr/>
      <dgm:t>
        <a:bodyPr/>
        <a:lstStyle/>
        <a:p>
          <a:endParaRPr lang="en-US"/>
        </a:p>
      </dgm:t>
    </dgm:pt>
    <dgm:pt modelId="{B9EB1FAA-93C7-46A8-85EC-0E56081AE17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500" b="1" i="0" dirty="0" smtClean="0"/>
            <a:t>Slow-to-warm-up children,</a:t>
          </a:r>
          <a:r>
            <a:rPr lang="en-US" sz="1500" b="0" i="0" dirty="0" smtClean="0"/>
            <a:t> like Kevin, are characteristically withdrawn and negative when faced with new situations and new people; they are initially slow to adapt to change but, given time they adapt well</a:t>
          </a:r>
          <a:endParaRPr lang="en-US" sz="1500" dirty="0"/>
        </a:p>
      </dgm:t>
    </dgm:pt>
    <dgm:pt modelId="{91C7C5CA-1753-4BBD-B56E-3E3BEC21FAE3}" type="parTrans" cxnId="{9C3F340F-4CD3-4E78-92D1-09B6E4099B73}">
      <dgm:prSet/>
      <dgm:spPr/>
      <dgm:t>
        <a:bodyPr/>
        <a:lstStyle/>
        <a:p>
          <a:endParaRPr lang="en-US"/>
        </a:p>
      </dgm:t>
    </dgm:pt>
    <dgm:pt modelId="{05177D52-746E-4A03-ABCE-B8464C651DD1}" type="sibTrans" cxnId="{9C3F340F-4CD3-4E78-92D1-09B6E4099B73}">
      <dgm:prSet/>
      <dgm:spPr/>
      <dgm:t>
        <a:bodyPr/>
        <a:lstStyle/>
        <a:p>
          <a:endParaRPr lang="en-US"/>
        </a:p>
      </dgm:t>
    </dgm:pt>
    <dgm:pt modelId="{7CEB5B64-940F-435D-9F9D-431B8D2F9B4D}" type="pres">
      <dgm:prSet presAssocID="{0930F408-E2CD-48C7-85B5-8518205BF48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D66FE4-DB10-4801-9E19-B63680E09561}" type="pres">
      <dgm:prSet presAssocID="{5314FB33-A963-4B32-933E-A59428511112}" presName="comp" presStyleCnt="0"/>
      <dgm:spPr/>
    </dgm:pt>
    <dgm:pt modelId="{6EB415D5-4E4B-4CE0-A0DE-C17F7E90B0D4}" type="pres">
      <dgm:prSet presAssocID="{5314FB33-A963-4B32-933E-A59428511112}" presName="box" presStyleLbl="node1" presStyleIdx="0" presStyleCnt="3" custScaleY="115387"/>
      <dgm:spPr/>
      <dgm:t>
        <a:bodyPr/>
        <a:lstStyle/>
        <a:p>
          <a:endParaRPr lang="en-US"/>
        </a:p>
      </dgm:t>
    </dgm:pt>
    <dgm:pt modelId="{FB497300-B56C-4A8F-AF11-00DC8C7ACFD0}" type="pres">
      <dgm:prSet presAssocID="{5314FB33-A963-4B32-933E-A59428511112}" presName="img" presStyleLbl="fgImgPlace1" presStyleIdx="0" presStyleCnt="3"/>
      <dgm:spPr/>
    </dgm:pt>
    <dgm:pt modelId="{99F41CC1-F022-4534-9B56-4A6557165813}" type="pres">
      <dgm:prSet presAssocID="{5314FB33-A963-4B32-933E-A5942851111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AC9F4-AD5A-485A-B3A2-8B8AD84FEA54}" type="pres">
      <dgm:prSet presAssocID="{8E306F55-D336-47AB-B8C5-DB2669170BB2}" presName="spacer" presStyleCnt="0"/>
      <dgm:spPr/>
    </dgm:pt>
    <dgm:pt modelId="{43614C22-5BD2-44EE-B648-BF7C1EDB1C08}" type="pres">
      <dgm:prSet presAssocID="{069F537E-19AA-4816-A40A-4FE632BCB6CF}" presName="comp" presStyleCnt="0"/>
      <dgm:spPr/>
    </dgm:pt>
    <dgm:pt modelId="{1875E49D-4438-451B-BF5E-38E1841E866D}" type="pres">
      <dgm:prSet presAssocID="{069F537E-19AA-4816-A40A-4FE632BCB6CF}" presName="box" presStyleLbl="node1" presStyleIdx="1" presStyleCnt="3" custScaleY="122782"/>
      <dgm:spPr/>
      <dgm:t>
        <a:bodyPr/>
        <a:lstStyle/>
        <a:p>
          <a:endParaRPr lang="en-US"/>
        </a:p>
      </dgm:t>
    </dgm:pt>
    <dgm:pt modelId="{D157E660-D1E2-406C-95FB-29D3361575A1}" type="pres">
      <dgm:prSet presAssocID="{069F537E-19AA-4816-A40A-4FE632BCB6CF}" presName="img" presStyleLbl="fgImgPlace1" presStyleIdx="1" presStyleCnt="3"/>
      <dgm:spPr/>
    </dgm:pt>
    <dgm:pt modelId="{37F4EE69-9B75-4E0A-A520-CADDFD5DDDEC}" type="pres">
      <dgm:prSet presAssocID="{069F537E-19AA-4816-A40A-4FE632BCB6C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A4B6F-BD38-4AED-B7B4-47F070D6B64B}" type="pres">
      <dgm:prSet presAssocID="{7D649D47-46E9-4FF3-B39A-F6A72045BD29}" presName="spacer" presStyleCnt="0"/>
      <dgm:spPr/>
    </dgm:pt>
    <dgm:pt modelId="{57DBEDCF-6CCE-4030-A22A-99D47D9FD320}" type="pres">
      <dgm:prSet presAssocID="{0328828B-A3B2-4F21-B514-2520D1E8E610}" presName="comp" presStyleCnt="0"/>
      <dgm:spPr/>
    </dgm:pt>
    <dgm:pt modelId="{044E40E0-16C7-41EB-9B10-D7537BD83F08}" type="pres">
      <dgm:prSet presAssocID="{0328828B-A3B2-4F21-B514-2520D1E8E610}" presName="box" presStyleLbl="node1" presStyleIdx="2" presStyleCnt="3" custScaleY="118748"/>
      <dgm:spPr/>
      <dgm:t>
        <a:bodyPr/>
        <a:lstStyle/>
        <a:p>
          <a:endParaRPr lang="en-US"/>
        </a:p>
      </dgm:t>
    </dgm:pt>
    <dgm:pt modelId="{CE1062D0-240B-4120-8BCE-63C0A05AB424}" type="pres">
      <dgm:prSet presAssocID="{0328828B-A3B2-4F21-B514-2520D1E8E610}" presName="img" presStyleLbl="fgImgPlace1" presStyleIdx="2" presStyleCnt="3"/>
      <dgm:spPr/>
    </dgm:pt>
    <dgm:pt modelId="{C7C82403-2E7B-4931-8C74-5263BB4EF083}" type="pres">
      <dgm:prSet presAssocID="{0328828B-A3B2-4F21-B514-2520D1E8E61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13160E-5850-4086-9F7B-D65C3629DC0D}" srcId="{0930F408-E2CD-48C7-85B5-8518205BF481}" destId="{0328828B-A3B2-4F21-B514-2520D1E8E610}" srcOrd="2" destOrd="0" parTransId="{F47888BF-274A-477F-91B4-184B697A3EA9}" sibTransId="{64E120DD-FD68-4A7D-9473-E68D7CE6C4ED}"/>
    <dgm:cxn modelId="{BF3A800A-B4D6-405A-A5A4-ACEB20E85AFC}" srcId="{0930F408-E2CD-48C7-85B5-8518205BF481}" destId="{5314FB33-A963-4B32-933E-A59428511112}" srcOrd="0" destOrd="0" parTransId="{A041EE02-264A-4255-94BC-6E7B0086DC5A}" sibTransId="{8E306F55-D336-47AB-B8C5-DB2669170BB2}"/>
    <dgm:cxn modelId="{F795E149-4261-4884-B0FA-CB0FDE328C61}" type="presOf" srcId="{0930F408-E2CD-48C7-85B5-8518205BF481}" destId="{7CEB5B64-940F-435D-9F9D-431B8D2F9B4D}" srcOrd="0" destOrd="0" presId="urn:microsoft.com/office/officeart/2005/8/layout/vList4"/>
    <dgm:cxn modelId="{BE40D13B-D63C-46CE-BAC7-043FF5ADC0F2}" type="presOf" srcId="{069F537E-19AA-4816-A40A-4FE632BCB6CF}" destId="{1875E49D-4438-451B-BF5E-38E1841E866D}" srcOrd="0" destOrd="0" presId="urn:microsoft.com/office/officeart/2005/8/layout/vList4"/>
    <dgm:cxn modelId="{93D51477-804B-4F9D-A773-711031800354}" srcId="{069F537E-19AA-4816-A40A-4FE632BCB6CF}" destId="{034E4CA2-7A06-4D1A-9E91-01BE63242E2A}" srcOrd="0" destOrd="0" parTransId="{FCA7CCF0-3C9A-4E2E-8CD1-1338448401AD}" sibTransId="{737354B3-944D-4E2B-9A4B-5D1F083AC1A4}"/>
    <dgm:cxn modelId="{EAA2017A-47B5-4D02-9048-B2D9BF66B8C0}" srcId="{0930F408-E2CD-48C7-85B5-8518205BF481}" destId="{069F537E-19AA-4816-A40A-4FE632BCB6CF}" srcOrd="1" destOrd="0" parTransId="{269276FC-232D-4EC6-BD3C-676FBC31066E}" sibTransId="{7D649D47-46E9-4FF3-B39A-F6A72045BD29}"/>
    <dgm:cxn modelId="{A4909C52-2996-4DDA-B380-9477D1E72ACA}" type="presOf" srcId="{069F537E-19AA-4816-A40A-4FE632BCB6CF}" destId="{37F4EE69-9B75-4E0A-A520-CADDFD5DDDEC}" srcOrd="1" destOrd="0" presId="urn:microsoft.com/office/officeart/2005/8/layout/vList4"/>
    <dgm:cxn modelId="{0BB38C6A-0F13-443F-9E81-CB303D941495}" type="presOf" srcId="{0328828B-A3B2-4F21-B514-2520D1E8E610}" destId="{044E40E0-16C7-41EB-9B10-D7537BD83F08}" srcOrd="0" destOrd="0" presId="urn:microsoft.com/office/officeart/2005/8/layout/vList4"/>
    <dgm:cxn modelId="{A72E2788-FC07-478B-A0FC-563612E7F80B}" type="presOf" srcId="{5314FB33-A963-4B32-933E-A59428511112}" destId="{6EB415D5-4E4B-4CE0-A0DE-C17F7E90B0D4}" srcOrd="0" destOrd="0" presId="urn:microsoft.com/office/officeart/2005/8/layout/vList4"/>
    <dgm:cxn modelId="{88B9F808-D843-40A0-9C64-49C22B5D108A}" type="presOf" srcId="{5040554A-F3F1-4E21-A1A3-CEC6D91E2D68}" destId="{99F41CC1-F022-4534-9B56-4A6557165813}" srcOrd="1" destOrd="1" presId="urn:microsoft.com/office/officeart/2005/8/layout/vList4"/>
    <dgm:cxn modelId="{AB1B1F0F-CDCA-4FA8-B9DB-634FEF5A0471}" type="presOf" srcId="{034E4CA2-7A06-4D1A-9E91-01BE63242E2A}" destId="{37F4EE69-9B75-4E0A-A520-CADDFD5DDDEC}" srcOrd="1" destOrd="1" presId="urn:microsoft.com/office/officeart/2005/8/layout/vList4"/>
    <dgm:cxn modelId="{2DADCB64-0C6A-4EA8-81D0-A51EEF7B3A93}" type="presOf" srcId="{0328828B-A3B2-4F21-B514-2520D1E8E610}" destId="{C7C82403-2E7B-4931-8C74-5263BB4EF083}" srcOrd="1" destOrd="0" presId="urn:microsoft.com/office/officeart/2005/8/layout/vList4"/>
    <dgm:cxn modelId="{98FBE4B3-C416-4FE2-9EB8-60493019B034}" type="presOf" srcId="{5040554A-F3F1-4E21-A1A3-CEC6D91E2D68}" destId="{6EB415D5-4E4B-4CE0-A0DE-C17F7E90B0D4}" srcOrd="0" destOrd="1" presId="urn:microsoft.com/office/officeart/2005/8/layout/vList4"/>
    <dgm:cxn modelId="{DCFA41E8-D163-44A7-8B4A-C9F78B8867B9}" type="presOf" srcId="{B9EB1FAA-93C7-46A8-85EC-0E56081AE17B}" destId="{044E40E0-16C7-41EB-9B10-D7537BD83F08}" srcOrd="0" destOrd="1" presId="urn:microsoft.com/office/officeart/2005/8/layout/vList4"/>
    <dgm:cxn modelId="{2E2B5662-143A-43F2-98B2-C0EE692A8091}" type="presOf" srcId="{034E4CA2-7A06-4D1A-9E91-01BE63242E2A}" destId="{1875E49D-4438-451B-BF5E-38E1841E866D}" srcOrd="0" destOrd="1" presId="urn:microsoft.com/office/officeart/2005/8/layout/vList4"/>
    <dgm:cxn modelId="{9C3F340F-4CD3-4E78-92D1-09B6E4099B73}" srcId="{0328828B-A3B2-4F21-B514-2520D1E8E610}" destId="{B9EB1FAA-93C7-46A8-85EC-0E56081AE17B}" srcOrd="0" destOrd="0" parTransId="{91C7C5CA-1753-4BBD-B56E-3E3BEC21FAE3}" sibTransId="{05177D52-746E-4A03-ABCE-B8464C651DD1}"/>
    <dgm:cxn modelId="{048D8ED9-F457-458C-98DE-E0A74B8F49AB}" type="presOf" srcId="{5314FB33-A963-4B32-933E-A59428511112}" destId="{99F41CC1-F022-4534-9B56-4A6557165813}" srcOrd="1" destOrd="0" presId="urn:microsoft.com/office/officeart/2005/8/layout/vList4"/>
    <dgm:cxn modelId="{29847010-9E5A-4A21-8133-01FBA2068204}" type="presOf" srcId="{B9EB1FAA-93C7-46A8-85EC-0E56081AE17B}" destId="{C7C82403-2E7B-4931-8C74-5263BB4EF083}" srcOrd="1" destOrd="1" presId="urn:microsoft.com/office/officeart/2005/8/layout/vList4"/>
    <dgm:cxn modelId="{E9C687B1-3CB7-4DCA-921B-FC3BFA33504E}" srcId="{5314FB33-A963-4B32-933E-A59428511112}" destId="{5040554A-F3F1-4E21-A1A3-CEC6D91E2D68}" srcOrd="0" destOrd="0" parTransId="{A5ED0EEC-7E0B-4536-9237-D1C0AD69524E}" sibTransId="{900EF7FC-9B5B-4B44-B0B5-26A47FC2998B}"/>
    <dgm:cxn modelId="{0200E4C7-B5DD-4067-B05F-A3B816DF1E3F}" type="presParOf" srcId="{7CEB5B64-940F-435D-9F9D-431B8D2F9B4D}" destId="{63D66FE4-DB10-4801-9E19-B63680E09561}" srcOrd="0" destOrd="0" presId="urn:microsoft.com/office/officeart/2005/8/layout/vList4"/>
    <dgm:cxn modelId="{891FB8FB-0DA6-4D96-A67E-82D7D5E451E3}" type="presParOf" srcId="{63D66FE4-DB10-4801-9E19-B63680E09561}" destId="{6EB415D5-4E4B-4CE0-A0DE-C17F7E90B0D4}" srcOrd="0" destOrd="0" presId="urn:microsoft.com/office/officeart/2005/8/layout/vList4"/>
    <dgm:cxn modelId="{FACF064C-4059-467A-BE1B-5A46587E55C7}" type="presParOf" srcId="{63D66FE4-DB10-4801-9E19-B63680E09561}" destId="{FB497300-B56C-4A8F-AF11-00DC8C7ACFD0}" srcOrd="1" destOrd="0" presId="urn:microsoft.com/office/officeart/2005/8/layout/vList4"/>
    <dgm:cxn modelId="{6A220B1E-0FE8-45EF-B54D-0B1E7592EAB0}" type="presParOf" srcId="{63D66FE4-DB10-4801-9E19-B63680E09561}" destId="{99F41CC1-F022-4534-9B56-4A6557165813}" srcOrd="2" destOrd="0" presId="urn:microsoft.com/office/officeart/2005/8/layout/vList4"/>
    <dgm:cxn modelId="{A9EDCCF7-CC86-4E30-BE7E-D2A97179A44C}" type="presParOf" srcId="{7CEB5B64-940F-435D-9F9D-431B8D2F9B4D}" destId="{7A4AC9F4-AD5A-485A-B3A2-8B8AD84FEA54}" srcOrd="1" destOrd="0" presId="urn:microsoft.com/office/officeart/2005/8/layout/vList4"/>
    <dgm:cxn modelId="{2A3CF105-7458-4431-BE6C-C2144C913AF2}" type="presParOf" srcId="{7CEB5B64-940F-435D-9F9D-431B8D2F9B4D}" destId="{43614C22-5BD2-44EE-B648-BF7C1EDB1C08}" srcOrd="2" destOrd="0" presId="urn:microsoft.com/office/officeart/2005/8/layout/vList4"/>
    <dgm:cxn modelId="{66F5502D-067E-421D-A720-17CD225628AB}" type="presParOf" srcId="{43614C22-5BD2-44EE-B648-BF7C1EDB1C08}" destId="{1875E49D-4438-451B-BF5E-38E1841E866D}" srcOrd="0" destOrd="0" presId="urn:microsoft.com/office/officeart/2005/8/layout/vList4"/>
    <dgm:cxn modelId="{B16CBBFE-7D7F-4FD8-A849-D3AB74F73A76}" type="presParOf" srcId="{43614C22-5BD2-44EE-B648-BF7C1EDB1C08}" destId="{D157E660-D1E2-406C-95FB-29D3361575A1}" srcOrd="1" destOrd="0" presId="urn:microsoft.com/office/officeart/2005/8/layout/vList4"/>
    <dgm:cxn modelId="{82BA0EB1-0B9B-4B79-99F0-8039C1644E02}" type="presParOf" srcId="{43614C22-5BD2-44EE-B648-BF7C1EDB1C08}" destId="{37F4EE69-9B75-4E0A-A520-CADDFD5DDDEC}" srcOrd="2" destOrd="0" presId="urn:microsoft.com/office/officeart/2005/8/layout/vList4"/>
    <dgm:cxn modelId="{4E3E4437-4D8B-4344-B22E-DA9DF6DFC3D7}" type="presParOf" srcId="{7CEB5B64-940F-435D-9F9D-431B8D2F9B4D}" destId="{A8AA4B6F-BD38-4AED-B7B4-47F070D6B64B}" srcOrd="3" destOrd="0" presId="urn:microsoft.com/office/officeart/2005/8/layout/vList4"/>
    <dgm:cxn modelId="{A6DBE483-55C7-4812-91E7-DFE23C181AC9}" type="presParOf" srcId="{7CEB5B64-940F-435D-9F9D-431B8D2F9B4D}" destId="{57DBEDCF-6CCE-4030-A22A-99D47D9FD320}" srcOrd="4" destOrd="0" presId="urn:microsoft.com/office/officeart/2005/8/layout/vList4"/>
    <dgm:cxn modelId="{F6351B79-957F-49F9-A99C-C8CF6B97584A}" type="presParOf" srcId="{57DBEDCF-6CCE-4030-A22A-99D47D9FD320}" destId="{044E40E0-16C7-41EB-9B10-D7537BD83F08}" srcOrd="0" destOrd="0" presId="urn:microsoft.com/office/officeart/2005/8/layout/vList4"/>
    <dgm:cxn modelId="{F14F57F6-93BF-4BE3-B6E4-DDD9D10752B5}" type="presParOf" srcId="{57DBEDCF-6CCE-4030-A22A-99D47D9FD320}" destId="{CE1062D0-240B-4120-8BCE-63C0A05AB424}" srcOrd="1" destOrd="0" presId="urn:microsoft.com/office/officeart/2005/8/layout/vList4"/>
    <dgm:cxn modelId="{32462C0A-AC6A-4C8D-B237-CD43A6F85FDE}" type="presParOf" srcId="{57DBEDCF-6CCE-4030-A22A-99D47D9FD320}" destId="{C7C82403-2E7B-4931-8C74-5263BB4EF08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35C10-93E6-4B00-9FBF-D048CC597F8C}">
      <dsp:nvSpPr>
        <dsp:cNvPr id="0" name=""/>
        <dsp:cNvSpPr/>
      </dsp:nvSpPr>
      <dsp:spPr>
        <a:xfrm>
          <a:off x="6073552" y="1080227"/>
          <a:ext cx="2280525" cy="5067909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lvl="0" algn="just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Sociability relates</a:t>
          </a:r>
          <a:endParaRPr lang="en-US" sz="1300" kern="1200" dirty="0"/>
        </a:p>
        <a:p>
          <a:pPr lvl="0" algn="just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to a general tendency to affiliate and interact with others. Sociable children</a:t>
          </a:r>
          <a:endParaRPr lang="en-US" sz="1300" kern="1200" dirty="0"/>
        </a:p>
        <a:p>
          <a:pPr lvl="0" algn="just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seek out other children to play with. Adults high in this temperament</a:t>
          </a:r>
          <a:endParaRPr lang="en-US" sz="1300" kern="1200" dirty="0"/>
        </a:p>
        <a:p>
          <a:pPr lvl="0" algn="just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have a lot of friends and enjoy social gatherings.</a:t>
          </a:r>
          <a:endParaRPr lang="en-US" sz="1300" kern="1200" dirty="0"/>
        </a:p>
      </dsp:txBody>
      <dsp:txXfrm>
        <a:off x="6362980" y="1080227"/>
        <a:ext cx="1991098" cy="5067909"/>
      </dsp:txXfrm>
    </dsp:sp>
    <dsp:sp modelId="{BC8DACA7-4BA4-4FE7-8640-005995E9A0B0}">
      <dsp:nvSpPr>
        <dsp:cNvPr id="0" name=""/>
        <dsp:cNvSpPr/>
      </dsp:nvSpPr>
      <dsp:spPr>
        <a:xfrm>
          <a:off x="6073552" y="0"/>
          <a:ext cx="2280525" cy="1082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SOCIABILITY</a:t>
          </a:r>
          <a:endParaRPr lang="en-US" sz="2800" b="1" kern="1200" dirty="0"/>
        </a:p>
      </dsp:txBody>
      <dsp:txXfrm>
        <a:off x="6073552" y="0"/>
        <a:ext cx="2280525" cy="1082072"/>
      </dsp:txXfrm>
    </dsp:sp>
    <dsp:sp modelId="{3DACAB1F-E3CA-4ADF-95F9-D447889D20A8}">
      <dsp:nvSpPr>
        <dsp:cNvPr id="0" name=""/>
        <dsp:cNvSpPr/>
      </dsp:nvSpPr>
      <dsp:spPr>
        <a:xfrm>
          <a:off x="3792342" y="1080227"/>
          <a:ext cx="2280525" cy="4706398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lvl="0" algn="just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Activity refers to a</a:t>
          </a:r>
        </a:p>
        <a:p>
          <a:pPr lvl="0" algn="just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person’s general level of energy. Children high in this temperament move</a:t>
          </a:r>
          <a:endParaRPr lang="en-US" sz="1300" kern="1200" dirty="0"/>
        </a:p>
        <a:p>
          <a:pPr lvl="0" algn="just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around a lot, prefer games that require running and jumping, and tend to</a:t>
          </a:r>
          <a:endParaRPr lang="en-US" sz="1300" kern="1200" dirty="0"/>
        </a:p>
        <a:p>
          <a:pPr lvl="0" algn="just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fidget and squirm when forced to sit still for an extended period of time.</a:t>
          </a:r>
          <a:endParaRPr lang="en-US" sz="1300" kern="1200" dirty="0"/>
        </a:p>
      </dsp:txBody>
      <dsp:txXfrm>
        <a:off x="4081770" y="1080227"/>
        <a:ext cx="1991098" cy="4706398"/>
      </dsp:txXfrm>
    </dsp:sp>
    <dsp:sp modelId="{C967DED5-0B99-45FE-B70F-CDFBD30A9130}">
      <dsp:nvSpPr>
        <dsp:cNvPr id="0" name=""/>
        <dsp:cNvSpPr/>
      </dsp:nvSpPr>
      <dsp:spPr>
        <a:xfrm>
          <a:off x="3792342" y="175221"/>
          <a:ext cx="2280525" cy="905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ACTIVITY</a:t>
          </a:r>
          <a:endParaRPr lang="en-US" sz="2800" b="1" kern="1200" dirty="0"/>
        </a:p>
      </dsp:txBody>
      <dsp:txXfrm>
        <a:off x="3792342" y="175221"/>
        <a:ext cx="2280525" cy="905005"/>
      </dsp:txXfrm>
    </dsp:sp>
    <dsp:sp modelId="{2281E0EB-8FC7-49A3-9B6C-81A21486A503}">
      <dsp:nvSpPr>
        <dsp:cNvPr id="0" name=""/>
        <dsp:cNvSpPr/>
      </dsp:nvSpPr>
      <dsp:spPr>
        <a:xfrm>
          <a:off x="1511816" y="1080227"/>
          <a:ext cx="2280525" cy="4344273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lvl="0" algn="just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Emotionality refers to the intensity</a:t>
          </a:r>
          <a:endParaRPr lang="en-US" sz="1300" kern="1200" dirty="0"/>
        </a:p>
        <a:p>
          <a:pPr lvl="0" algn="just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of emotional reactions. Children who cry frequently, are easily frightened,</a:t>
          </a:r>
          <a:endParaRPr lang="en-US" sz="1300" kern="1200" dirty="0"/>
        </a:p>
        <a:p>
          <a:pPr lvl="0" algn="just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and often express anger are high in this temperament. As adults, these individuals</a:t>
          </a:r>
          <a:endParaRPr lang="en-US" sz="1300" kern="1200" dirty="0"/>
        </a:p>
        <a:p>
          <a:pPr lvl="0" algn="just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are easily upset and may have a “quick temper.”</a:t>
          </a:r>
          <a:endParaRPr lang="en-US" sz="1300" kern="1200" dirty="0"/>
        </a:p>
      </dsp:txBody>
      <dsp:txXfrm>
        <a:off x="1801244" y="1080227"/>
        <a:ext cx="1991098" cy="4344273"/>
      </dsp:txXfrm>
    </dsp:sp>
    <dsp:sp modelId="{3F3198A6-A64E-4D8E-8308-A1B78E3F538B}">
      <dsp:nvSpPr>
        <dsp:cNvPr id="0" name=""/>
        <dsp:cNvSpPr/>
      </dsp:nvSpPr>
      <dsp:spPr>
        <a:xfrm>
          <a:off x="1511816" y="355977"/>
          <a:ext cx="2280525" cy="724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EMOTIONALITY</a:t>
          </a:r>
          <a:endParaRPr lang="en-US" sz="2000" b="1" kern="1200" dirty="0"/>
        </a:p>
      </dsp:txBody>
      <dsp:txXfrm>
        <a:off x="1511816" y="355977"/>
        <a:ext cx="2280525" cy="724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415D5-4E4B-4CE0-A0DE-C17F7E90B0D4}">
      <dsp:nvSpPr>
        <dsp:cNvPr id="0" name=""/>
        <dsp:cNvSpPr/>
      </dsp:nvSpPr>
      <dsp:spPr>
        <a:xfrm>
          <a:off x="0" y="0"/>
          <a:ext cx="8915400" cy="1386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EASY CHILD (40%):</a:t>
          </a:r>
          <a:endParaRPr lang="en-US" sz="1800" b="1" kern="1200" dirty="0"/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Easy children,</a:t>
          </a:r>
          <a:r>
            <a:rPr lang="en-US" sz="1600" b="0" i="0" kern="1200" dirty="0" smtClean="0"/>
            <a:t> are adaptable, positive in mood, and interested in new experiences; they get along well with others and are outgoing and friendly.</a:t>
          </a:r>
          <a:endParaRPr lang="en-US" sz="1600" kern="1200" dirty="0"/>
        </a:p>
      </dsp:txBody>
      <dsp:txXfrm>
        <a:off x="1903237" y="0"/>
        <a:ext cx="7012162" cy="1386457"/>
      </dsp:txXfrm>
    </dsp:sp>
    <dsp:sp modelId="{FB497300-B56C-4A8F-AF11-00DC8C7ACFD0}">
      <dsp:nvSpPr>
        <dsp:cNvPr id="0" name=""/>
        <dsp:cNvSpPr/>
      </dsp:nvSpPr>
      <dsp:spPr>
        <a:xfrm>
          <a:off x="120157" y="212600"/>
          <a:ext cx="1783080" cy="96125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5E49D-4438-451B-BF5E-38E1841E866D}">
      <dsp:nvSpPr>
        <dsp:cNvPr id="0" name=""/>
        <dsp:cNvSpPr/>
      </dsp:nvSpPr>
      <dsp:spPr>
        <a:xfrm>
          <a:off x="0" y="1506615"/>
          <a:ext cx="8915400" cy="1475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DIFFICULT CHILD(10%):</a:t>
          </a:r>
          <a:endParaRPr lang="en-US" sz="1900" b="1" kern="1200" dirty="0"/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Difficult children,</a:t>
          </a:r>
          <a:r>
            <a:rPr lang="en-US" sz="1600" b="0" i="0" kern="1200" dirty="0" smtClean="0"/>
            <a:t> like Andrew, tend to be intense, low in adaptability, and negative in mood, as well as negative in their response to newness.</a:t>
          </a:r>
          <a:endParaRPr lang="en-US" sz="1600" kern="1200" dirty="0"/>
        </a:p>
      </dsp:txBody>
      <dsp:txXfrm>
        <a:off x="1903237" y="1506615"/>
        <a:ext cx="7012162" cy="1475314"/>
      </dsp:txXfrm>
    </dsp:sp>
    <dsp:sp modelId="{D157E660-D1E2-406C-95FB-29D3361575A1}">
      <dsp:nvSpPr>
        <dsp:cNvPr id="0" name=""/>
        <dsp:cNvSpPr/>
      </dsp:nvSpPr>
      <dsp:spPr>
        <a:xfrm>
          <a:off x="120157" y="1763643"/>
          <a:ext cx="1783080" cy="96125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E40E0-16C7-41EB-9B10-D7537BD83F08}">
      <dsp:nvSpPr>
        <dsp:cNvPr id="0" name=""/>
        <dsp:cNvSpPr/>
      </dsp:nvSpPr>
      <dsp:spPr>
        <a:xfrm>
          <a:off x="0" y="3102086"/>
          <a:ext cx="8915400" cy="142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SLOW-TO-WARM-UP CHILD (15%):</a:t>
          </a:r>
          <a:endParaRPr lang="en-US" sz="1700" b="1" kern="1200" dirty="0"/>
        </a:p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0" kern="1200" dirty="0" smtClean="0"/>
            <a:t>Slow-to-warm-up children,</a:t>
          </a:r>
          <a:r>
            <a:rPr lang="en-US" sz="1500" b="0" i="0" kern="1200" dirty="0" smtClean="0"/>
            <a:t> like Kevin, are characteristically withdrawn and negative when faced with new situations and new people; they are initially slow to adapt to change but, given time they adapt well</a:t>
          </a:r>
          <a:endParaRPr lang="en-US" sz="1500" kern="1200" dirty="0"/>
        </a:p>
      </dsp:txBody>
      <dsp:txXfrm>
        <a:off x="1903237" y="3102086"/>
        <a:ext cx="7012162" cy="1426842"/>
      </dsp:txXfrm>
    </dsp:sp>
    <dsp:sp modelId="{CE1062D0-240B-4120-8BCE-63C0A05AB424}">
      <dsp:nvSpPr>
        <dsp:cNvPr id="0" name=""/>
        <dsp:cNvSpPr/>
      </dsp:nvSpPr>
      <dsp:spPr>
        <a:xfrm>
          <a:off x="120157" y="3334879"/>
          <a:ext cx="1783080" cy="96125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#1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5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3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441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3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8498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24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5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5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8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8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7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9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7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7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3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1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2249905"/>
            <a:ext cx="8915399" cy="23942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BIOLOGICAL APPROACH</a:t>
            </a:r>
            <a:br>
              <a:rPr lang="en-US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Theory, </a:t>
            </a:r>
            <a:r>
              <a:rPr lang="en-US" sz="2200" dirty="0" smtClean="0"/>
              <a:t>Application</a:t>
            </a:r>
            <a:r>
              <a:rPr lang="en-US" sz="2200" dirty="0"/>
              <a:t>, and Assessment</a:t>
            </a:r>
            <a:br>
              <a:rPr lang="en-US" sz="2200" dirty="0"/>
            </a:br>
            <a:r>
              <a:rPr lang="en-US" sz="2200" dirty="0"/>
              <a:t>CHAPTER: 9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551232"/>
          </a:xfrm>
        </p:spPr>
        <p:txBody>
          <a:bodyPr>
            <a:normAutofit/>
          </a:bodyPr>
          <a:lstStyle/>
          <a:p>
            <a:r>
              <a:rPr lang="en-US" dirty="0" smtClean="0"/>
              <a:t>C.I: </a:t>
            </a:r>
            <a:r>
              <a:rPr lang="en-US" dirty="0" smtClean="0"/>
              <a:t>DR. SUMAYA BATOOL</a:t>
            </a:r>
            <a:endParaRPr lang="en-US" dirty="0" smtClean="0"/>
          </a:p>
          <a:p>
            <a:r>
              <a:rPr lang="en-US" dirty="0" smtClean="0"/>
              <a:t>DEPARTMENT OF PSYCHOLOGY</a:t>
            </a:r>
          </a:p>
          <a:p>
            <a:r>
              <a:rPr lang="en-US" dirty="0" smtClean="0"/>
              <a:t>UNIVERSITY OF SARGODHA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585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383" y="455667"/>
            <a:ext cx="8911687" cy="1325006"/>
          </a:xfrm>
        </p:spPr>
        <p:txBody>
          <a:bodyPr>
            <a:normAutofit/>
          </a:bodyPr>
          <a:lstStyle/>
          <a:p>
            <a:r>
              <a:rPr lang="en-US" dirty="0"/>
              <a:t>Physiological Differences: Stimulation </a:t>
            </a:r>
            <a:r>
              <a:rPr lang="en-US" dirty="0" smtClean="0"/>
              <a:t>Sensitivity and </a:t>
            </a:r>
            <a:r>
              <a:rPr lang="en-US" dirty="0"/>
              <a:t>Behavioral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842" y="1780673"/>
            <a:ext cx="9278770" cy="436746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He </a:t>
            </a:r>
            <a:r>
              <a:rPr lang="en-US" dirty="0"/>
              <a:t>originally </a:t>
            </a:r>
            <a:r>
              <a:rPr lang="en-US" dirty="0" smtClean="0"/>
              <a:t>maintained that </a:t>
            </a:r>
            <a:r>
              <a:rPr lang="en-US" dirty="0"/>
              <a:t>extraverts and introverts have different levels of cerebral cortex </a:t>
            </a:r>
            <a:r>
              <a:rPr lang="en-US" dirty="0" smtClean="0"/>
              <a:t>arousal when </a:t>
            </a:r>
            <a:r>
              <a:rPr lang="en-US" dirty="0"/>
              <a:t>in a </a:t>
            </a:r>
            <a:r>
              <a:rPr lang="en-US" dirty="0" smtClean="0"/>
              <a:t>non stimulating</a:t>
            </a:r>
            <a:r>
              <a:rPr lang="en-US" dirty="0"/>
              <a:t>, resting </a:t>
            </a:r>
            <a:r>
              <a:rPr lang="en-US" dirty="0" smtClean="0"/>
              <a:t>state.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E</a:t>
            </a:r>
            <a:r>
              <a:rPr lang="en-US" b="1" dirty="0" smtClean="0"/>
              <a:t>xtraverts</a:t>
            </a:r>
            <a:r>
              <a:rPr lang="en-US" dirty="0" smtClean="0"/>
              <a:t> </a:t>
            </a:r>
            <a:r>
              <a:rPr lang="en-US" dirty="0"/>
              <a:t>generally have a </a:t>
            </a:r>
            <a:r>
              <a:rPr lang="en-US" dirty="0" smtClean="0"/>
              <a:t>lower level </a:t>
            </a:r>
            <a:r>
              <a:rPr lang="en-US" dirty="0"/>
              <a:t>of cortical arousal than do introverts. Extraverts seek out highly </a:t>
            </a:r>
            <a:r>
              <a:rPr lang="en-US" dirty="0" smtClean="0"/>
              <a:t>arousing social </a:t>
            </a:r>
            <a:r>
              <a:rPr lang="en-US" dirty="0"/>
              <a:t>behavior because their cortical arousal is well below their </a:t>
            </a:r>
            <a:r>
              <a:rPr lang="en-US" dirty="0" smtClean="0"/>
              <a:t>desired level </a:t>
            </a:r>
            <a:r>
              <a:rPr lang="en-US" dirty="0"/>
              <a:t>when doing nothing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Introverts</a:t>
            </a:r>
            <a:r>
              <a:rPr lang="en-US" dirty="0"/>
              <a:t> have the opposite problem. They typically operate at </a:t>
            </a:r>
            <a:r>
              <a:rPr lang="en-US" dirty="0" smtClean="0"/>
              <a:t>an above-optimal </a:t>
            </a:r>
            <a:r>
              <a:rPr lang="en-US" dirty="0"/>
              <a:t>cortical arousal level. These people select solitude and </a:t>
            </a:r>
            <a:r>
              <a:rPr lang="en-US" dirty="0" smtClean="0"/>
              <a:t>non stimulating environments </a:t>
            </a:r>
            <a:r>
              <a:rPr lang="en-US" dirty="0"/>
              <a:t>in an effort to keep their already high arousal </a:t>
            </a:r>
            <a:r>
              <a:rPr lang="en-US" dirty="0" smtClean="0"/>
              <a:t>level from </a:t>
            </a:r>
            <a:r>
              <a:rPr lang="en-US" dirty="0"/>
              <a:t>becoming too aversive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Unfortunately, a great deal of research has failed to uncover the </a:t>
            </a:r>
            <a:r>
              <a:rPr lang="en-US" dirty="0" smtClean="0"/>
              <a:t>different levels </a:t>
            </a:r>
            <a:r>
              <a:rPr lang="en-US" dirty="0"/>
              <a:t>of base-rate cortical arousal proposed by </a:t>
            </a:r>
            <a:r>
              <a:rPr lang="en-US" dirty="0" smtClean="0"/>
              <a:t>Eysenck.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8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406163"/>
            <a:ext cx="8911687" cy="12808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Reinforcement sensitivity theory: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According </a:t>
            </a:r>
            <a:r>
              <a:rPr lang="en-US" dirty="0" smtClean="0"/>
              <a:t>to this theory </a:t>
            </a:r>
            <a:r>
              <a:rPr lang="en-US" dirty="0"/>
              <a:t>each human brain has a </a:t>
            </a:r>
            <a:r>
              <a:rPr lang="en-US" b="1" dirty="0"/>
              <a:t>behavioral approach system (BAS) </a:t>
            </a:r>
            <a:r>
              <a:rPr lang="en-US" dirty="0"/>
              <a:t>and</a:t>
            </a:r>
            <a:r>
              <a:rPr lang="en-US" b="1" dirty="0"/>
              <a:t> a </a:t>
            </a:r>
            <a:r>
              <a:rPr lang="en-US" b="1" dirty="0" smtClean="0"/>
              <a:t>behavioral inhibition </a:t>
            </a:r>
            <a:r>
              <a:rPr lang="en-US" b="1" dirty="0"/>
              <a:t>system (BIS</a:t>
            </a:r>
            <a:r>
              <a:rPr lang="en-US" b="1" dirty="0" smtClean="0"/>
              <a:t>).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People with a highly active </a:t>
            </a:r>
            <a:r>
              <a:rPr lang="en-US" b="1" dirty="0"/>
              <a:t>BAS</a:t>
            </a:r>
            <a:r>
              <a:rPr lang="en-US" dirty="0"/>
              <a:t> are </a:t>
            </a:r>
            <a:r>
              <a:rPr lang="en-US" dirty="0" smtClean="0"/>
              <a:t>intensely motivated </a:t>
            </a:r>
            <a:r>
              <a:rPr lang="en-US" dirty="0"/>
              <a:t>to seek out and achieve pleasurable goals. Compared to </a:t>
            </a:r>
            <a:r>
              <a:rPr lang="en-US" dirty="0" smtClean="0"/>
              <a:t>people </a:t>
            </a:r>
            <a:r>
              <a:rPr lang="en-US" dirty="0"/>
              <a:t>low on this dimension, they get more pleasure out of rewards and more </a:t>
            </a:r>
            <a:r>
              <a:rPr lang="en-US" dirty="0" smtClean="0"/>
              <a:t>enjoyment out </a:t>
            </a:r>
            <a:r>
              <a:rPr lang="en-US" dirty="0"/>
              <a:t>of simply anticipating that rewards are </a:t>
            </a:r>
            <a:r>
              <a:rPr lang="en-US" dirty="0" smtClean="0"/>
              <a:t>coming.</a:t>
            </a:r>
          </a:p>
        </p:txBody>
      </p:sp>
    </p:spTree>
    <p:extLst>
      <p:ext uri="{BB962C8B-B14F-4D97-AF65-F5344CB8AC3E}">
        <p14:creationId xmlns:p14="http://schemas.microsoft.com/office/powerpoint/2010/main" val="2660250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People with a highly active </a:t>
            </a:r>
            <a:r>
              <a:rPr lang="en-US" b="1" dirty="0"/>
              <a:t>BIS</a:t>
            </a:r>
            <a:r>
              <a:rPr lang="en-US" dirty="0"/>
              <a:t> tend to be more apprehensive than others. They approach new situations warily, are on the constant lookout for signs of danger, and are quick to retreat from a situation that they sense might lead to problems.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most researchers see a connection between the BAS and extraversion and between the BIS and neuroticism. That is, people with a highly active </a:t>
            </a:r>
            <a:r>
              <a:rPr lang="en-US" b="1" dirty="0"/>
              <a:t>BAS</a:t>
            </a:r>
            <a:r>
              <a:rPr lang="en-US" dirty="0"/>
              <a:t> are similar to those scoring high in extraversion, and those with a highly active </a:t>
            </a:r>
            <a:r>
              <a:rPr lang="en-US" b="1" dirty="0"/>
              <a:t>BIS</a:t>
            </a:r>
            <a:r>
              <a:rPr lang="en-US" dirty="0"/>
              <a:t> are similar to people scoring high in </a:t>
            </a:r>
            <a:r>
              <a:rPr lang="en-US" dirty="0" smtClean="0"/>
              <a:t>neuroticism.</a:t>
            </a: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1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TEMPRAMENT AND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/>
              <a:t>Temperaments</a:t>
            </a:r>
            <a:r>
              <a:rPr lang="en-US" dirty="0"/>
              <a:t> are general </a:t>
            </a:r>
            <a:r>
              <a:rPr lang="en-US" dirty="0" smtClean="0"/>
              <a:t>patterns of </a:t>
            </a:r>
            <a:r>
              <a:rPr lang="en-US" dirty="0"/>
              <a:t>behavior and mood that can be expressed in many different ways </a:t>
            </a:r>
            <a:r>
              <a:rPr lang="en-US" dirty="0" smtClean="0"/>
              <a:t>and that</a:t>
            </a:r>
            <a:r>
              <a:rPr lang="en-US" dirty="0"/>
              <a:t>, depending on one’s experiences, develop into different personality traits</a:t>
            </a:r>
            <a:r>
              <a:rPr lang="en-US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Three </a:t>
            </a:r>
            <a:r>
              <a:rPr lang="en-US" dirty="0"/>
              <a:t>temperament </a:t>
            </a:r>
            <a:r>
              <a:rPr lang="en-US" dirty="0" smtClean="0"/>
              <a:t>dimensions: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emotionality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activity</a:t>
            </a:r>
            <a:endParaRPr lang="en-US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sociability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99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54829544"/>
              </p:ext>
            </p:extLst>
          </p:nvPr>
        </p:nvGraphicFramePr>
        <p:xfrm>
          <a:off x="1792705" y="481262"/>
          <a:ext cx="9865895" cy="6148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408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493155"/>
            <a:ext cx="8911687" cy="12808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Gender differences in temperament: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Girls are more likely than boys to exhibit an effortful control </a:t>
            </a:r>
            <a:r>
              <a:rPr lang="en-US" dirty="0" smtClean="0"/>
              <a:t>temperament, which </a:t>
            </a:r>
            <a:r>
              <a:rPr lang="en-US" dirty="0"/>
              <a:t>includes the ability to focus attention and exercise control over </a:t>
            </a:r>
            <a:r>
              <a:rPr lang="en-US" dirty="0" smtClean="0"/>
              <a:t>impulsive urges.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On the other hand, boys are more likely than girls to be </a:t>
            </a:r>
            <a:r>
              <a:rPr lang="en-US" dirty="0" smtClean="0"/>
              <a:t>identified with </a:t>
            </a:r>
            <a:r>
              <a:rPr lang="en-US" dirty="0"/>
              <a:t>a </a:t>
            </a:r>
            <a:r>
              <a:rPr lang="en-US" dirty="0" err="1"/>
              <a:t>surgency</a:t>
            </a:r>
            <a:r>
              <a:rPr lang="en-US" dirty="0"/>
              <a:t> temperament. This temperament pattern includes high </a:t>
            </a:r>
            <a:r>
              <a:rPr lang="en-US" dirty="0" smtClean="0"/>
              <a:t>levels of </a:t>
            </a:r>
            <a:r>
              <a:rPr lang="en-US" dirty="0"/>
              <a:t>activity and sociability. These gender differences can be seen in children </a:t>
            </a:r>
            <a:r>
              <a:rPr lang="en-US" dirty="0" smtClean="0"/>
              <a:t>as young </a:t>
            </a:r>
            <a:r>
              <a:rPr lang="en-US" dirty="0"/>
              <a:t>as 3 months of age.</a:t>
            </a:r>
          </a:p>
        </p:txBody>
      </p:sp>
    </p:spTree>
    <p:extLst>
      <p:ext uri="{BB962C8B-B14F-4D97-AF65-F5344CB8AC3E}">
        <p14:creationId xmlns:p14="http://schemas.microsoft.com/office/powerpoint/2010/main" val="291973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71447"/>
            <a:ext cx="8911687" cy="1280890"/>
          </a:xfrm>
        </p:spPr>
        <p:txBody>
          <a:bodyPr/>
          <a:lstStyle/>
          <a:p>
            <a:r>
              <a:rPr lang="en-US" dirty="0" smtClean="0"/>
              <a:t>INHIBITED AND UNHIBITED CHILDERN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779" y="1118937"/>
            <a:ext cx="9302833" cy="5366084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en-US" b="1" dirty="0"/>
              <a:t>Inhibited children </a:t>
            </a:r>
            <a:r>
              <a:rPr lang="en-US" dirty="0"/>
              <a:t>are controlled and gentle. When </a:t>
            </a:r>
            <a:r>
              <a:rPr lang="en-US" dirty="0" smtClean="0"/>
              <a:t>they throw </a:t>
            </a:r>
            <a:r>
              <a:rPr lang="en-US" dirty="0"/>
              <a:t>a ball or knock over a tower of blocks, they do so in a manner that </a:t>
            </a:r>
            <a:r>
              <a:rPr lang="en-US" dirty="0" smtClean="0"/>
              <a:t>is “monitored</a:t>
            </a:r>
            <a:r>
              <a:rPr lang="en-US" dirty="0"/>
              <a:t>, restrained, almost soft.” </a:t>
            </a:r>
            <a:endParaRPr lang="en-US" dirty="0" smtClean="0"/>
          </a:p>
          <a:p>
            <a:pPr algn="just">
              <a:lnSpc>
                <a:spcPct val="160000"/>
              </a:lnSpc>
            </a:pPr>
            <a:r>
              <a:rPr lang="en-US" dirty="0" smtClean="0"/>
              <a:t>Inhibited </a:t>
            </a:r>
            <a:r>
              <a:rPr lang="en-US" dirty="0"/>
              <a:t>children are the ones who </a:t>
            </a:r>
            <a:r>
              <a:rPr lang="en-US" dirty="0" smtClean="0"/>
              <a:t>cling to </a:t>
            </a:r>
            <a:r>
              <a:rPr lang="en-US" dirty="0"/>
              <a:t>their mothers or fathers when entering a new playroom or when </a:t>
            </a:r>
            <a:r>
              <a:rPr lang="en-US" dirty="0" smtClean="0"/>
              <a:t>meeting new </a:t>
            </a:r>
            <a:r>
              <a:rPr lang="en-US" dirty="0"/>
              <a:t>children. They are slow to explore new toys or equipment and may </a:t>
            </a:r>
            <a:r>
              <a:rPr lang="en-US" dirty="0" smtClean="0"/>
              <a:t>go for </a:t>
            </a:r>
            <a:r>
              <a:rPr lang="en-US" dirty="0"/>
              <a:t>several minutes without saying a word</a:t>
            </a:r>
            <a:r>
              <a:rPr lang="en-US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en-US" b="1" dirty="0"/>
              <a:t>Uninhibited children</a:t>
            </a:r>
            <a:r>
              <a:rPr lang="en-US" dirty="0"/>
              <a:t> show the opposite pattern. Approximately 25% of the children in the researchers’ samples fall into this category. </a:t>
            </a:r>
          </a:p>
          <a:p>
            <a:pPr algn="just">
              <a:lnSpc>
                <a:spcPct val="160000"/>
              </a:lnSpc>
            </a:pPr>
            <a:r>
              <a:rPr lang="en-US" dirty="0"/>
              <a:t>These children jump right in to play with a new toy or to climb on a new piece of playground equipment. They usually start talking soon after they enter a new play area, even if they don’t already know the other children playing there.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0111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NHIBITED </a:t>
            </a:r>
            <a:r>
              <a:rPr lang="en-US" dirty="0"/>
              <a:t>CHILDERN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</a:t>
            </a:r>
            <a:r>
              <a:rPr lang="en-US" dirty="0" smtClean="0"/>
              <a:t>nhibited </a:t>
            </a:r>
            <a:r>
              <a:rPr lang="en-US" dirty="0"/>
              <a:t>children are not simply more </a:t>
            </a:r>
            <a:r>
              <a:rPr lang="en-US" dirty="0" smtClean="0"/>
              <a:t>afraid of </a:t>
            </a:r>
            <a:r>
              <a:rPr lang="en-US" dirty="0"/>
              <a:t>everything. Rather, they are vulnerable to a specific form of anxiety </a:t>
            </a:r>
            <a:r>
              <a:rPr lang="en-US" dirty="0" smtClean="0"/>
              <a:t>psychologists refer </a:t>
            </a:r>
            <a:r>
              <a:rPr lang="en-US" dirty="0"/>
              <a:t>to as anxiety to novelty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These children are cautious </a:t>
            </a:r>
            <a:r>
              <a:rPr lang="en-US" dirty="0" smtClean="0"/>
              <a:t>about and </a:t>
            </a:r>
            <a:r>
              <a:rPr lang="en-US" dirty="0"/>
              <a:t>at times fearful of new people and new </a:t>
            </a:r>
            <a:r>
              <a:rPr lang="en-US" dirty="0" smtClean="0"/>
              <a:t>situations.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Inhibited toddlers </a:t>
            </a:r>
            <a:r>
              <a:rPr lang="en-US" dirty="0" smtClean="0"/>
              <a:t>often turn </a:t>
            </a:r>
            <a:r>
              <a:rPr lang="en-US" dirty="0"/>
              <a:t>away from strangers and bury their face in mother’s or father’s leg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As adults</a:t>
            </a:r>
            <a:r>
              <a:rPr lang="en-US" dirty="0"/>
              <a:t>, they may express their discomfort in a new situation by </a:t>
            </a:r>
            <a:r>
              <a:rPr lang="en-US" dirty="0" smtClean="0"/>
              <a:t>withdrawing socially </a:t>
            </a:r>
            <a:r>
              <a:rPr lang="en-US" dirty="0"/>
              <a:t>and waiting for others to speak first.</a:t>
            </a:r>
          </a:p>
        </p:txBody>
      </p:sp>
    </p:spTree>
    <p:extLst>
      <p:ext uri="{BB962C8B-B14F-4D97-AF65-F5344CB8AC3E}">
        <p14:creationId xmlns:p14="http://schemas.microsoft.com/office/powerpoint/2010/main" val="2813042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739" y="1026695"/>
            <a:ext cx="8915400" cy="477252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According to researches inhibited and uninhibited styles </a:t>
            </a:r>
            <a:r>
              <a:rPr lang="en-US" dirty="0"/>
              <a:t>represent inherited biological temperaments. </a:t>
            </a:r>
            <a:r>
              <a:rPr lang="en-US" dirty="0" smtClean="0"/>
              <a:t>Inhibited and </a:t>
            </a:r>
            <a:r>
              <a:rPr lang="en-US" dirty="0"/>
              <a:t>uninhibited children show a number of physical differences almost </a:t>
            </a:r>
            <a:r>
              <a:rPr lang="en-US" dirty="0" smtClean="0"/>
              <a:t>from the </a:t>
            </a:r>
            <a:r>
              <a:rPr lang="en-US" dirty="0"/>
              <a:t>moment of </a:t>
            </a:r>
            <a:r>
              <a:rPr lang="en-US" dirty="0" smtClean="0"/>
              <a:t>birth.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They differ in terms of body build, susceptibility to </a:t>
            </a:r>
            <a:r>
              <a:rPr lang="en-US" dirty="0" smtClean="0"/>
              <a:t>allergies, and </a:t>
            </a:r>
            <a:r>
              <a:rPr lang="en-US" dirty="0"/>
              <a:t>even eye </a:t>
            </a:r>
            <a:r>
              <a:rPr lang="en-US" dirty="0" smtClean="0"/>
              <a:t>color.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Inhibited children are more likely than uninhibited children to show signs of </a:t>
            </a:r>
            <a:r>
              <a:rPr lang="en-US" dirty="0" smtClean="0"/>
              <a:t>irritability, sleep </a:t>
            </a:r>
            <a:r>
              <a:rPr lang="en-US" dirty="0"/>
              <a:t>disturbances, and chronic constipation during the first </a:t>
            </a:r>
            <a:r>
              <a:rPr lang="en-US" dirty="0" smtClean="0"/>
              <a:t>few months </a:t>
            </a:r>
            <a:r>
              <a:rPr lang="en-US" dirty="0"/>
              <a:t>of </a:t>
            </a:r>
            <a:r>
              <a:rPr lang="en-US" dirty="0" smtClean="0"/>
              <a:t>life.</a:t>
            </a:r>
          </a:p>
          <a:p>
            <a:pPr>
              <a:lnSpc>
                <a:spcPct val="150000"/>
              </a:lnSpc>
            </a:pPr>
            <a:r>
              <a:rPr lang="en-US" dirty="0"/>
              <a:t>Newborns later identified as inhibited children respond to </a:t>
            </a:r>
            <a:r>
              <a:rPr lang="en-US" dirty="0" smtClean="0"/>
              <a:t>unfamiliar stimuli </a:t>
            </a:r>
            <a:r>
              <a:rPr lang="en-US" dirty="0"/>
              <a:t>with increased heart rate and pupil </a:t>
            </a:r>
            <a:r>
              <a:rPr lang="en-US" dirty="0" smtClean="0"/>
              <a:t>dilation.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89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UNHIBITED CHILDERN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92705"/>
            <a:ext cx="8915400" cy="411851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R</a:t>
            </a:r>
            <a:r>
              <a:rPr lang="en-US" dirty="0" smtClean="0"/>
              <a:t>esearchers </a:t>
            </a:r>
            <a:r>
              <a:rPr lang="en-US" dirty="0"/>
              <a:t>also find that uninhibited children are </a:t>
            </a:r>
            <a:r>
              <a:rPr lang="en-US" dirty="0" smtClean="0"/>
              <a:t>susceptible to </a:t>
            </a:r>
            <a:r>
              <a:rPr lang="en-US" dirty="0"/>
              <a:t>their own set of potential problems.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n-US" dirty="0"/>
              <a:t>particular, uninhibited children </a:t>
            </a:r>
            <a:r>
              <a:rPr lang="en-US" dirty="0" smtClean="0"/>
              <a:t>are more </a:t>
            </a:r>
            <a:r>
              <a:rPr lang="en-US" dirty="0"/>
              <a:t>likely than most to exhibit disruptive behavior disorders, </a:t>
            </a:r>
            <a:r>
              <a:rPr lang="en-US" dirty="0" smtClean="0"/>
              <a:t>including aggressiveness </a:t>
            </a:r>
            <a:r>
              <a:rPr lang="en-US" dirty="0"/>
              <a:t>and attention </a:t>
            </a:r>
            <a:r>
              <a:rPr lang="en-US" dirty="0" smtClean="0"/>
              <a:t>problems. But </a:t>
            </a:r>
            <a:r>
              <a:rPr lang="en-US" dirty="0"/>
              <a:t>once again, parents and others have a </a:t>
            </a:r>
            <a:r>
              <a:rPr lang="en-US" dirty="0" smtClean="0"/>
              <a:t>hand in </a:t>
            </a:r>
            <a:r>
              <a:rPr lang="en-US" dirty="0"/>
              <a:t>determining how this inherited temperament expresses itself by the </a:t>
            </a:r>
            <a:r>
              <a:rPr lang="en-US" dirty="0" smtClean="0"/>
              <a:t>time these </a:t>
            </a:r>
            <a:r>
              <a:rPr lang="en-US" dirty="0"/>
              <a:t>uninhibited children become adolescents and adults.</a:t>
            </a:r>
          </a:p>
        </p:txBody>
      </p:sp>
    </p:spTree>
    <p:extLst>
      <p:ext uri="{BB962C8B-B14F-4D97-AF65-F5344CB8AC3E}">
        <p14:creationId xmlns:p14="http://schemas.microsoft.com/office/powerpoint/2010/main" val="350328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Hans J. Eysenck: Definition of Personality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Personality </a:t>
            </a:r>
            <a:r>
              <a:rPr lang="en-US" dirty="0"/>
              <a:t>is “the sum-total of the actual or potential behavior-patterns of </a:t>
            </a:r>
            <a:r>
              <a:rPr lang="en-US" dirty="0" smtClean="0"/>
              <a:t>the organism</a:t>
            </a:r>
            <a:r>
              <a:rPr lang="en-US" dirty="0"/>
              <a:t>, as determined by heredity and environment it originates and develops through the functional interaction of the four main sectors into which these behavior-patterns are organized. For Eysenck, personality consists of acts and dispositions organized in a hierarchical fashion in terms of their level of generality. The cognitive sector (intelligence), the conative sector (character), the affective sector (temperament), and the somatic sector (constitution).</a:t>
            </a:r>
          </a:p>
        </p:txBody>
      </p:sp>
    </p:spTree>
    <p:extLst>
      <p:ext uri="{BB962C8B-B14F-4D97-AF65-F5344CB8AC3E}">
        <p14:creationId xmlns:p14="http://schemas.microsoft.com/office/powerpoint/2010/main" val="136918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EVOLUTIONARY PERSONALITY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00250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60000"/>
              </a:lnSpc>
              <a:buFont typeface="+mj-lt"/>
              <a:buAutoNum type="arabicPeriod"/>
            </a:pPr>
            <a:r>
              <a:rPr lang="en-US" b="1" dirty="0"/>
              <a:t>Natural Selection and Psychological </a:t>
            </a:r>
            <a:r>
              <a:rPr lang="en-US" b="1" dirty="0" smtClean="0"/>
              <a:t>Mechanisms:</a:t>
            </a:r>
          </a:p>
          <a:p>
            <a:pPr algn="just">
              <a:lnSpc>
                <a:spcPct val="160000"/>
              </a:lnSpc>
            </a:pPr>
            <a:r>
              <a:rPr lang="en-US" dirty="0" smtClean="0"/>
              <a:t>Evolutionary </a:t>
            </a:r>
            <a:r>
              <a:rPr lang="en-US" dirty="0"/>
              <a:t>personality psychology is based on the theory of evolution, </a:t>
            </a:r>
            <a:r>
              <a:rPr lang="en-US" dirty="0" smtClean="0"/>
              <a:t>as developed </a:t>
            </a:r>
            <a:r>
              <a:rPr lang="en-US" dirty="0"/>
              <a:t>in the field of biology for more than a century</a:t>
            </a:r>
            <a:r>
              <a:rPr lang="en-US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en-US" dirty="0" smtClean="0"/>
              <a:t>According </a:t>
            </a:r>
            <a:r>
              <a:rPr lang="en-US" dirty="0"/>
              <a:t>to </a:t>
            </a:r>
            <a:r>
              <a:rPr lang="en-US" dirty="0" smtClean="0"/>
              <a:t>evolution theory</a:t>
            </a:r>
            <a:r>
              <a:rPr lang="en-US" dirty="0"/>
              <a:t>, physical features evolve because they help the species survive </a:t>
            </a:r>
            <a:r>
              <a:rPr lang="en-US" dirty="0" smtClean="0"/>
              <a:t>the challenges </a:t>
            </a:r>
            <a:r>
              <a:rPr lang="en-US" dirty="0"/>
              <a:t>of the environment and reproduce new members of the </a:t>
            </a:r>
            <a:r>
              <a:rPr lang="en-US" dirty="0" smtClean="0"/>
              <a:t>species. The </a:t>
            </a:r>
            <a:r>
              <a:rPr lang="en-US" dirty="0"/>
              <a:t>key to this process is </a:t>
            </a:r>
            <a:r>
              <a:rPr lang="en-US" b="1" i="1" dirty="0"/>
              <a:t>natural </a:t>
            </a:r>
            <a:r>
              <a:rPr lang="en-US" b="1" i="1" dirty="0" smtClean="0"/>
              <a:t>selection</a:t>
            </a:r>
            <a:r>
              <a:rPr lang="en-US" b="1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en-US" dirty="0"/>
              <a:t>According to evolutionary personality theory, just as the natural </a:t>
            </a:r>
            <a:r>
              <a:rPr lang="en-US" dirty="0" smtClean="0"/>
              <a:t>selection process </a:t>
            </a:r>
            <a:r>
              <a:rPr lang="en-US" dirty="0"/>
              <a:t>has led to the evolution of certain physical characteristics in </a:t>
            </a:r>
            <a:r>
              <a:rPr lang="en-US" dirty="0" smtClean="0"/>
              <a:t>humans, this </a:t>
            </a:r>
            <a:r>
              <a:rPr lang="en-US" dirty="0"/>
              <a:t>process is also responsible for what are called </a:t>
            </a:r>
            <a:r>
              <a:rPr lang="en-US" b="1" i="1" dirty="0"/>
              <a:t>psychological mechanisms.</a:t>
            </a:r>
          </a:p>
        </p:txBody>
      </p:sp>
    </p:spTree>
    <p:extLst>
      <p:ext uri="{BB962C8B-B14F-4D97-AF65-F5344CB8AC3E}">
        <p14:creationId xmlns:p14="http://schemas.microsoft.com/office/powerpoint/2010/main" val="1738904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7558" y="481263"/>
            <a:ext cx="9387054" cy="581125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+mj-lt"/>
              <a:buAutoNum type="arabicPeriod" startAt="2"/>
            </a:pPr>
            <a:r>
              <a:rPr lang="en-US" b="1" dirty="0" smtClean="0"/>
              <a:t>Anxiety </a:t>
            </a:r>
            <a:r>
              <a:rPr lang="en-US" b="1" dirty="0"/>
              <a:t>and Social </a:t>
            </a:r>
            <a:r>
              <a:rPr lang="en-US" b="1" dirty="0" smtClean="0"/>
              <a:t>Exclusion:</a:t>
            </a:r>
          </a:p>
          <a:p>
            <a:pPr algn="just">
              <a:lnSpc>
                <a:spcPct val="160000"/>
              </a:lnSpc>
            </a:pPr>
            <a:r>
              <a:rPr lang="en-US" b="1" dirty="0"/>
              <a:t>Anxiety</a:t>
            </a:r>
            <a:r>
              <a:rPr lang="en-US" dirty="0"/>
              <a:t> is an unpleasant emotional state, </a:t>
            </a:r>
            <a:r>
              <a:rPr lang="en-US" dirty="0" smtClean="0"/>
              <a:t>something a </a:t>
            </a:r>
            <a:r>
              <a:rPr lang="en-US" dirty="0"/>
              <a:t>normally functioning person would prefer to </a:t>
            </a:r>
            <a:r>
              <a:rPr lang="en-US" dirty="0" smtClean="0"/>
              <a:t>avoid. It interferes with our ability to learn new tasks, remember information, perform sexually, and so on.</a:t>
            </a:r>
          </a:p>
          <a:p>
            <a:pPr algn="just">
              <a:lnSpc>
                <a:spcPct val="160000"/>
              </a:lnSpc>
            </a:pPr>
            <a:r>
              <a:rPr lang="en-US" b="1" dirty="0" smtClean="0"/>
              <a:t>Social </a:t>
            </a:r>
            <a:r>
              <a:rPr lang="en-US" b="1" dirty="0"/>
              <a:t>exclusion </a:t>
            </a:r>
            <a:r>
              <a:rPr lang="en-US" dirty="0"/>
              <a:t>explanation of anxiety fits nicely with </a:t>
            </a:r>
            <a:r>
              <a:rPr lang="en-US" dirty="0" smtClean="0"/>
              <a:t>evolutionary personality </a:t>
            </a:r>
            <a:r>
              <a:rPr lang="en-US" dirty="0"/>
              <a:t>theory. </a:t>
            </a:r>
          </a:p>
          <a:p>
            <a:pPr algn="just">
              <a:lnSpc>
                <a:spcPct val="160000"/>
              </a:lnSpc>
            </a:pPr>
            <a:r>
              <a:rPr lang="en-US" dirty="0" smtClean="0"/>
              <a:t>Anything </a:t>
            </a:r>
            <a:r>
              <a:rPr lang="en-US" dirty="0"/>
              <a:t>that </a:t>
            </a:r>
            <a:r>
              <a:rPr lang="en-US" dirty="0" smtClean="0"/>
              <a:t>motivates people </a:t>
            </a:r>
            <a:r>
              <a:rPr lang="en-US" dirty="0"/>
              <a:t>to avoid behaviors that might lead to their exclusion from the </a:t>
            </a:r>
            <a:r>
              <a:rPr lang="en-US" dirty="0" smtClean="0"/>
              <a:t>group would </a:t>
            </a:r>
            <a:r>
              <a:rPr lang="en-US" dirty="0"/>
              <a:t>help the species survive. </a:t>
            </a:r>
            <a:endParaRPr lang="en-US" dirty="0" smtClean="0"/>
          </a:p>
          <a:p>
            <a:pPr algn="just">
              <a:lnSpc>
                <a:spcPct val="160000"/>
              </a:lnSpc>
            </a:pPr>
            <a:r>
              <a:rPr lang="en-US" dirty="0" smtClean="0"/>
              <a:t>Anxiety </a:t>
            </a:r>
            <a:r>
              <a:rPr lang="en-US" dirty="0"/>
              <a:t>serves this purpose, and </a:t>
            </a:r>
            <a:r>
              <a:rPr lang="en-US" dirty="0" smtClean="0"/>
              <a:t>evolutionary personality </a:t>
            </a:r>
            <a:r>
              <a:rPr lang="en-US" dirty="0"/>
              <a:t>psychologists argue that anxiety evolved to meet the needs of </a:t>
            </a:r>
            <a:r>
              <a:rPr lang="en-US" dirty="0" smtClean="0"/>
              <a:t>the species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4758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830" y="407542"/>
            <a:ext cx="8911687" cy="1280890"/>
          </a:xfrm>
        </p:spPr>
        <p:txBody>
          <a:bodyPr/>
          <a:lstStyle/>
          <a:p>
            <a:r>
              <a:rPr lang="en-US" dirty="0"/>
              <a:t>APPLICATION: CHILDREN’S TEMPERAMENTS AND SCHOOL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46781"/>
              </p:ext>
            </p:extLst>
          </p:nvPr>
        </p:nvGraphicFramePr>
        <p:xfrm>
          <a:off x="2553117" y="1904999"/>
          <a:ext cx="8915400" cy="4531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5489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Temperament and Academic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4688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Children with an </a:t>
            </a:r>
            <a:r>
              <a:rPr lang="en-US" b="1" dirty="0"/>
              <a:t>easy temperament </a:t>
            </a:r>
            <a:r>
              <a:rPr lang="en-US" dirty="0"/>
              <a:t>get higher grades and </a:t>
            </a:r>
            <a:r>
              <a:rPr lang="en-US" dirty="0" smtClean="0"/>
              <a:t>better evaluations </a:t>
            </a:r>
            <a:r>
              <a:rPr lang="en-US" dirty="0"/>
              <a:t>from their teachers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In most classes, children who are </a:t>
            </a:r>
            <a:r>
              <a:rPr lang="en-US" dirty="0" smtClean="0"/>
              <a:t>attentive, adaptable</a:t>
            </a:r>
            <a:r>
              <a:rPr lang="en-US" dirty="0"/>
              <a:t>, and persistent are likely to do better than those who are low </a:t>
            </a:r>
            <a:r>
              <a:rPr lang="en-US" dirty="0" smtClean="0"/>
              <a:t>on these </a:t>
            </a:r>
            <a:r>
              <a:rPr lang="en-US" dirty="0"/>
              <a:t>temperament dimensions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Difficult child </a:t>
            </a:r>
            <a:r>
              <a:rPr lang="en-US" dirty="0" smtClean="0"/>
              <a:t>or children </a:t>
            </a:r>
            <a:r>
              <a:rPr lang="en-US" dirty="0"/>
              <a:t>with short attention spans and </a:t>
            </a:r>
            <a:r>
              <a:rPr lang="en-US" dirty="0" smtClean="0"/>
              <a:t>children who </a:t>
            </a:r>
            <a:r>
              <a:rPr lang="en-US" dirty="0"/>
              <a:t>are easily distracted may have difficulty completing assignments </a:t>
            </a:r>
            <a:r>
              <a:rPr lang="en-US" dirty="0" smtClean="0"/>
              <a:t>or paying </a:t>
            </a:r>
            <a:r>
              <a:rPr lang="en-US" dirty="0"/>
              <a:t>enough attention to learn their lessons the first time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Slow-to-warm-up children </a:t>
            </a:r>
            <a:r>
              <a:rPr lang="en-US" dirty="0"/>
              <a:t>may be seen as </a:t>
            </a:r>
            <a:r>
              <a:rPr lang="en-US" dirty="0" smtClean="0"/>
              <a:t>unmotivated when </a:t>
            </a:r>
            <a:r>
              <a:rPr lang="en-US" dirty="0"/>
              <a:t>they fail to eagerly attack an assignment or as unintelligent </a:t>
            </a:r>
            <a:r>
              <a:rPr lang="en-US" dirty="0" smtClean="0"/>
              <a:t>when they </a:t>
            </a:r>
            <a:r>
              <a:rPr lang="en-US" dirty="0"/>
              <a:t>require several tries to master a new task.</a:t>
            </a:r>
          </a:p>
        </p:txBody>
      </p:sp>
    </p:spTree>
    <p:extLst>
      <p:ext uri="{BB962C8B-B14F-4D97-AF65-F5344CB8AC3E}">
        <p14:creationId xmlns:p14="http://schemas.microsoft.com/office/powerpoint/2010/main" val="199486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“Goodness of Fit”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Goodness Of Fit</a:t>
            </a:r>
            <a:r>
              <a:rPr lang="en-US" dirty="0" smtClean="0"/>
              <a:t>: Psychological </a:t>
            </a:r>
            <a:r>
              <a:rPr lang="en-US" dirty="0"/>
              <a:t>development isn’t only influenced by the individual’s temperament, but also by how much it fits the culture and practices of the society the person is part of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According to the model, how well a child does in school is partly a </a:t>
            </a:r>
            <a:r>
              <a:rPr lang="en-US" dirty="0" smtClean="0"/>
              <a:t>function of </a:t>
            </a:r>
            <a:r>
              <a:rPr lang="en-US" dirty="0"/>
              <a:t>how well the learning environment matches the child’s “capabilities, </a:t>
            </a:r>
            <a:r>
              <a:rPr lang="en-US" dirty="0" smtClean="0"/>
              <a:t>characteristics, and </a:t>
            </a:r>
            <a:r>
              <a:rPr lang="en-US" dirty="0"/>
              <a:t>style of behaving”</a:t>
            </a:r>
          </a:p>
        </p:txBody>
      </p:sp>
    </p:spTree>
    <p:extLst>
      <p:ext uri="{BB962C8B-B14F-4D97-AF65-F5344CB8AC3E}">
        <p14:creationId xmlns:p14="http://schemas.microsoft.com/office/powerpoint/2010/main" val="2444310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ASSESSMENT: BRAIN ELECTRICAL ACTIVITY </a:t>
            </a:r>
            <a:r>
              <a:rPr lang="en-US" dirty="0" smtClean="0"/>
              <a:t>AND CEREBRAL </a:t>
            </a:r>
            <a:r>
              <a:rPr lang="en-US" dirty="0"/>
              <a:t>ASYMMETRY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032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MEASURING BRAIN ACTIVITY: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One </a:t>
            </a:r>
            <a:r>
              <a:rPr lang="en-US" dirty="0"/>
              <a:t>relatively simple and inexpensive </a:t>
            </a:r>
            <a:r>
              <a:rPr lang="en-US" dirty="0" smtClean="0"/>
              <a:t>procedure uses </a:t>
            </a:r>
            <a:r>
              <a:rPr lang="en-US" dirty="0"/>
              <a:t>an instrument called an electroencephalograph (EEG) to measure </a:t>
            </a:r>
            <a:r>
              <a:rPr lang="en-US" dirty="0" smtClean="0"/>
              <a:t>electrical activity </a:t>
            </a:r>
            <a:r>
              <a:rPr lang="en-US" dirty="0"/>
              <a:t>in different parts of the human brain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Typically, small </a:t>
            </a:r>
            <a:r>
              <a:rPr lang="en-US" dirty="0" smtClean="0"/>
              <a:t>electrodes are </a:t>
            </a:r>
            <a:r>
              <a:rPr lang="en-US" dirty="0"/>
              <a:t>attached to the person’s head with hair clips and elastic straps.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n-US" dirty="0"/>
              <a:t>addition, the EEG enables </a:t>
            </a:r>
            <a:r>
              <a:rPr lang="en-US" dirty="0" smtClean="0"/>
              <a:t>researchers to </a:t>
            </a:r>
            <a:r>
              <a:rPr lang="en-US" dirty="0"/>
              <a:t>record brain activity in very quick </a:t>
            </a:r>
            <a:r>
              <a:rPr lang="en-US" dirty="0" smtClean="0"/>
              <a:t>intervals.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This </a:t>
            </a:r>
            <a:r>
              <a:rPr lang="en-US" dirty="0"/>
              <a:t>sensitivity is particularly </a:t>
            </a:r>
            <a:r>
              <a:rPr lang="en-US" dirty="0" smtClean="0"/>
              <a:t>important when </a:t>
            </a:r>
            <a:r>
              <a:rPr lang="en-US" dirty="0"/>
              <a:t>looking at emotions, which often change very rapidly.</a:t>
            </a:r>
          </a:p>
        </p:txBody>
      </p:sp>
    </p:spTree>
    <p:extLst>
      <p:ext uri="{BB962C8B-B14F-4D97-AF65-F5344CB8AC3E}">
        <p14:creationId xmlns:p14="http://schemas.microsoft.com/office/powerpoint/2010/main" val="198639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567" y="646935"/>
            <a:ext cx="8911687" cy="1280890"/>
          </a:xfrm>
        </p:spPr>
        <p:txBody>
          <a:bodyPr>
            <a:normAutofit/>
          </a:bodyPr>
          <a:lstStyle/>
          <a:p>
            <a:r>
              <a:rPr lang="en-US" sz="1800" b="1" dirty="0"/>
              <a:t>Cerebral Asymmetry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084" y="1143001"/>
            <a:ext cx="9567528" cy="528186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EEG data can be used to assess activity level in many different </a:t>
            </a:r>
            <a:r>
              <a:rPr lang="en-US" dirty="0" smtClean="0"/>
              <a:t>regions of </a:t>
            </a:r>
            <a:r>
              <a:rPr lang="en-US" dirty="0"/>
              <a:t>the </a:t>
            </a:r>
            <a:r>
              <a:rPr lang="en-US" dirty="0" smtClean="0"/>
              <a:t>brain, cerebral </a:t>
            </a:r>
            <a:r>
              <a:rPr lang="en-US" dirty="0"/>
              <a:t>hemisphere has proven particularly useful in understanding </a:t>
            </a:r>
            <a:r>
              <a:rPr lang="en-US" dirty="0" smtClean="0"/>
              <a:t>individual differences </a:t>
            </a:r>
            <a:r>
              <a:rPr lang="en-US" dirty="0"/>
              <a:t>in emotion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This region has considerable connections </a:t>
            </a:r>
            <a:r>
              <a:rPr lang="en-US" dirty="0" smtClean="0"/>
              <a:t>with the </a:t>
            </a:r>
            <a:r>
              <a:rPr lang="en-US" dirty="0"/>
              <a:t>parts of the brain that regulate emotions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Researchers find </a:t>
            </a:r>
            <a:r>
              <a:rPr lang="en-US" dirty="0"/>
              <a:t>the anterior region of a person’s right cerebral hemisphere often shows </a:t>
            </a:r>
            <a:r>
              <a:rPr lang="en-US" dirty="0" smtClean="0"/>
              <a:t>a different </a:t>
            </a:r>
            <a:r>
              <a:rPr lang="en-US" dirty="0"/>
              <a:t>activity level than the anterior region of that same person’s left </a:t>
            </a:r>
            <a:r>
              <a:rPr lang="en-US" dirty="0" smtClean="0"/>
              <a:t>cerebral hemisphere</a:t>
            </a:r>
            <a:r>
              <a:rPr lang="en-US" dirty="0"/>
              <a:t>. Researchers refer to this difference in right and left </a:t>
            </a:r>
            <a:r>
              <a:rPr lang="en-US" dirty="0" smtClean="0"/>
              <a:t>hemisphere activity </a:t>
            </a:r>
            <a:r>
              <a:rPr lang="en-US" dirty="0"/>
              <a:t>as </a:t>
            </a:r>
            <a:r>
              <a:rPr lang="en-US" b="1" dirty="0"/>
              <a:t>cerebral asymmetry</a:t>
            </a:r>
            <a:r>
              <a:rPr lang="en-US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US" dirty="0"/>
              <a:t>When participants experienced happiness, as determined by their </a:t>
            </a:r>
            <a:r>
              <a:rPr lang="en-US" dirty="0" smtClean="0"/>
              <a:t>facial expressions</a:t>
            </a:r>
            <a:r>
              <a:rPr lang="en-US" dirty="0"/>
              <a:t>, the activity in their left cerebral hemisphere increased. 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When participants experienced </a:t>
            </a:r>
            <a:r>
              <a:rPr lang="en-US" dirty="0"/>
              <a:t>disgust, there was more activity in the right hemisphere.</a:t>
            </a:r>
          </a:p>
        </p:txBody>
      </p:sp>
    </p:spTree>
    <p:extLst>
      <p:ext uri="{BB962C8B-B14F-4D97-AF65-F5344CB8AC3E}">
        <p14:creationId xmlns:p14="http://schemas.microsoft.com/office/powerpoint/2010/main" val="1607928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Differences in Cerebral Asymmetry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Most people typically have higher </a:t>
            </a:r>
            <a:r>
              <a:rPr lang="en-US" dirty="0" smtClean="0"/>
              <a:t>activation in </a:t>
            </a:r>
            <a:r>
              <a:rPr lang="en-US" dirty="0"/>
              <a:t>one hemisphere than in the other, even when in a relatively </a:t>
            </a:r>
            <a:r>
              <a:rPr lang="en-US" dirty="0" smtClean="0"/>
              <a:t>none motional resting </a:t>
            </a:r>
            <a:r>
              <a:rPr lang="en-US" dirty="0"/>
              <a:t>state.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However</a:t>
            </a:r>
            <a:r>
              <a:rPr lang="en-US" dirty="0"/>
              <a:t>, which hemisphere displays the higher activity level </a:t>
            </a:r>
            <a:r>
              <a:rPr lang="en-US" dirty="0" smtClean="0"/>
              <a:t>is not </a:t>
            </a:r>
            <a:r>
              <a:rPr lang="en-US" dirty="0"/>
              <a:t>the same for everyone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Some people tend to have higher activity in </a:t>
            </a:r>
            <a:r>
              <a:rPr lang="en-US" dirty="0" smtClean="0"/>
              <a:t>the left </a:t>
            </a:r>
            <a:r>
              <a:rPr lang="en-US" dirty="0"/>
              <a:t>hemisphere when resting, whereas others tend to have more right </a:t>
            </a:r>
            <a:r>
              <a:rPr lang="en-US" dirty="0" smtClean="0"/>
              <a:t>hemisphere activity</a:t>
            </a:r>
            <a:r>
              <a:rPr lang="en-US" dirty="0"/>
              <a:t>. Moreover, like other individual differences, differences in </a:t>
            </a:r>
            <a:r>
              <a:rPr lang="en-US" dirty="0" smtClean="0"/>
              <a:t>cerebral asymmetry </a:t>
            </a:r>
            <a:r>
              <a:rPr lang="en-US" dirty="0"/>
              <a:t>tend to be fairly stable over time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7949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51284"/>
            <a:ext cx="8915400" cy="46599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people with higher right hemisphere </a:t>
            </a:r>
            <a:r>
              <a:rPr lang="en-US" dirty="0" smtClean="0"/>
              <a:t>activity require </a:t>
            </a:r>
            <a:r>
              <a:rPr lang="en-US" dirty="0"/>
              <a:t>a less intense negative event to experience fear or sadness.  </a:t>
            </a:r>
            <a:r>
              <a:rPr lang="en-US" dirty="0" smtClean="0"/>
              <a:t>A minor disappointment </a:t>
            </a:r>
            <a:r>
              <a:rPr lang="en-US" dirty="0"/>
              <a:t>or a rude remark might be enough to push them over </a:t>
            </a:r>
            <a:r>
              <a:rPr lang="en-US" dirty="0" smtClean="0"/>
              <a:t>the threshold </a:t>
            </a:r>
            <a:r>
              <a:rPr lang="en-US" dirty="0"/>
              <a:t>into a negative emotional state.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On </a:t>
            </a:r>
            <a:r>
              <a:rPr lang="en-US" dirty="0"/>
              <a:t>the other hand, people who </a:t>
            </a:r>
            <a:r>
              <a:rPr lang="en-US" dirty="0" smtClean="0"/>
              <a:t>generally have </a:t>
            </a:r>
            <a:r>
              <a:rPr lang="en-US" dirty="0"/>
              <a:t>a higher level of left hemisphere activity may require a less </a:t>
            </a:r>
            <a:r>
              <a:rPr lang="en-US" dirty="0" smtClean="0"/>
              <a:t>intense positive </a:t>
            </a:r>
            <a:r>
              <a:rPr lang="en-US" dirty="0"/>
              <a:t>event before they experience happiness.  </a:t>
            </a:r>
            <a:r>
              <a:rPr lang="en-US" dirty="0" smtClean="0"/>
              <a:t>An </a:t>
            </a:r>
            <a:r>
              <a:rPr lang="en-US" dirty="0"/>
              <a:t>enjoyable conversation or </a:t>
            </a:r>
            <a:r>
              <a:rPr lang="en-US" dirty="0" smtClean="0"/>
              <a:t>a favorite </a:t>
            </a:r>
            <a:r>
              <a:rPr lang="en-US" dirty="0"/>
              <a:t>song on the radio might be enough to trigger pleasant emotions.</a:t>
            </a:r>
          </a:p>
        </p:txBody>
      </p:sp>
    </p:spTree>
    <p:extLst>
      <p:ext uri="{BB962C8B-B14F-4D97-AF65-F5344CB8AC3E}">
        <p14:creationId xmlns:p14="http://schemas.microsoft.com/office/powerpoint/2010/main" val="3614726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895" y="383478"/>
            <a:ext cx="8911687" cy="1280890"/>
          </a:xfrm>
        </p:spPr>
        <p:txBody>
          <a:bodyPr/>
          <a:lstStyle/>
          <a:p>
            <a:r>
              <a:rPr lang="en-US" dirty="0"/>
              <a:t>STRENGTHS AND CRITICISMS OF THE BIOLOGICAL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895" y="1664369"/>
            <a:ext cx="9639717" cy="498909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/>
              <a:t>Strengths: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One </a:t>
            </a:r>
            <a:r>
              <a:rPr lang="en-US" dirty="0"/>
              <a:t>strength of the biological approach is that it ties personality </a:t>
            </a:r>
            <a:r>
              <a:rPr lang="en-US" dirty="0" smtClean="0"/>
              <a:t>psychology to </a:t>
            </a:r>
            <a:r>
              <a:rPr lang="en-US" dirty="0"/>
              <a:t>the discipline of biology.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n-US" dirty="0"/>
              <a:t>addition, research in this area has </a:t>
            </a:r>
            <a:r>
              <a:rPr lang="en-US" dirty="0" smtClean="0"/>
              <a:t>identified realistic </a:t>
            </a:r>
            <a:r>
              <a:rPr lang="en-US" dirty="0"/>
              <a:t>limitations for the blank slate model of </a:t>
            </a:r>
            <a:r>
              <a:rPr lang="en-US" dirty="0" smtClean="0"/>
              <a:t>personality development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Another </a:t>
            </a:r>
            <a:r>
              <a:rPr lang="en-US" dirty="0"/>
              <a:t>strength of the biological approach is its strong </a:t>
            </a:r>
            <a:r>
              <a:rPr lang="en-US" dirty="0" smtClean="0"/>
              <a:t>emphasis on </a:t>
            </a:r>
            <a:r>
              <a:rPr lang="en-US" dirty="0"/>
              <a:t>research</a:t>
            </a:r>
            <a:r>
              <a:rPr lang="en-US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/>
              <a:t>Criticisms: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Criticisms </a:t>
            </a:r>
            <a:r>
              <a:rPr lang="en-US" dirty="0"/>
              <a:t>of the approach include the difficulty </a:t>
            </a:r>
            <a:r>
              <a:rPr lang="en-US" dirty="0" smtClean="0"/>
              <a:t>researchers have </a:t>
            </a:r>
            <a:r>
              <a:rPr lang="en-US" dirty="0"/>
              <a:t>when testing some of their ideas.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Other </a:t>
            </a:r>
            <a:r>
              <a:rPr lang="en-US" dirty="0"/>
              <a:t>criticisms are </a:t>
            </a:r>
            <a:r>
              <a:rPr lang="en-US" dirty="0" smtClean="0"/>
              <a:t>that researchers </a:t>
            </a:r>
            <a:r>
              <a:rPr lang="en-US" dirty="0"/>
              <a:t>have not agreed upon a single model for temperament and </a:t>
            </a:r>
            <a:r>
              <a:rPr lang="en-US" dirty="0" smtClean="0"/>
              <a:t>that the </a:t>
            </a:r>
            <a:r>
              <a:rPr lang="en-US" dirty="0"/>
              <a:t>biological approach provides little information about behavior change.</a:t>
            </a:r>
          </a:p>
        </p:txBody>
      </p:sp>
    </p:spTree>
    <p:extLst>
      <p:ext uri="{BB962C8B-B14F-4D97-AF65-F5344CB8AC3E}">
        <p14:creationId xmlns:p14="http://schemas.microsoft.com/office/powerpoint/2010/main" val="234251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Dimensions of </a:t>
            </a:r>
            <a:r>
              <a:rPr lang="en-US" dirty="0" smtClean="0"/>
              <a:t>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Extraversion.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Neuroticism.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Psychoticism.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smtClean="0"/>
              <a:t>Introversion </a:t>
            </a:r>
            <a:r>
              <a:rPr lang="en-US" dirty="0"/>
              <a:t>versus </a:t>
            </a:r>
            <a:r>
              <a:rPr lang="en-US" dirty="0" smtClean="0"/>
              <a:t>Extroversion.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smtClean="0"/>
              <a:t>Emotionally </a:t>
            </a:r>
            <a:r>
              <a:rPr lang="en-US" dirty="0"/>
              <a:t>Stable versus Unstable (neurotic)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Impulse </a:t>
            </a:r>
            <a:r>
              <a:rPr lang="en-US" dirty="0"/>
              <a:t>Control </a:t>
            </a:r>
            <a:r>
              <a:rPr lang="en-US" dirty="0" smtClean="0"/>
              <a:t>versus Psychotic.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1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Extraversion - </a:t>
            </a:r>
            <a:r>
              <a:rPr lang="en-US" dirty="0" smtClean="0"/>
              <a:t>Introversion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Extraversion: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T</a:t>
            </a:r>
            <a:r>
              <a:rPr lang="en-US" dirty="0" smtClean="0"/>
              <a:t>ough mindedness</a:t>
            </a:r>
            <a:r>
              <a:rPr lang="en-US" dirty="0"/>
              <a:t>; impulsiveness; tendency to be outgoing; desire for novelty; performance enhanced by excitement; preference for vocations involving contact with other people; tolerance for pain. </a:t>
            </a:r>
          </a:p>
          <a:p>
            <a:pPr lvl="0">
              <a:lnSpc>
                <a:spcPct val="150000"/>
              </a:lnSpc>
              <a:buClr>
                <a:srgbClr val="A53010"/>
              </a:buClr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Introversion: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Tender mindedness</a:t>
            </a:r>
            <a:r>
              <a:rPr lang="en-US" dirty="0"/>
              <a:t>; introspectiveness; seriousness; performance interfered with by excitement; easily aroused but restrained, inhibited; preference for solitary vocations; sensitivity to pain.</a:t>
            </a:r>
          </a:p>
        </p:txBody>
      </p:sp>
    </p:spTree>
    <p:extLst>
      <p:ext uri="{BB962C8B-B14F-4D97-AF65-F5344CB8AC3E}">
        <p14:creationId xmlns:p14="http://schemas.microsoft.com/office/powerpoint/2010/main" val="209052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Neuroticism- Psychoticism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Neuroticism</a:t>
            </a:r>
            <a:r>
              <a:rPr lang="en-US" b="1" dirty="0"/>
              <a:t>: </a:t>
            </a:r>
            <a:endParaRPr lang="en-US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Below-average </a:t>
            </a:r>
            <a:r>
              <a:rPr lang="en-US" dirty="0"/>
              <a:t>emotional control, will-power, and capacity to exert self; slowness in thought and action; suggestibility; lack of persistence; tendency to repress unpleasant facts; lack of sociability; below-average sensory acuity but high level of activation. 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Psychoticism</a:t>
            </a:r>
            <a:r>
              <a:rPr lang="en-US" b="1" dirty="0"/>
              <a:t>: </a:t>
            </a:r>
            <a:endParaRPr lang="en-US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	</a:t>
            </a:r>
            <a:r>
              <a:rPr lang="en-US" dirty="0" smtClean="0"/>
              <a:t>Poor </a:t>
            </a:r>
            <a:r>
              <a:rPr lang="en-US" dirty="0"/>
              <a:t>concentration, poor memory; insensitivity; lack of caring for others; cruelty; disregard for danger and convention; occasionally originality and/or creativity; liking for unusual things; considered peculiar by others.</a:t>
            </a:r>
          </a:p>
        </p:txBody>
      </p:sp>
    </p:spTree>
    <p:extLst>
      <p:ext uri="{BB962C8B-B14F-4D97-AF65-F5344CB8AC3E}">
        <p14:creationId xmlns:p14="http://schemas.microsoft.com/office/powerpoint/2010/main" val="32990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378" y="384011"/>
            <a:ext cx="8911687" cy="1280890"/>
          </a:xfrm>
        </p:spPr>
        <p:txBody>
          <a:bodyPr/>
          <a:lstStyle/>
          <a:p>
            <a:r>
              <a:rPr lang="en-US" dirty="0">
                <a:latin typeface="AdvOTb4959fff"/>
              </a:rPr>
              <a:t>Eysenck</a:t>
            </a:r>
            <a:r>
              <a:rPr lang="en-US" dirty="0">
                <a:latin typeface="AdvOTb4959fff+20"/>
              </a:rPr>
              <a:t>’</a:t>
            </a:r>
            <a:r>
              <a:rPr lang="en-US" dirty="0">
                <a:latin typeface="AdvOTb4959fff"/>
              </a:rPr>
              <a:t>s Hierarchical Model of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663" y="1664901"/>
            <a:ext cx="6196264" cy="488027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algn="just">
              <a:lnSpc>
                <a:spcPct val="160000"/>
              </a:lnSpc>
            </a:pPr>
            <a:r>
              <a:rPr lang="en-US" sz="2000" dirty="0"/>
              <a:t>Eysenck </a:t>
            </a:r>
            <a:r>
              <a:rPr lang="en-US" sz="2000" dirty="0" smtClean="0"/>
              <a:t>conceptualized </a:t>
            </a:r>
            <a:r>
              <a:rPr lang="en-US" sz="2000" dirty="0"/>
              <a:t>each of these three traits (E, N &amp; P) as sitting </a:t>
            </a:r>
            <a:r>
              <a:rPr lang="en-US" sz="2000" dirty="0" smtClean="0"/>
              <a:t>on the </a:t>
            </a:r>
            <a:r>
              <a:rPr lang="en-US" sz="2000" dirty="0"/>
              <a:t>top of their own hierarchy.</a:t>
            </a:r>
          </a:p>
          <a:p>
            <a:pPr algn="just">
              <a:lnSpc>
                <a:spcPct val="160000"/>
              </a:lnSpc>
            </a:pPr>
            <a:r>
              <a:rPr lang="en-US" sz="2000" dirty="0" smtClean="0"/>
              <a:t>At </a:t>
            </a:r>
            <a:r>
              <a:rPr lang="en-US" sz="2000" dirty="0"/>
              <a:t>the top level, there is a </a:t>
            </a:r>
            <a:r>
              <a:rPr lang="en-US" sz="2000" b="1" dirty="0"/>
              <a:t>super trait</a:t>
            </a:r>
            <a:r>
              <a:rPr lang="en-US" sz="2000" dirty="0"/>
              <a:t>. </a:t>
            </a:r>
            <a:r>
              <a:rPr lang="en-US" sz="2000" dirty="0" err="1"/>
              <a:t>Eg</a:t>
            </a:r>
            <a:r>
              <a:rPr lang="en-US" sz="2000" dirty="0"/>
              <a:t>: </a:t>
            </a:r>
            <a:r>
              <a:rPr lang="en-US" sz="2000" dirty="0" smtClean="0"/>
              <a:t>Extraversion</a:t>
            </a:r>
          </a:p>
          <a:p>
            <a:pPr algn="just">
              <a:lnSpc>
                <a:spcPct val="160000"/>
              </a:lnSpc>
            </a:pPr>
            <a:r>
              <a:rPr lang="en-US" sz="2000" dirty="0" smtClean="0"/>
              <a:t>In </a:t>
            </a:r>
            <a:r>
              <a:rPr lang="en-US" sz="2000" dirty="0"/>
              <a:t>the second level there are narrow </a:t>
            </a:r>
            <a:r>
              <a:rPr lang="en-US" sz="2000" dirty="0" smtClean="0"/>
              <a:t>traits or </a:t>
            </a:r>
            <a:r>
              <a:rPr lang="en-US" sz="2000" b="1" dirty="0" smtClean="0"/>
              <a:t>trait levels </a:t>
            </a:r>
            <a:r>
              <a:rPr lang="en-US" sz="2000" dirty="0"/>
              <a:t>to each super </a:t>
            </a:r>
            <a:r>
              <a:rPr lang="en-US" sz="2000" dirty="0" smtClean="0"/>
              <a:t>traits. </a:t>
            </a:r>
            <a:r>
              <a:rPr lang="en-US" sz="2000" dirty="0" err="1" smtClean="0"/>
              <a:t>Eg</a:t>
            </a:r>
            <a:r>
              <a:rPr lang="en-US" sz="2000" dirty="0"/>
              <a:t>: </a:t>
            </a:r>
            <a:r>
              <a:rPr lang="en-US" sz="2000" dirty="0" smtClean="0"/>
              <a:t>Sociability</a:t>
            </a:r>
            <a:endParaRPr lang="en-US" sz="2000" dirty="0"/>
          </a:p>
          <a:p>
            <a:pPr algn="just">
              <a:lnSpc>
                <a:spcPct val="160000"/>
              </a:lnSpc>
            </a:pPr>
            <a:r>
              <a:rPr lang="en-US" sz="2000" dirty="0" smtClean="0"/>
              <a:t>In </a:t>
            </a:r>
            <a:r>
              <a:rPr lang="en-US" sz="2000" dirty="0"/>
              <a:t>the third level, there are </a:t>
            </a:r>
            <a:r>
              <a:rPr lang="en-US" sz="2000" b="1" dirty="0"/>
              <a:t>habitual acts</a:t>
            </a:r>
            <a:r>
              <a:rPr lang="en-US" sz="2000" dirty="0"/>
              <a:t>. </a:t>
            </a:r>
            <a:r>
              <a:rPr lang="en-US" sz="2000" dirty="0" err="1"/>
              <a:t>Eg</a:t>
            </a:r>
            <a:r>
              <a:rPr lang="en-US" sz="2000" dirty="0"/>
              <a:t>: </a:t>
            </a:r>
            <a:r>
              <a:rPr lang="en-US" sz="2000" dirty="0" smtClean="0"/>
              <a:t>entertaining strangers</a:t>
            </a:r>
          </a:p>
          <a:p>
            <a:pPr algn="just">
              <a:lnSpc>
                <a:spcPct val="160000"/>
              </a:lnSpc>
            </a:pPr>
            <a:r>
              <a:rPr lang="en-US" sz="2000" dirty="0"/>
              <a:t>In the base level there are </a:t>
            </a:r>
            <a:r>
              <a:rPr lang="en-US" sz="2000" b="1" dirty="0"/>
              <a:t>Specific </a:t>
            </a:r>
            <a:r>
              <a:rPr lang="en-US" sz="2000" b="1" dirty="0" smtClean="0"/>
              <a:t>response </a:t>
            </a:r>
            <a:r>
              <a:rPr lang="en-US" sz="2000" dirty="0" smtClean="0"/>
              <a:t>or acts</a:t>
            </a:r>
            <a:r>
              <a:rPr lang="en-US" sz="2000" dirty="0"/>
              <a:t>. </a:t>
            </a:r>
            <a:r>
              <a:rPr lang="en-US" sz="2000" dirty="0" err="1"/>
              <a:t>Eg</a:t>
            </a:r>
            <a:r>
              <a:rPr lang="en-US" sz="2000" dirty="0" smtClean="0"/>
              <a:t>: Telling jokes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90" y="2385199"/>
            <a:ext cx="4239126" cy="327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2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Eysenck’s Hierarchical Model </a:t>
            </a:r>
            <a:r>
              <a:rPr lang="en-US" dirty="0" smtClean="0"/>
              <a:t>of EXTROVERSION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5830" y="2292361"/>
            <a:ext cx="8192060" cy="37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EYSENCK’S HIERARCHICAL </a:t>
            </a:r>
            <a:r>
              <a:rPr lang="en-US" dirty="0" smtClean="0"/>
              <a:t>MODELOF </a:t>
            </a:r>
            <a:r>
              <a:rPr lang="en-US" dirty="0"/>
              <a:t>NEUROTICISM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410" y="1902144"/>
            <a:ext cx="8331255" cy="3836919"/>
          </a:xfrm>
        </p:spPr>
      </p:pic>
    </p:spTree>
    <p:extLst>
      <p:ext uri="{BB962C8B-B14F-4D97-AF65-F5344CB8AC3E}">
        <p14:creationId xmlns:p14="http://schemas.microsoft.com/office/powerpoint/2010/main" val="119189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EYSENCK’S HIERARCHICAL SYSTEM OF PSYCHOTICISM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117558"/>
            <a:ext cx="7994863" cy="3717757"/>
          </a:xfrm>
        </p:spPr>
      </p:pic>
    </p:spTree>
    <p:extLst>
      <p:ext uri="{BB962C8B-B14F-4D97-AF65-F5344CB8AC3E}">
        <p14:creationId xmlns:p14="http://schemas.microsoft.com/office/powerpoint/2010/main" val="146994831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339</TotalTime>
  <Words>2127</Words>
  <Application>Microsoft Office PowerPoint</Application>
  <PresentationFormat>Widescreen</PresentationFormat>
  <Paragraphs>135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AdvOTb4959fff</vt:lpstr>
      <vt:lpstr>AdvOTb4959fff+20</vt:lpstr>
      <vt:lpstr>Arial</vt:lpstr>
      <vt:lpstr>Century Gothic</vt:lpstr>
      <vt:lpstr>Wingdings 3</vt:lpstr>
      <vt:lpstr>Wisp</vt:lpstr>
      <vt:lpstr>THE BIOLOGICAL APPROACH   Theory, Application, and Assessment CHAPTER: 9 </vt:lpstr>
      <vt:lpstr>Hans J. Eysenck: Definition of Personality </vt:lpstr>
      <vt:lpstr>Three Dimensions of Personality</vt:lpstr>
      <vt:lpstr>Extraversion - Introversion</vt:lpstr>
      <vt:lpstr>Neuroticism- Psychoticism  </vt:lpstr>
      <vt:lpstr>Eysenck’s Hierarchical Model of Personality</vt:lpstr>
      <vt:lpstr>Eysenck’s Hierarchical Model of EXTROVERSION</vt:lpstr>
      <vt:lpstr>EYSENCK’S HIERARCHICAL MODELOF NEUROTICISM</vt:lpstr>
      <vt:lpstr>EYSENCK’S HIERARCHICAL SYSTEM OF PSYCHOTICISM</vt:lpstr>
      <vt:lpstr>Physiological Differences: Stimulation Sensitivity and Behavioral Systems</vt:lpstr>
      <vt:lpstr>Reinforcement sensitivity theory:</vt:lpstr>
      <vt:lpstr>PowerPoint Presentation</vt:lpstr>
      <vt:lpstr>TEMPRAMENT AND PERSONALITY</vt:lpstr>
      <vt:lpstr>PowerPoint Presentation</vt:lpstr>
      <vt:lpstr>Gender differences in temperament:</vt:lpstr>
      <vt:lpstr>INHIBITED AND UNHIBITED CHILDERN</vt:lpstr>
      <vt:lpstr>INHIBITED CHILDERN</vt:lpstr>
      <vt:lpstr>PowerPoint Presentation</vt:lpstr>
      <vt:lpstr>UNHIBITED CHILDERN</vt:lpstr>
      <vt:lpstr>EVOLUTIONARY PERSONALITY PSYCHOLOGY</vt:lpstr>
      <vt:lpstr>PowerPoint Presentation</vt:lpstr>
      <vt:lpstr>APPLICATION: CHILDREN’S TEMPERAMENTS AND SCHOOL</vt:lpstr>
      <vt:lpstr>Temperament and Academic Performance</vt:lpstr>
      <vt:lpstr>The “Goodness of Fit” Model</vt:lpstr>
      <vt:lpstr>ASSESSMENT: BRAIN ELECTRICAL ACTIVITY AND CEREBRAL ASYMMETRY</vt:lpstr>
      <vt:lpstr>Cerebral Asymmetry</vt:lpstr>
      <vt:lpstr>Individual Differences in Cerebral Asymmetry</vt:lpstr>
      <vt:lpstr>PowerPoint Presentation</vt:lpstr>
      <vt:lpstr>STRENGTHS AND CRITICISMS OF THE BIOLOGICAL APPROACH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khadija ghazanfar</dc:creator>
  <cp:lastModifiedBy>Base Line</cp:lastModifiedBy>
  <cp:revision>33</cp:revision>
  <dcterms:created xsi:type="dcterms:W3CDTF">2020-05-01T18:18:04Z</dcterms:created>
  <dcterms:modified xsi:type="dcterms:W3CDTF">2020-05-02T10:16:11Z</dcterms:modified>
</cp:coreProperties>
</file>