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524" autoAdjust="0"/>
  </p:normalViewPr>
  <p:slideViewPr>
    <p:cSldViewPr>
      <p:cViewPr varScale="1">
        <p:scale>
          <a:sx n="69" d="100"/>
          <a:sy n="69" d="100"/>
        </p:scale>
        <p:origin x="-14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366A5-5CD4-48F4-899B-650227BA235D}" type="datetimeFigureOut">
              <a:rPr lang="en-US" smtClean="0"/>
              <a:t>3/31/2020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8EAEC-F6BF-4DF6-9232-9011785F7E0A}" type="slidenum">
              <a:rPr lang="en-US" smtClean="0"/>
              <a:t>‹#›</a:t>
            </a:fld>
            <a:endParaRPr lang="en-US" dirty="0"/>
          </a:p>
        </p:txBody>
      </p:sp>
    </p:spTree>
    <p:extLst>
      <p:ext uri="{BB962C8B-B14F-4D97-AF65-F5344CB8AC3E}">
        <p14:creationId xmlns:p14="http://schemas.microsoft.com/office/powerpoint/2010/main" val="353911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028EAEC-F6BF-4DF6-9232-9011785F7E0A}" type="slidenum">
              <a:rPr lang="en-US" smtClean="0"/>
              <a:t>1</a:t>
            </a:fld>
            <a:endParaRPr lang="en-US" dirty="0"/>
          </a:p>
        </p:txBody>
      </p:sp>
    </p:spTree>
    <p:extLst>
      <p:ext uri="{BB962C8B-B14F-4D97-AF65-F5344CB8AC3E}">
        <p14:creationId xmlns:p14="http://schemas.microsoft.com/office/powerpoint/2010/main" val="83147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Electrical Power Transmission</a:t>
            </a:r>
            <a:endParaRPr lang="en-US" sz="4000" b="1" dirty="0">
              <a:latin typeface="Cambria" pitchFamily="18" charset="0"/>
            </a:endParaRPr>
          </a:p>
        </p:txBody>
      </p:sp>
      <p:sp>
        <p:nvSpPr>
          <p:cNvPr id="3" name="Content Placeholder 2"/>
          <p:cNvSpPr>
            <a:spLocks noGrp="1"/>
          </p:cNvSpPr>
          <p:nvPr>
            <p:ph idx="1"/>
          </p:nvPr>
        </p:nvSpPr>
        <p:spPr/>
        <p:txBody>
          <a:bodyPr>
            <a:normAutofit lnSpcReduction="10000"/>
          </a:bodyPr>
          <a:lstStyle/>
          <a:p>
            <a:pPr algn="ctr">
              <a:buFont typeface="Wingdings" pitchFamily="2" charset="2"/>
              <a:buChar char="Ø"/>
            </a:pPr>
            <a:endParaRPr lang="en-US" dirty="0" smtClean="0">
              <a:latin typeface="Times New Roman" pitchFamily="18" charset="0"/>
              <a:cs typeface="Times New Roman" pitchFamily="18" charset="0"/>
            </a:endParaRPr>
          </a:p>
          <a:p>
            <a:pPr algn="ctr">
              <a:buFont typeface="Wingdings" pitchFamily="2" charset="2"/>
              <a:buChar char="Ø"/>
            </a:pPr>
            <a:endParaRPr lang="en-US" dirty="0">
              <a:latin typeface="Times New Roman" pitchFamily="18" charset="0"/>
              <a:cs typeface="Times New Roman" pitchFamily="18" charset="0"/>
            </a:endParaRPr>
          </a:p>
          <a:p>
            <a:pPr algn="ctr">
              <a:buFont typeface="Wingdings" pitchFamily="2" charset="2"/>
              <a:buChar char="Ø"/>
            </a:pPr>
            <a:endParaRPr lang="en-US" dirty="0" smtClean="0">
              <a:latin typeface="Times New Roman" pitchFamily="18" charset="0"/>
              <a:cs typeface="Times New Roman" pitchFamily="18" charset="0"/>
            </a:endParaRPr>
          </a:p>
          <a:p>
            <a:pPr marL="0" indent="0" algn="ctr">
              <a:buNone/>
            </a:pPr>
            <a:r>
              <a:rPr lang="en-US" sz="2400" b="1" dirty="0" smtClean="0">
                <a:latin typeface="Times New Roman" pitchFamily="18" charset="0"/>
                <a:cs typeface="Times New Roman" pitchFamily="18" charset="0"/>
              </a:rPr>
              <a:t>Cables for Underground Power Transmission</a:t>
            </a:r>
          </a:p>
          <a:p>
            <a:pPr marL="0" indent="0" algn="ctr">
              <a:buNone/>
            </a:pPr>
            <a:endParaRPr lang="en-US" sz="2400" b="1" dirty="0">
              <a:latin typeface="Times New Roman" pitchFamily="18" charset="0"/>
              <a:cs typeface="Times New Roman" pitchFamily="18" charset="0"/>
            </a:endParaRPr>
          </a:p>
          <a:p>
            <a:pPr marL="0" indent="0" algn="ctr">
              <a:buNone/>
            </a:pPr>
            <a:endParaRPr lang="en-US" sz="2400" b="1" dirty="0" smtClean="0">
              <a:latin typeface="Times New Roman" pitchFamily="18" charset="0"/>
              <a:cs typeface="Times New Roman" pitchFamily="18" charset="0"/>
            </a:endParaRPr>
          </a:p>
          <a:p>
            <a:pPr marL="0" indent="0" algn="ctr">
              <a:buNone/>
            </a:pPr>
            <a:endParaRPr lang="en-US" sz="2400" b="1" dirty="0">
              <a:latin typeface="Times New Roman" pitchFamily="18" charset="0"/>
              <a:cs typeface="Times New Roman" pitchFamily="18" charset="0"/>
            </a:endParaRPr>
          </a:p>
          <a:p>
            <a:pPr marL="0" indent="0" algn="ctr">
              <a:buNone/>
            </a:pPr>
            <a:endParaRPr lang="en-US" sz="2400" b="1" dirty="0" smtClean="0">
              <a:latin typeface="Times New Roman" pitchFamily="18" charset="0"/>
              <a:cs typeface="Times New Roman" pitchFamily="18" charset="0"/>
            </a:endParaRPr>
          </a:p>
          <a:p>
            <a:pPr marL="0" indent="0" algn="ctr">
              <a:buNone/>
            </a:pPr>
            <a:r>
              <a:rPr lang="en-US" sz="1800" i="1" dirty="0" smtClean="0">
                <a:latin typeface="Times New Roman" pitchFamily="18" charset="0"/>
                <a:cs typeface="Times New Roman" pitchFamily="18" charset="0"/>
              </a:rPr>
              <a:t> By:</a:t>
            </a:r>
          </a:p>
          <a:p>
            <a:pPr marL="0" indent="0" algn="ctr">
              <a:buNone/>
            </a:pPr>
            <a:r>
              <a:rPr lang="en-US" sz="1800" b="1" i="1" dirty="0" smtClean="0">
                <a:latin typeface="Times New Roman" pitchFamily="18" charset="0"/>
                <a:cs typeface="Times New Roman" pitchFamily="18" charset="0"/>
              </a:rPr>
              <a:t>Engr. Muhammad Imran Hashmi</a:t>
            </a:r>
            <a:endParaRPr lang="en-US"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330778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latin typeface="Cambria" pitchFamily="18" charset="0"/>
              </a:rPr>
              <a:t>Parts of Cable</a:t>
            </a:r>
            <a:endParaRPr lang="en-US" sz="4000" b="1" dirty="0">
              <a:latin typeface="Cambria"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Parts of Cable</a:t>
            </a:r>
            <a:endParaRPr lang="en-US"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676400"/>
            <a:ext cx="6705600" cy="517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0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5562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8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latin typeface="Cambria" pitchFamily="18" charset="0"/>
              </a:rPr>
              <a:t>Filling Material</a:t>
            </a:r>
            <a:endParaRPr lang="en-US" sz="4000" b="1" dirty="0">
              <a:latin typeface="Cambria" pitchFamily="18" charset="0"/>
            </a:endParaRPr>
          </a:p>
        </p:txBody>
      </p:sp>
      <p:sp>
        <p:nvSpPr>
          <p:cNvPr id="4" name="Content Placeholder 3"/>
          <p:cNvSpPr>
            <a:spLocks noGrp="1"/>
          </p:cNvSpPr>
          <p:nvPr>
            <p:ph idx="1"/>
          </p:nvPr>
        </p:nvSpPr>
        <p:spPr/>
        <p:txBody>
          <a:bodyPr/>
          <a:lstStyle/>
          <a:p>
            <a:pPr marL="0" indent="0">
              <a:buNone/>
            </a:pPr>
            <a:r>
              <a:rPr lang="en-US" dirty="0" smtClean="0">
                <a:latin typeface="Times New Roman" pitchFamily="18" charset="0"/>
                <a:cs typeface="Times New Roman" pitchFamily="18" charset="0"/>
              </a:rPr>
              <a:t>22kv Medium</a:t>
            </a:r>
          </a:p>
          <a:p>
            <a:pPr marL="0" indent="0">
              <a:buNone/>
            </a:pPr>
            <a:r>
              <a:rPr lang="en-US" dirty="0" smtClean="0">
                <a:latin typeface="Times New Roman" pitchFamily="18" charset="0"/>
                <a:cs typeface="Times New Roman" pitchFamily="18" charset="0"/>
              </a:rPr>
              <a:t>Voltage Underground</a:t>
            </a:r>
          </a:p>
          <a:p>
            <a:pPr marL="0" indent="0">
              <a:buNone/>
            </a:pPr>
            <a:r>
              <a:rPr lang="en-US" dirty="0" smtClean="0">
                <a:latin typeface="Times New Roman" pitchFamily="18" charset="0"/>
                <a:cs typeface="Times New Roman" pitchFamily="18" charset="0"/>
              </a:rPr>
              <a:t>XLPE Power Cable</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752600"/>
            <a:ext cx="430236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20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153400" cy="6248400"/>
          </a:xfrm>
        </p:spPr>
        <p:txBody>
          <a:bodyPr/>
          <a:lstStyle/>
          <a:p>
            <a:pPr marL="0" indent="0">
              <a:buNone/>
            </a:pPr>
            <a:endParaRPr lang="en-US"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11kV Copper Core and </a:t>
            </a:r>
          </a:p>
          <a:p>
            <a:pPr marL="0" indent="0">
              <a:buNone/>
            </a:pPr>
            <a:r>
              <a:rPr lang="en-US" b="1" dirty="0" smtClean="0">
                <a:latin typeface="Times New Roman" pitchFamily="18" charset="0"/>
                <a:cs typeface="Times New Roman" pitchFamily="18" charset="0"/>
              </a:rPr>
              <a:t>shield power cable 25mm</a:t>
            </a:r>
            <a:endParaRPr lang="en-US"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2286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91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mbria" pitchFamily="18" charset="0"/>
              </a:rPr>
              <a:t>500 kV high voltage XLPE Cable</a:t>
            </a:r>
            <a:endParaRPr lang="en-US" sz="4000" dirty="0">
              <a:latin typeface="Cambria"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20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98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Construction of Cables</a:t>
            </a:r>
            <a:endParaRPr lang="en-US" sz="4000" b="1"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Ø"/>
            </a:pPr>
            <a:r>
              <a:rPr lang="en-US" b="1" dirty="0" smtClean="0">
                <a:latin typeface="Times New Roman" pitchFamily="18" charset="0"/>
                <a:cs typeface="Times New Roman" pitchFamily="18" charset="0"/>
              </a:rPr>
              <a:t>Cores of cables: </a:t>
            </a:r>
            <a:r>
              <a:rPr lang="en-US" dirty="0" smtClean="0">
                <a:latin typeface="Times New Roman" pitchFamily="18" charset="0"/>
                <a:cs typeface="Times New Roman" pitchFamily="18" charset="0"/>
              </a:rPr>
              <a:t>A cable may have one or more cores depending upon the service for which it is being used. The conductor made of tinned copper or aluminum are usually stranded in order to provide flexible cable.</a:t>
            </a:r>
          </a:p>
          <a:p>
            <a:pPr algn="just">
              <a:buFont typeface="Wingdings" pitchFamily="2" charset="2"/>
              <a:buChar char="Ø"/>
            </a:pPr>
            <a:r>
              <a:rPr lang="en-US" b="1" dirty="0" smtClean="0">
                <a:latin typeface="Times New Roman" pitchFamily="18" charset="0"/>
                <a:cs typeface="Times New Roman" pitchFamily="18" charset="0"/>
              </a:rPr>
              <a:t>Insulation: </a:t>
            </a:r>
            <a:r>
              <a:rPr lang="en-US" dirty="0" smtClean="0">
                <a:latin typeface="Times New Roman" pitchFamily="18" charset="0"/>
                <a:cs typeface="Times New Roman" pitchFamily="18" charset="0"/>
              </a:rPr>
              <a:t>Materials used for cable insulations are impregnated paper, varnish cambric or rubber mineral compound. The thickness of insulation must be able to withstand the level of voltage of cable.</a:t>
            </a: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38352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Construction of Cables</a:t>
            </a:r>
            <a:endParaRPr lang="en-US" dirty="0"/>
          </a:p>
        </p:txBody>
      </p:sp>
      <p:sp>
        <p:nvSpPr>
          <p:cNvPr id="3" name="Content Placeholder 2"/>
          <p:cNvSpPr>
            <a:spLocks noGrp="1"/>
          </p:cNvSpPr>
          <p:nvPr>
            <p:ph idx="1"/>
          </p:nvPr>
        </p:nvSpPr>
        <p:spPr/>
        <p:txBody>
          <a:bodyPr>
            <a:normAutofit lnSpcReduction="10000"/>
          </a:bodyPr>
          <a:lstStyle/>
          <a:p>
            <a:pPr algn="just">
              <a:buFont typeface="Wingdings" pitchFamily="2" charset="2"/>
              <a:buChar char="Ø"/>
            </a:pPr>
            <a:r>
              <a:rPr lang="en-US" b="1" dirty="0" smtClean="0">
                <a:latin typeface="Times New Roman" pitchFamily="18" charset="0"/>
                <a:cs typeface="Times New Roman" pitchFamily="18" charset="0"/>
              </a:rPr>
              <a:t>Metallic Sheath: </a:t>
            </a:r>
            <a:r>
              <a:rPr lang="en-US" dirty="0" smtClean="0">
                <a:latin typeface="Times New Roman" pitchFamily="18" charset="0"/>
                <a:cs typeface="Times New Roman" pitchFamily="18" charset="0"/>
              </a:rPr>
              <a:t>Protection of cable against moisture, gases and other chemical reactions i.e. </a:t>
            </a:r>
            <a:r>
              <a:rPr lang="en-US" dirty="0" err="1" smtClean="0">
                <a:latin typeface="Times New Roman" pitchFamily="18" charset="0"/>
                <a:cs typeface="Times New Roman" pitchFamily="18" charset="0"/>
              </a:rPr>
              <a:t>alkalies</a:t>
            </a:r>
            <a:r>
              <a:rPr lang="en-US" dirty="0" smtClean="0">
                <a:latin typeface="Times New Roman" pitchFamily="18" charset="0"/>
                <a:cs typeface="Times New Roman" pitchFamily="18" charset="0"/>
              </a:rPr>
              <a:t> present in soil is provided by metallic sheath. It is usually of lead or aluminum.</a:t>
            </a:r>
          </a:p>
          <a:p>
            <a:pPr algn="just">
              <a:buFont typeface="Wingdings" pitchFamily="2" charset="2"/>
              <a:buChar char="Ø"/>
            </a:pPr>
            <a:r>
              <a:rPr lang="en-US" b="1" dirty="0" smtClean="0">
                <a:latin typeface="Times New Roman" pitchFamily="18" charset="0"/>
                <a:cs typeface="Times New Roman" pitchFamily="18" charset="0"/>
              </a:rPr>
              <a:t>Bedding: </a:t>
            </a:r>
            <a:r>
              <a:rPr lang="en-US" dirty="0" smtClean="0">
                <a:latin typeface="Times New Roman" pitchFamily="18" charset="0"/>
                <a:cs typeface="Times New Roman" pitchFamily="18" charset="0"/>
              </a:rPr>
              <a:t>A sheet of fibrous material (jute or hessian tape) is used over the metallic sheath to protect it from rough handling as well as corrosion and mechanical injury.</a:t>
            </a:r>
            <a:endParaRPr lang="en-US" b="1" dirty="0"/>
          </a:p>
        </p:txBody>
      </p:sp>
    </p:spTree>
    <p:extLst>
      <p:ext uri="{BB962C8B-B14F-4D97-AF65-F5344CB8AC3E}">
        <p14:creationId xmlns:p14="http://schemas.microsoft.com/office/powerpoint/2010/main" val="173002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Construction of Cables</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b="1" dirty="0" err="1" smtClean="0">
                <a:latin typeface="Times New Roman" pitchFamily="18" charset="0"/>
                <a:cs typeface="Times New Roman" pitchFamily="18" charset="0"/>
              </a:rPr>
              <a:t>Armouring</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optional which is used over bedding in some type of cables. It is one or two layers of galvanized steel wire or steel tape.</a:t>
            </a:r>
          </a:p>
          <a:p>
            <a:pPr algn="just">
              <a:buFont typeface="Wingdings" pitchFamily="2" charset="2"/>
              <a:buChar char="Ø"/>
            </a:pPr>
            <a:r>
              <a:rPr lang="en-US" b="1" dirty="0" smtClean="0">
                <a:latin typeface="Times New Roman" pitchFamily="18" charset="0"/>
                <a:cs typeface="Times New Roman" pitchFamily="18" charset="0"/>
              </a:rPr>
              <a:t>Serving: </a:t>
            </a:r>
            <a:r>
              <a:rPr lang="en-US" dirty="0" smtClean="0">
                <a:latin typeface="Times New Roman" pitchFamily="18" charset="0"/>
                <a:cs typeface="Times New Roman" pitchFamily="18" charset="0"/>
              </a:rPr>
              <a:t>An overall protection is provided to whole cable made of some fibrous material like that of bedding. It provides protection against atmospheric conditions.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32493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Insulating materials for cables</a:t>
            </a:r>
            <a:endParaRPr lang="en-US" sz="4000" b="1"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pPr marL="0" lvl="0" indent="0" algn="just">
              <a:buNone/>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proper choice of insulating material </a:t>
            </a:r>
            <a:r>
              <a:rPr lang="en-US" dirty="0" smtClean="0">
                <a:latin typeface="Times New Roman" pitchFamily="18" charset="0"/>
                <a:cs typeface="Times New Roman" pitchFamily="18" charset="0"/>
              </a:rPr>
              <a:t>for cables </a:t>
            </a:r>
            <a:r>
              <a:rPr lang="en-US" dirty="0">
                <a:latin typeface="Times New Roman" pitchFamily="18" charset="0"/>
                <a:cs typeface="Times New Roman" pitchFamily="18" charset="0"/>
              </a:rPr>
              <a:t>is of considerable </a:t>
            </a:r>
            <a:r>
              <a:rPr lang="en-US" b="1" dirty="0" smtClean="0">
                <a:latin typeface="Times New Roman" pitchFamily="18" charset="0"/>
                <a:cs typeface="Times New Roman" pitchFamily="18" charset="0"/>
              </a:rPr>
              <a:t>importance.</a:t>
            </a:r>
            <a:r>
              <a:rPr lang="en-US" dirty="0" smtClean="0">
                <a:latin typeface="Times New Roman" pitchFamily="18" charset="0"/>
                <a:cs typeface="Times New Roman" pitchFamily="18" charset="0"/>
              </a:rPr>
              <a:t> The insulating </a:t>
            </a:r>
            <a:r>
              <a:rPr lang="en-US" dirty="0">
                <a:latin typeface="Times New Roman" pitchFamily="18" charset="0"/>
                <a:cs typeface="Times New Roman" pitchFamily="18" charset="0"/>
              </a:rPr>
              <a:t>materials used in cables should have the following properties:</a:t>
            </a:r>
          </a:p>
          <a:p>
            <a:pPr algn="just">
              <a:buFont typeface="Wingdings" pitchFamily="2" charset="2"/>
              <a:buChar char="Ø"/>
            </a:pPr>
            <a:r>
              <a:rPr lang="en-US" dirty="0" smtClean="0">
                <a:latin typeface="Times New Roman" pitchFamily="18" charset="0"/>
                <a:cs typeface="Times New Roman" pitchFamily="18" charset="0"/>
              </a:rPr>
              <a:t>High insulation resistance to avoid leakage current</a:t>
            </a:r>
          </a:p>
          <a:p>
            <a:pPr algn="just">
              <a:buFont typeface="Wingdings" pitchFamily="2" charset="2"/>
              <a:buChar char="Ø"/>
            </a:pPr>
            <a:r>
              <a:rPr lang="en-US" dirty="0" smtClean="0">
                <a:latin typeface="Times New Roman" pitchFamily="18" charset="0"/>
                <a:cs typeface="Times New Roman" pitchFamily="18" charset="0"/>
              </a:rPr>
              <a:t>High dielectric strength to avoid electrical breakdown</a:t>
            </a:r>
          </a:p>
          <a:p>
            <a:pPr algn="just">
              <a:buFont typeface="Wingdings" pitchFamily="2" charset="2"/>
              <a:buChar char="Ø"/>
            </a:pPr>
            <a:r>
              <a:rPr lang="en-US" dirty="0" smtClean="0">
                <a:latin typeface="Times New Roman" pitchFamily="18" charset="0"/>
                <a:cs typeface="Times New Roman" pitchFamily="18" charset="0"/>
              </a:rPr>
              <a:t>High mechanical strength to withstand mechanical handling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1343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Electrical Power Transmission</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latin typeface="Times New Roman" pitchFamily="18" charset="0"/>
                <a:cs typeface="Times New Roman" pitchFamily="18" charset="0"/>
              </a:rPr>
              <a:t>Introduction</a:t>
            </a:r>
          </a:p>
          <a:p>
            <a:pPr>
              <a:buFont typeface="Wingdings" pitchFamily="2" charset="2"/>
              <a:buChar char="Ø"/>
            </a:pPr>
            <a:r>
              <a:rPr lang="en-US" dirty="0" smtClean="0">
                <a:latin typeface="Times New Roman" pitchFamily="18" charset="0"/>
                <a:cs typeface="Times New Roman" pitchFamily="18" charset="0"/>
              </a:rPr>
              <a:t>Advantages and Disadvantages</a:t>
            </a:r>
          </a:p>
          <a:p>
            <a:pPr>
              <a:buFont typeface="Wingdings" pitchFamily="2" charset="2"/>
              <a:buChar char="Ø"/>
            </a:pPr>
            <a:r>
              <a:rPr lang="en-US" dirty="0" smtClean="0">
                <a:latin typeface="Times New Roman" pitchFamily="18" charset="0"/>
                <a:cs typeface="Times New Roman" pitchFamily="18" charset="0"/>
              </a:rPr>
              <a:t>Usage</a:t>
            </a:r>
          </a:p>
          <a:p>
            <a:pPr>
              <a:buFont typeface="Wingdings" pitchFamily="2" charset="2"/>
              <a:buChar char="Ø"/>
            </a:pPr>
            <a:r>
              <a:rPr lang="en-US" dirty="0" smtClean="0">
                <a:latin typeface="Times New Roman" pitchFamily="18" charset="0"/>
                <a:cs typeface="Times New Roman" pitchFamily="18" charset="0"/>
              </a:rPr>
              <a:t>Requirements</a:t>
            </a:r>
          </a:p>
          <a:p>
            <a:pPr>
              <a:buFont typeface="Wingdings" pitchFamily="2" charset="2"/>
              <a:buChar char="Ø"/>
            </a:pPr>
            <a:r>
              <a:rPr lang="en-US" dirty="0" smtClean="0">
                <a:latin typeface="Times New Roman" pitchFamily="18" charset="0"/>
                <a:cs typeface="Times New Roman" pitchFamily="18" charset="0"/>
              </a:rPr>
              <a:t>Construction</a:t>
            </a:r>
          </a:p>
          <a:p>
            <a:pPr>
              <a:buFont typeface="Wingdings" pitchFamily="2" charset="2"/>
              <a:buChar char="Ø"/>
            </a:pPr>
            <a:r>
              <a:rPr lang="en-US" dirty="0" smtClean="0">
                <a:latin typeface="Times New Roman" pitchFamily="18" charset="0"/>
                <a:cs typeface="Times New Roman" pitchFamily="18" charset="0"/>
              </a:rPr>
              <a:t>Insulation</a:t>
            </a:r>
          </a:p>
          <a:p>
            <a:pPr>
              <a:buFont typeface="Wingdings" pitchFamily="2" charset="2"/>
              <a:buChar char="Ø"/>
            </a:pPr>
            <a:r>
              <a:rPr lang="en-US" dirty="0" smtClean="0">
                <a:latin typeface="Times New Roman" pitchFamily="18" charset="0"/>
                <a:cs typeface="Times New Roman" pitchFamily="18" charset="0"/>
              </a:rPr>
              <a:t>Classification</a:t>
            </a:r>
          </a:p>
          <a:p>
            <a:pPr>
              <a:buFont typeface="Wingdings" pitchFamily="2" charset="2"/>
              <a:buChar char="Ø"/>
            </a:pPr>
            <a:r>
              <a:rPr lang="en-US" dirty="0" smtClean="0">
                <a:latin typeface="Times New Roman" pitchFamily="18" charset="0"/>
                <a:cs typeface="Times New Roman" pitchFamily="18" charset="0"/>
              </a:rPr>
              <a:t>Insulation resistance of dielectric</a:t>
            </a:r>
          </a:p>
          <a:p>
            <a:pPr>
              <a:buFont typeface="Wingdings" pitchFamily="2" charset="2"/>
              <a:buChar char="Ø"/>
            </a:pPr>
            <a:r>
              <a:rPr lang="en-US" dirty="0" smtClean="0">
                <a:latin typeface="Times New Roman" pitchFamily="18" charset="0"/>
                <a:cs typeface="Times New Roman" pitchFamily="18" charset="0"/>
              </a:rPr>
              <a:t>Capacitance of cables (core and inter-sheath)</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7075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Insulating materials for cables</a:t>
            </a:r>
            <a:endParaRPr lang="en-US" dirty="0"/>
          </a:p>
        </p:txBody>
      </p:sp>
      <p:sp>
        <p:nvSpPr>
          <p:cNvPr id="3" name="Content Placeholder 2"/>
          <p:cNvSpPr>
            <a:spLocks noGrp="1"/>
          </p:cNvSpPr>
          <p:nvPr>
            <p:ph idx="1"/>
          </p:nvPr>
        </p:nvSpPr>
        <p:spPr/>
        <p:txBody>
          <a:bodyPr>
            <a:normAutofit fontScale="92500"/>
          </a:bodyPr>
          <a:lstStyle/>
          <a:p>
            <a:pPr algn="just">
              <a:buFont typeface="Wingdings" pitchFamily="2" charset="2"/>
              <a:buChar char="Ø"/>
            </a:pPr>
            <a:r>
              <a:rPr lang="en-US" dirty="0" smtClean="0">
                <a:latin typeface="Times New Roman" pitchFamily="18" charset="0"/>
                <a:cs typeface="Times New Roman" pitchFamily="18" charset="0"/>
              </a:rPr>
              <a:t>Unaffected by acids and </a:t>
            </a:r>
            <a:r>
              <a:rPr lang="en-US"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lkalies</a:t>
            </a:r>
            <a:r>
              <a:rPr lang="en-US" dirty="0" smtClean="0">
                <a:latin typeface="Times New Roman" pitchFamily="18" charset="0"/>
                <a:cs typeface="Times New Roman" pitchFamily="18" charset="0"/>
              </a:rPr>
              <a:t> to avoid chemical reactions</a:t>
            </a:r>
          </a:p>
          <a:p>
            <a:pPr algn="just">
              <a:buFont typeface="Wingdings" pitchFamily="2" charset="2"/>
              <a:buChar char="Ø"/>
            </a:pPr>
            <a:r>
              <a:rPr lang="en-US" dirty="0" smtClean="0">
                <a:latin typeface="Times New Roman" pitchFamily="18" charset="0"/>
                <a:cs typeface="Times New Roman" pitchFamily="18" charset="0"/>
              </a:rPr>
              <a:t>Non-hygroscopic i.e. it should not absorb moisture from air or soil. The moisture decreases the insulation resistance and hasten the breakdown of the cable. In case of hygroscopic it must be covered with water proof sheet</a:t>
            </a:r>
          </a:p>
          <a:p>
            <a:pPr algn="just">
              <a:buFont typeface="Wingdings" pitchFamily="2" charset="2"/>
              <a:buChar char="Ø"/>
            </a:pPr>
            <a:r>
              <a:rPr lang="en-US" dirty="0" smtClean="0">
                <a:latin typeface="Times New Roman" pitchFamily="18" charset="0"/>
                <a:cs typeface="Times New Roman" pitchFamily="18" charset="0"/>
              </a:rPr>
              <a:t>Non-inflammable</a:t>
            </a:r>
          </a:p>
          <a:p>
            <a:pPr algn="just">
              <a:buFont typeface="Wingdings" pitchFamily="2" charset="2"/>
              <a:buChar char="Ø"/>
            </a:pPr>
            <a:r>
              <a:rPr lang="en-US" dirty="0" smtClean="0">
                <a:latin typeface="Times New Roman" pitchFamily="18" charset="0"/>
                <a:cs typeface="Times New Roman" pitchFamily="18" charset="0"/>
              </a:rPr>
              <a:t>Low cost</a:t>
            </a:r>
          </a:p>
        </p:txBody>
      </p:sp>
    </p:spTree>
    <p:extLst>
      <p:ext uri="{BB962C8B-B14F-4D97-AF65-F5344CB8AC3E}">
        <p14:creationId xmlns:p14="http://schemas.microsoft.com/office/powerpoint/2010/main" val="4081719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Types of Insulation Materials</a:t>
            </a:r>
            <a:endParaRPr lang="en-US" sz="4000" b="1" dirty="0">
              <a:latin typeface="Cambria" pitchFamily="18" charset="0"/>
            </a:endParaRPr>
          </a:p>
        </p:txBody>
      </p:sp>
      <p:sp>
        <p:nvSpPr>
          <p:cNvPr id="3" name="Content Placeholder 2"/>
          <p:cNvSpPr>
            <a:spLocks noGrp="1"/>
          </p:cNvSpPr>
          <p:nvPr>
            <p:ph idx="1"/>
          </p:nvPr>
        </p:nvSpPr>
        <p:spPr/>
        <p:txBody>
          <a:bodyPr>
            <a:normAutofit fontScale="85000" lnSpcReduction="10000"/>
          </a:bodyPr>
          <a:lstStyle/>
          <a:p>
            <a:pPr lvl="0" algn="just">
              <a:buFont typeface="Wingdings" pitchFamily="2" charset="2"/>
              <a:buChar char="Ø"/>
            </a:pPr>
            <a:r>
              <a:rPr lang="en-US" b="1" dirty="0" smtClean="0">
                <a:latin typeface="Times New Roman" pitchFamily="18" charset="0"/>
                <a:cs typeface="Times New Roman" pitchFamily="18" charset="0"/>
              </a:rPr>
              <a:t>Rubber: </a:t>
            </a:r>
            <a:r>
              <a:rPr lang="en-US" sz="3800" dirty="0" smtClean="0">
                <a:latin typeface="Times New Roman" pitchFamily="18" charset="0"/>
                <a:cs typeface="Times New Roman" pitchFamily="18" charset="0"/>
              </a:rPr>
              <a:t>Rubber </a:t>
            </a:r>
            <a:r>
              <a:rPr lang="en-US" sz="3800" dirty="0">
                <a:latin typeface="Times New Roman" pitchFamily="18" charset="0"/>
                <a:cs typeface="Times New Roman" pitchFamily="18" charset="0"/>
              </a:rPr>
              <a:t>may be obtained from milky sap</a:t>
            </a:r>
            <a:r>
              <a:rPr lang="en-US" sz="3800" b="1" i="1" dirty="0">
                <a:latin typeface="Times New Roman" pitchFamily="18" charset="0"/>
                <a:cs typeface="Times New Roman" pitchFamily="18" charset="0"/>
              </a:rPr>
              <a:t> </a:t>
            </a:r>
            <a:r>
              <a:rPr lang="en-US" sz="3800" dirty="0">
                <a:latin typeface="Times New Roman" pitchFamily="18" charset="0"/>
                <a:cs typeface="Times New Roman" pitchFamily="18" charset="0"/>
              </a:rPr>
              <a:t>of tropical trees or it may be produced from oil products. It has relative permittivity varying between 2 and 3, dielectric strength is </a:t>
            </a:r>
            <a:r>
              <a:rPr lang="en-US" sz="3800" dirty="0" smtClean="0">
                <a:latin typeface="Times New Roman" pitchFamily="18" charset="0"/>
                <a:cs typeface="Times New Roman" pitchFamily="18" charset="0"/>
              </a:rPr>
              <a:t>about 30kV/mm </a:t>
            </a:r>
            <a:r>
              <a:rPr lang="en-US" sz="3800" dirty="0">
                <a:latin typeface="Times New Roman" pitchFamily="18" charset="0"/>
                <a:cs typeface="Times New Roman" pitchFamily="18" charset="0"/>
              </a:rPr>
              <a:t>and resistivity of insulation is 10</a:t>
            </a:r>
            <a:r>
              <a:rPr lang="en-US" sz="3800" baseline="30000" dirty="0">
                <a:latin typeface="Times New Roman" pitchFamily="18" charset="0"/>
                <a:cs typeface="Times New Roman" pitchFamily="18" charset="0"/>
              </a:rPr>
              <a:t>17</a:t>
            </a: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Ω-cm. Major </a:t>
            </a:r>
            <a:r>
              <a:rPr lang="en-US" sz="3800" dirty="0">
                <a:latin typeface="Times New Roman" pitchFamily="18" charset="0"/>
                <a:cs typeface="Times New Roman" pitchFamily="18" charset="0"/>
              </a:rPr>
              <a:t>drawbacks viz., readily absorbs moisture, maximum safe temperature is low (about 38ºC), soft and liable to damage due to rough handling and ages when exposed to light.</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979357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Types of Insulation Materials</a:t>
            </a:r>
            <a:endParaRPr lang="en-US" dirty="0"/>
          </a:p>
        </p:txBody>
      </p:sp>
      <p:sp>
        <p:nvSpPr>
          <p:cNvPr id="3" name="Content Placeholder 2"/>
          <p:cNvSpPr>
            <a:spLocks noGrp="1"/>
          </p:cNvSpPr>
          <p:nvPr>
            <p:ph idx="1"/>
          </p:nvPr>
        </p:nvSpPr>
        <p:spPr/>
        <p:txBody>
          <a:bodyPr>
            <a:noAutofit/>
          </a:bodyPr>
          <a:lstStyle/>
          <a:p>
            <a:pPr lvl="0">
              <a:buFont typeface="Wingdings" pitchFamily="2" charset="2"/>
              <a:buChar char="Ø"/>
            </a:pPr>
            <a:endParaRPr lang="en-US" b="1" dirty="0" smtClean="0">
              <a:latin typeface="Times New Roman" pitchFamily="18" charset="0"/>
              <a:cs typeface="Times New Roman" pitchFamily="18" charset="0"/>
            </a:endParaRPr>
          </a:p>
          <a:p>
            <a:pPr lvl="0" algn="just">
              <a:buFont typeface="Wingdings" pitchFamily="2" charset="2"/>
              <a:buChar char="Ø"/>
            </a:pPr>
            <a:r>
              <a:rPr lang="en-US" b="1" dirty="0" smtClean="0">
                <a:latin typeface="Times New Roman" pitchFamily="18" charset="0"/>
                <a:cs typeface="Times New Roman" pitchFamily="18" charset="0"/>
              </a:rPr>
              <a:t>Vulcanized Rubber: </a:t>
            </a: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prepared by mixing</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pure rubber with mineral matter such as </a:t>
            </a:r>
            <a:r>
              <a:rPr lang="en-US" dirty="0" err="1">
                <a:latin typeface="Times New Roman" pitchFamily="18" charset="0"/>
                <a:cs typeface="Times New Roman" pitchFamily="18" charset="0"/>
              </a:rPr>
              <a:t>zine</a:t>
            </a:r>
            <a:r>
              <a:rPr lang="en-US" dirty="0">
                <a:latin typeface="Times New Roman" pitchFamily="18" charset="0"/>
                <a:cs typeface="Times New Roman" pitchFamily="18" charset="0"/>
              </a:rPr>
              <a:t> oxide, red lead etc., and 3 to 5% of </a:t>
            </a:r>
            <a:r>
              <a:rPr lang="en-US" dirty="0" smtClean="0">
                <a:latin typeface="Times New Roman" pitchFamily="18" charset="0"/>
                <a:cs typeface="Times New Roman" pitchFamily="18" charset="0"/>
              </a:rPr>
              <a:t>Sulphur. The </a:t>
            </a:r>
            <a:r>
              <a:rPr lang="en-US" dirty="0">
                <a:latin typeface="Times New Roman" pitchFamily="18" charset="0"/>
                <a:cs typeface="Times New Roman" pitchFamily="18" charset="0"/>
              </a:rPr>
              <a:t>V R insulation is generally used for low and moderate voltage cables</a:t>
            </a:r>
            <a:r>
              <a:rPr lang="en-US"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416198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Types of Insulation Materials</a:t>
            </a:r>
            <a:endParaRPr lang="en-US" dirty="0"/>
          </a:p>
        </p:txBody>
      </p:sp>
      <p:sp>
        <p:nvSpPr>
          <p:cNvPr id="3" name="Content Placeholder 2"/>
          <p:cNvSpPr>
            <a:spLocks noGrp="1"/>
          </p:cNvSpPr>
          <p:nvPr>
            <p:ph idx="1"/>
          </p:nvPr>
        </p:nvSpPr>
        <p:spPr/>
        <p:txBody>
          <a:bodyPr/>
          <a:lstStyle/>
          <a:p>
            <a:pPr lvl="0" algn="just">
              <a:buFont typeface="Wingdings" pitchFamily="2" charset="2"/>
              <a:buChar char="Ø"/>
            </a:pPr>
            <a:r>
              <a:rPr lang="en-US" b="1" dirty="0">
                <a:latin typeface="Times New Roman" pitchFamily="18" charset="0"/>
                <a:cs typeface="Times New Roman" pitchFamily="18" charset="0"/>
              </a:rPr>
              <a:t>Impregnated Paper</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consists of chemically</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pulped paper and impregnated with some compound such as paraffinic. It has the advantages of low cost, low capacitance, high dielectric strength and high insulation resistance. The only disadvantage is that paper is hygroscopic</a:t>
            </a:r>
            <a:endParaRPr lang="en-US" b="1"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497904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Types of Insulation Materials</a:t>
            </a:r>
            <a:endParaRPr lang="en-US" dirty="0"/>
          </a:p>
        </p:txBody>
      </p:sp>
      <p:sp>
        <p:nvSpPr>
          <p:cNvPr id="3" name="Content Placeholder 2"/>
          <p:cNvSpPr>
            <a:spLocks noGrp="1"/>
          </p:cNvSpPr>
          <p:nvPr>
            <p:ph idx="1"/>
          </p:nvPr>
        </p:nvSpPr>
        <p:spPr/>
        <p:txBody>
          <a:bodyPr/>
          <a:lstStyle/>
          <a:p>
            <a:pPr>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Varnished Cambric: </a:t>
            </a: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 cotton cloth</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impregnated and coated with varnish. As the varnished cambric is hygroscopic, therefore, such cables are always provided with metallic sheath. Its dielectric strength is about 4 kV/mm and permittivity is 2.5 to 3.8.</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04270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Types of Insulation Materials</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b="1" dirty="0">
                <a:latin typeface="Times New Roman" pitchFamily="18" charset="0"/>
                <a:cs typeface="Times New Roman" pitchFamily="18" charset="0"/>
              </a:rPr>
              <a:t>Polyvinyl chloride (PVC</a:t>
            </a: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This insulating material is</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a synthetic compound. It has high insulation resistance, good dielectric strength and mechanical toughness over a wide range of temperatures. As the mechanical properties (i.e., elasticity etc.) of PVC are not as good as those of rubber, therefore, PVC insulated cables are generally used for low and medium domestic lights and power installations.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33385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Classification of Cables</a:t>
            </a:r>
            <a:endParaRPr lang="en-US" sz="4000" b="1" dirty="0">
              <a:latin typeface="Cambria" pitchFamily="18" charset="0"/>
            </a:endParaRPr>
          </a:p>
        </p:txBody>
      </p:sp>
      <p:sp>
        <p:nvSpPr>
          <p:cNvPr id="3" name="Content Placeholder 2"/>
          <p:cNvSpPr>
            <a:spLocks noGrp="1"/>
          </p:cNvSpPr>
          <p:nvPr>
            <p:ph idx="1"/>
          </p:nvPr>
        </p:nvSpPr>
        <p:spPr>
          <a:xfrm>
            <a:off x="533400" y="1600200"/>
            <a:ext cx="8229600" cy="4525963"/>
          </a:xfrm>
        </p:spPr>
        <p:txBody>
          <a:bodyPr>
            <a:normAutofit/>
          </a:bodyPr>
          <a:lstStyle/>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Cables </a:t>
            </a:r>
            <a:r>
              <a:rPr lang="en-US" dirty="0">
                <a:latin typeface="Times New Roman" pitchFamily="18" charset="0"/>
                <a:cs typeface="Times New Roman" pitchFamily="18" charset="0"/>
              </a:rPr>
              <a:t>for underground service may be classified in two ways according </a:t>
            </a:r>
            <a:r>
              <a:rPr lang="en-US" dirty="0" smtClean="0">
                <a:latin typeface="Times New Roman" pitchFamily="18" charset="0"/>
                <a:cs typeface="Times New Roman" pitchFamily="18" charset="0"/>
              </a:rPr>
              <a:t>to:</a:t>
            </a:r>
            <a:endParaRPr lang="en-US" dirty="0">
              <a:latin typeface="Times New Roman" pitchFamily="18" charset="0"/>
              <a:cs typeface="Times New Roman" pitchFamily="18" charset="0"/>
            </a:endParaRPr>
          </a:p>
          <a:p>
            <a:pPr lvl="0">
              <a:buFont typeface="Wingdings" pitchFamily="2" charset="2"/>
              <a:buChar char="Ø"/>
            </a:pPr>
            <a:r>
              <a:rPr lang="en-US" b="1" dirty="0" smtClean="0">
                <a:latin typeface="Times New Roman" pitchFamily="18" charset="0"/>
                <a:cs typeface="Times New Roman" pitchFamily="18" charset="0"/>
              </a:rPr>
              <a:t>Type </a:t>
            </a:r>
            <a:r>
              <a:rPr lang="en-US" b="1" dirty="0">
                <a:latin typeface="Times New Roman" pitchFamily="18" charset="0"/>
                <a:cs typeface="Times New Roman" pitchFamily="18" charset="0"/>
              </a:rPr>
              <a:t>of insulating </a:t>
            </a:r>
            <a:r>
              <a:rPr lang="en-US" b="1" dirty="0" smtClean="0">
                <a:latin typeface="Times New Roman" pitchFamily="18" charset="0"/>
                <a:cs typeface="Times New Roman" pitchFamily="18" charset="0"/>
              </a:rPr>
              <a:t>material</a:t>
            </a:r>
            <a:endParaRPr lang="en-US" dirty="0" smtClean="0">
              <a:latin typeface="Times New Roman" pitchFamily="18" charset="0"/>
              <a:cs typeface="Times New Roman" pitchFamily="18" charset="0"/>
            </a:endParaRPr>
          </a:p>
          <a:p>
            <a:pPr lvl="0">
              <a:buFont typeface="Wingdings" pitchFamily="2" charset="2"/>
              <a:buChar char="Ø"/>
            </a:pPr>
            <a:r>
              <a:rPr lang="en-US" b="1" dirty="0" smtClean="0">
                <a:latin typeface="Times New Roman" pitchFamily="18" charset="0"/>
                <a:cs typeface="Times New Roman" pitchFamily="18" charset="0"/>
              </a:rPr>
              <a:t>Voltage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Level</a:t>
            </a:r>
          </a:p>
          <a:p>
            <a:pPr lvl="0">
              <a:buFont typeface="Wingdings" pitchFamily="2" charset="2"/>
              <a:buChar char="Ø"/>
            </a:pPr>
            <a:r>
              <a:rPr lang="en-US" b="1" dirty="0" smtClean="0">
                <a:latin typeface="Times New Roman" pitchFamily="18" charset="0"/>
                <a:cs typeface="Times New Roman" pitchFamily="18" charset="0"/>
              </a:rPr>
              <a:t>Number </a:t>
            </a:r>
            <a:r>
              <a:rPr lang="en-US" b="1" dirty="0">
                <a:latin typeface="Times New Roman" pitchFamily="18" charset="0"/>
                <a:cs typeface="Times New Roman" pitchFamily="18" charset="0"/>
              </a:rPr>
              <a:t>of Cores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50781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Classification of Cables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latin typeface="Times New Roman" pitchFamily="18" charset="0"/>
                <a:cs typeface="Times New Roman" pitchFamily="18" charset="0"/>
              </a:rPr>
              <a:t>Classification of cables according to voltage level are as follow:</a:t>
            </a:r>
          </a:p>
          <a:p>
            <a:pPr>
              <a:buFont typeface="Wingdings" pitchFamily="2" charset="2"/>
              <a:buChar char="Ø"/>
            </a:pPr>
            <a:r>
              <a:rPr lang="en-US" dirty="0" smtClean="0">
                <a:latin typeface="Times New Roman" pitchFamily="18" charset="0"/>
                <a:cs typeface="Times New Roman" pitchFamily="18" charset="0"/>
              </a:rPr>
              <a:t>Low Tension (L.T) Cables- Up to 1 kV</a:t>
            </a:r>
          </a:p>
          <a:p>
            <a:pPr>
              <a:buFont typeface="Wingdings" pitchFamily="2" charset="2"/>
              <a:buChar char="Ø"/>
            </a:pPr>
            <a:r>
              <a:rPr lang="en-US" dirty="0" smtClean="0">
                <a:latin typeface="Times New Roman" pitchFamily="18" charset="0"/>
                <a:cs typeface="Times New Roman" pitchFamily="18" charset="0"/>
              </a:rPr>
              <a:t>High Tension (H.T) Cables- Up to 11 kV</a:t>
            </a:r>
          </a:p>
          <a:p>
            <a:pPr>
              <a:buFont typeface="Wingdings" pitchFamily="2" charset="2"/>
              <a:buChar char="Ø"/>
            </a:pPr>
            <a:r>
              <a:rPr lang="en-US" dirty="0" smtClean="0">
                <a:latin typeface="Times New Roman" pitchFamily="18" charset="0"/>
                <a:cs typeface="Times New Roman" pitchFamily="18" charset="0"/>
              </a:rPr>
              <a:t>Super Tension (S.T) Cables- Up to 22kV to 33kV</a:t>
            </a:r>
          </a:p>
          <a:p>
            <a:pPr>
              <a:buFont typeface="Wingdings" pitchFamily="2" charset="2"/>
              <a:buChar char="Ø"/>
            </a:pPr>
            <a:r>
              <a:rPr lang="en-US" dirty="0" smtClean="0">
                <a:latin typeface="Times New Roman" pitchFamily="18" charset="0"/>
                <a:cs typeface="Times New Roman" pitchFamily="18" charset="0"/>
              </a:rPr>
              <a:t>Extra High Tension (E.H.T) Cables- from 33kV up to 66kV</a:t>
            </a:r>
          </a:p>
          <a:p>
            <a:pPr>
              <a:buFont typeface="Wingdings" pitchFamily="2" charset="2"/>
              <a:buChar char="Ø"/>
            </a:pPr>
            <a:r>
              <a:rPr lang="en-US" dirty="0" smtClean="0">
                <a:latin typeface="Times New Roman" pitchFamily="18" charset="0"/>
                <a:cs typeface="Times New Roman" pitchFamily="18" charset="0"/>
              </a:rPr>
              <a:t>Extra Super Voltage Cables- Beyond 132 kV</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71818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Classification of Cables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pitchFamily="18" charset="0"/>
                <a:cs typeface="Times New Roman" pitchFamily="18" charset="0"/>
              </a:rPr>
              <a:t>Classification of cables according to core type are as follow:</a:t>
            </a:r>
          </a:p>
          <a:p>
            <a:pPr>
              <a:buFont typeface="Wingdings" pitchFamily="2" charset="2"/>
              <a:buChar char="Ø"/>
            </a:pPr>
            <a:r>
              <a:rPr lang="en-US" dirty="0" smtClean="0">
                <a:latin typeface="Times New Roman" pitchFamily="18" charset="0"/>
                <a:cs typeface="Times New Roman" pitchFamily="18" charset="0"/>
              </a:rPr>
              <a:t>Single core</a:t>
            </a:r>
          </a:p>
          <a:p>
            <a:pPr>
              <a:buFont typeface="Wingdings" pitchFamily="2" charset="2"/>
              <a:buChar char="Ø"/>
            </a:pPr>
            <a:r>
              <a:rPr lang="en-US" dirty="0" smtClean="0">
                <a:latin typeface="Times New Roman" pitchFamily="18" charset="0"/>
                <a:cs typeface="Times New Roman" pitchFamily="18" charset="0"/>
              </a:rPr>
              <a:t>Two core</a:t>
            </a:r>
          </a:p>
          <a:p>
            <a:pPr>
              <a:buFont typeface="Wingdings" pitchFamily="2" charset="2"/>
              <a:buChar char="Ø"/>
            </a:pPr>
            <a:r>
              <a:rPr lang="en-US" dirty="0" smtClean="0">
                <a:latin typeface="Times New Roman" pitchFamily="18" charset="0"/>
                <a:cs typeface="Times New Roman" pitchFamily="18" charset="0"/>
              </a:rPr>
              <a:t>Three core</a:t>
            </a:r>
          </a:p>
          <a:p>
            <a:pPr>
              <a:buFont typeface="Wingdings" pitchFamily="2" charset="2"/>
              <a:buChar char="Ø"/>
            </a:pPr>
            <a:r>
              <a:rPr lang="en-US" dirty="0" smtClean="0">
                <a:latin typeface="Times New Roman" pitchFamily="18" charset="0"/>
                <a:cs typeface="Times New Roman" pitchFamily="18" charset="0"/>
              </a:rPr>
              <a:t>Four core</a:t>
            </a:r>
          </a:p>
          <a:p>
            <a:pPr marL="0" indent="0">
              <a:buNone/>
            </a:pPr>
            <a:r>
              <a:rPr lang="en-US" dirty="0" smtClean="0">
                <a:latin typeface="Times New Roman" pitchFamily="18" charset="0"/>
                <a:cs typeface="Times New Roman" pitchFamily="18" charset="0"/>
              </a:rPr>
              <a:t>For a 3-phase, either 3 single core or one three core cable can be used depending upon the operating voltage and load demand.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42085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Cambria" pitchFamily="18" charset="0"/>
              </a:rPr>
              <a:t>Insulation resistance of a single core cable</a:t>
            </a:r>
            <a:endParaRPr lang="en-US" sz="4000" b="1" dirty="0">
              <a:latin typeface="Cambria" pitchFamily="18" charset="0"/>
            </a:endParaRPr>
          </a:p>
        </p:txBody>
      </p:sp>
      <p:sp>
        <p:nvSpPr>
          <p:cNvPr id="5" name="Content Placeholder 4"/>
          <p:cNvSpPr>
            <a:spLocks noGrp="1"/>
          </p:cNvSpPr>
          <p:nvPr>
            <p:ph sz="half" idx="1"/>
          </p:nvPr>
        </p:nvSpPr>
        <p:spPr/>
        <p:txBody>
          <a:bodyPr>
            <a:normAutofit lnSpcReduction="10000"/>
          </a:bodyPr>
          <a:lstStyle/>
          <a:p>
            <a:pPr marL="0" indent="0">
              <a:buNone/>
            </a:pPr>
            <a:r>
              <a:rPr lang="en-US" dirty="0" smtClean="0">
                <a:latin typeface="Times New Roman" pitchFamily="18" charset="0"/>
                <a:cs typeface="Times New Roman" pitchFamily="18" charset="0"/>
              </a:rPr>
              <a:t>This shows that insulation resistance of a cable is inversely proportional to its length. In other words, if the cable length increases the insulation resistance decreases and vice-versa.</a:t>
            </a:r>
          </a:p>
          <a:p>
            <a:pPr marL="0" indent="0">
              <a:buNone/>
            </a:pPr>
            <a:r>
              <a:rPr lang="en-US" dirty="0" smtClean="0">
                <a:latin typeface="Times New Roman" pitchFamily="18" charset="0"/>
                <a:cs typeface="Times New Roman" pitchFamily="18" charset="0"/>
              </a:rPr>
              <a:t>Leakage resistance is inversely proportional to the length of cable.</a:t>
            </a:r>
          </a:p>
        </p:txBody>
      </p:sp>
      <p:sp>
        <p:nvSpPr>
          <p:cNvPr id="6" name="Content Placeholder 5"/>
          <p:cNvSpPr>
            <a:spLocks noGrp="1"/>
          </p:cNvSpPr>
          <p:nvPr>
            <p:ph sz="half" idx="2"/>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latin typeface="Times New Roman" pitchFamily="18" charset="0"/>
                <a:cs typeface="Times New Roman" pitchFamily="18" charset="0"/>
              </a:rPr>
              <a:t>The resistance of the core of cable is proportional to the length of cable.</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676400"/>
            <a:ext cx="388620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79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Introduction</a:t>
            </a:r>
            <a:endParaRPr lang="en-US" sz="4000" b="1" dirty="0">
              <a:latin typeface="Cambria"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Electric power can be transmitted or distributed either by overhead system or by underground cables.</a:t>
            </a:r>
          </a:p>
          <a:p>
            <a:pPr>
              <a:buFont typeface="Wingdings" pitchFamily="2" charset="2"/>
              <a:buChar char="Ø"/>
            </a:pPr>
            <a:r>
              <a:rPr lang="en-US" dirty="0" smtClean="0">
                <a:latin typeface="Times New Roman" pitchFamily="18" charset="0"/>
                <a:cs typeface="Times New Roman" pitchFamily="18" charset="0"/>
              </a:rPr>
              <a:t>Underground cables have its own advantages and disadvantages.</a:t>
            </a:r>
          </a:p>
        </p:txBody>
      </p:sp>
    </p:spTree>
    <p:extLst>
      <p:ext uri="{BB962C8B-B14F-4D97-AF65-F5344CB8AC3E}">
        <p14:creationId xmlns:p14="http://schemas.microsoft.com/office/powerpoint/2010/main" val="690514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Capacitance of single core cable</a:t>
            </a:r>
            <a:endParaRPr lang="en-US" sz="4000" b="1" dirty="0">
              <a:latin typeface="Cambria"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65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Cambria" pitchFamily="18" charset="0"/>
              </a:rPr>
              <a:t>Dielectric Stress in a Single Core Cable</a:t>
            </a:r>
            <a:endParaRPr lang="en-US" sz="4000" b="1" dirty="0">
              <a:latin typeface="Cambria" pitchFamily="18" charset="0"/>
            </a:endParaRPr>
          </a:p>
        </p:txBody>
      </p:sp>
      <p:sp>
        <p:nvSpPr>
          <p:cNvPr id="4" name="Content Placeholder 3"/>
          <p:cNvSpPr>
            <a:spLocks noGrp="1"/>
          </p:cNvSpPr>
          <p:nvPr>
            <p:ph sz="half" idx="1"/>
          </p:nvPr>
        </p:nvSpPr>
        <p:spPr/>
        <p:txBody>
          <a:bodyPr/>
          <a:lstStyle/>
          <a:p>
            <a:pPr marL="0" indent="0" algn="just">
              <a:buNone/>
            </a:pPr>
            <a:r>
              <a:rPr lang="en-US" dirty="0" smtClean="0">
                <a:latin typeface="Times New Roman" pitchFamily="18" charset="0"/>
                <a:cs typeface="Times New Roman" pitchFamily="18" charset="0"/>
              </a:rPr>
              <a:t>The insulation of cable is subjected to electrostatic forces known as dielectric stress.</a:t>
            </a:r>
          </a:p>
          <a:p>
            <a:pPr marL="0" indent="0" algn="just">
              <a:buNone/>
            </a:pPr>
            <a:r>
              <a:rPr lang="en-US" dirty="0" smtClean="0">
                <a:latin typeface="Times New Roman" pitchFamily="18" charset="0"/>
                <a:cs typeface="Times New Roman" pitchFamily="18" charset="0"/>
              </a:rPr>
              <a:t>Dielectric stress is in fact the potential gradient (or electric field intensity) at that point.</a:t>
            </a:r>
            <a:endParaRPr lang="en-US"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lstStyle/>
          <a:p>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76400"/>
            <a:ext cx="3683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29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Grading of Cable</a:t>
            </a:r>
            <a:endParaRPr lang="en-US" sz="4000" b="1" dirty="0">
              <a:latin typeface="Cambria" pitchFamily="18" charset="0"/>
            </a:endParaRPr>
          </a:p>
        </p:txBody>
      </p:sp>
      <p:sp>
        <p:nvSpPr>
          <p:cNvPr id="5" name="Content Placeholder 4"/>
          <p:cNvSpPr>
            <a:spLocks noGrp="1"/>
          </p:cNvSpPr>
          <p:nvPr>
            <p:ph idx="1"/>
          </p:nvPr>
        </p:nvSpPr>
        <p:spPr/>
        <p:txBody>
          <a:bodyPr>
            <a:normAutofit fontScale="92500" lnSpcReduction="10000"/>
          </a:bodyPr>
          <a:lstStyle/>
          <a:p>
            <a:pPr algn="just">
              <a:buFont typeface="Wingdings" pitchFamily="2" charset="2"/>
              <a:buChar char="Ø"/>
            </a:pPr>
            <a:r>
              <a:rPr lang="en-US" dirty="0" smtClean="0">
                <a:latin typeface="Times New Roman" pitchFamily="18" charset="0"/>
                <a:cs typeface="Times New Roman" pitchFamily="18" charset="0"/>
              </a:rPr>
              <a:t>The process of achieving uniform electrostatic stress in the dielectric of cables is knows as the grading of cables.</a:t>
            </a:r>
          </a:p>
          <a:p>
            <a:pPr algn="just">
              <a:buFont typeface="Wingdings" pitchFamily="2" charset="2"/>
              <a:buChar char="Ø"/>
            </a:pPr>
            <a:r>
              <a:rPr lang="en-US" dirty="0" smtClean="0">
                <a:latin typeface="Times New Roman" pitchFamily="18" charset="0"/>
                <a:cs typeface="Times New Roman" pitchFamily="18" charset="0"/>
              </a:rPr>
              <a:t>(g-max) at the conductor surface and decreases as we move towards the sheath.</a:t>
            </a:r>
          </a:p>
          <a:p>
            <a:pPr algn="just">
              <a:buFont typeface="Wingdings" pitchFamily="2" charset="2"/>
              <a:buChar char="Ø"/>
            </a:pPr>
            <a:r>
              <a:rPr lang="en-US" dirty="0" smtClean="0">
                <a:latin typeface="Times New Roman" pitchFamily="18" charset="0"/>
                <a:cs typeface="Times New Roman" pitchFamily="18" charset="0"/>
              </a:rPr>
              <a:t>To overcome these disadvantages it is necessary to have a uniform stress distribution in cable.</a:t>
            </a:r>
          </a:p>
          <a:p>
            <a:pPr marL="0" indent="0" algn="just">
              <a:buNone/>
            </a:pPr>
            <a:r>
              <a:rPr lang="en-US" dirty="0" smtClean="0">
                <a:latin typeface="Times New Roman" pitchFamily="18" charset="0"/>
                <a:cs typeface="Times New Roman" pitchFamily="18" charset="0"/>
              </a:rPr>
              <a:t>The following are the two main methods of grading of cables: (i) Capacitance grading (ii) Inter-sheath grading.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07763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itchFamily="18" charset="0"/>
              </a:rPr>
              <a:t>Capacitance Grading</a:t>
            </a:r>
            <a:endParaRPr lang="en-US" dirty="0"/>
          </a:p>
        </p:txBody>
      </p:sp>
      <p:sp>
        <p:nvSpPr>
          <p:cNvPr id="4" name="Content Placeholder 3"/>
          <p:cNvSpPr>
            <a:spLocks noGrp="1"/>
          </p:cNvSpPr>
          <p:nvPr>
            <p:ph sz="half" idx="1"/>
          </p:nvPr>
        </p:nvSpPr>
        <p:spPr/>
        <p:txBody>
          <a:bodyPr>
            <a:normAutofit fontScale="92500"/>
          </a:bodyPr>
          <a:lstStyle/>
          <a:p>
            <a:pPr marL="0" indent="0" algn="just">
              <a:buNone/>
            </a:pPr>
            <a:r>
              <a:rPr lang="en-US" dirty="0" smtClean="0">
                <a:latin typeface="Times New Roman" pitchFamily="18" charset="0"/>
                <a:cs typeface="Times New Roman" pitchFamily="18" charset="0"/>
              </a:rPr>
              <a:t>The process of achieving uniformity in the dielectric stress by using layers of different dielectric is known as capacitance grading.</a:t>
            </a:r>
          </a:p>
          <a:p>
            <a:pPr marL="0" indent="0" algn="just">
              <a:buNone/>
            </a:pPr>
            <a:r>
              <a:rPr lang="en-US" dirty="0" smtClean="0">
                <a:latin typeface="Times New Roman" pitchFamily="18" charset="0"/>
                <a:cs typeface="Times New Roman" pitchFamily="18" charset="0"/>
              </a:rPr>
              <a:t>Its main disadvantage is that there are few high grade dielectric of reasonable cost whose permittivity vary over the required range.</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600200"/>
            <a:ext cx="4495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80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itchFamily="18" charset="0"/>
              </a:rPr>
              <a:t>Inter-sheath </a:t>
            </a:r>
            <a:r>
              <a:rPr lang="en-US" b="1" dirty="0">
                <a:latin typeface="Cambria" pitchFamily="18" charset="0"/>
              </a:rPr>
              <a:t>Grading</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95400"/>
            <a:ext cx="6858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32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Inter-sheath Grading</a:t>
            </a:r>
            <a:endParaRPr lang="en-US" dirty="0"/>
          </a:p>
        </p:txBody>
      </p:sp>
      <p:sp>
        <p:nvSpPr>
          <p:cNvPr id="5" name="Content Placeholder 4"/>
          <p:cNvSpPr>
            <a:spLocks noGrp="1"/>
          </p:cNvSpPr>
          <p:nvPr>
            <p:ph sz="half" idx="1"/>
          </p:nvPr>
        </p:nvSpPr>
        <p:spPr/>
        <p:txBody>
          <a:bodyPr/>
          <a:lstStyle/>
          <a:p>
            <a:pPr algn="just">
              <a:buFont typeface="Wingdings" pitchFamily="2" charset="2"/>
              <a:buChar char="Ø"/>
            </a:pPr>
            <a:r>
              <a:rPr lang="en-US" dirty="0" smtClean="0">
                <a:latin typeface="Times New Roman" pitchFamily="18" charset="0"/>
                <a:cs typeface="Times New Roman" pitchFamily="18" charset="0"/>
              </a:rPr>
              <a:t>In this method of cable grading, a homogeneous dielectric is used, but it is divided into various layers by placing metallic inter-sheaths between the core and lead sheath.</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44196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Inter-sheath Grading</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err="1">
                <a:latin typeface="Times New Roman" pitchFamily="18" charset="0"/>
                <a:cs typeface="Times New Roman" pitchFamily="18" charset="0"/>
              </a:rPr>
              <a:t>Intersheath</a:t>
            </a:r>
            <a:r>
              <a:rPr lang="en-US" dirty="0">
                <a:latin typeface="Times New Roman" pitchFamily="18" charset="0"/>
                <a:cs typeface="Times New Roman" pitchFamily="18" charset="0"/>
              </a:rPr>
              <a:t> Grading is a method of creating uniform voltage gradient across the insulation by means of separating the insulation into two or more layers by thin </a:t>
            </a:r>
            <a:r>
              <a:rPr lang="en-US" dirty="0" smtClean="0">
                <a:latin typeface="Times New Roman" pitchFamily="18" charset="0"/>
                <a:cs typeface="Times New Roman" pitchFamily="18" charset="0"/>
              </a:rPr>
              <a:t>conductive strips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These </a:t>
            </a:r>
            <a:r>
              <a:rPr lang="en-US" b="1" dirty="0">
                <a:latin typeface="Times New Roman" pitchFamily="18" charset="0"/>
                <a:cs typeface="Times New Roman" pitchFamily="18" charset="0"/>
              </a:rPr>
              <a:t>strips are kept at different voltage levels through the secondary of a</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transformer.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53529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Capacitance of  3-core Cables</a:t>
            </a:r>
            <a:endParaRPr lang="en-US" sz="4000" b="1" dirty="0">
              <a:latin typeface="Cambria" pitchFamily="18" charset="0"/>
            </a:endParaRPr>
          </a:p>
        </p:txBody>
      </p:sp>
      <p:sp>
        <p:nvSpPr>
          <p:cNvPr id="3" name="Content Placeholder 2"/>
          <p:cNvSpPr>
            <a:spLocks noGrp="1"/>
          </p:cNvSpPr>
          <p:nvPr>
            <p:ph idx="1"/>
          </p:nvPr>
        </p:nvSpPr>
        <p:spPr/>
        <p:txBody>
          <a:bodyPr/>
          <a:lstStyle/>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capacitance of a cable system is much more important than that of overhead line because in cables (i) conductors are nearer to each other and to the earthed sheath (ii) they are separated by a dielectric of permittivity much greater than that of </a:t>
            </a:r>
            <a:r>
              <a:rPr lang="en-US" dirty="0" smtClean="0">
                <a:latin typeface="Times New Roman" pitchFamily="18" charset="0"/>
                <a:cs typeface="Times New Roman" pitchFamily="18" charset="0"/>
              </a:rPr>
              <a:t>air.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9730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Capacitance of  3-core Cables</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11923"/>
            <a:ext cx="7543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96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Capacitance of  3-core Cables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2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Advantages and Disadvantages</a:t>
            </a:r>
            <a:endParaRPr lang="en-US" sz="4000" b="1" dirty="0">
              <a:latin typeface="Cambria" pitchFamily="18" charset="0"/>
            </a:endParaRPr>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dirty="0" smtClean="0">
                <a:latin typeface="Times New Roman" pitchFamily="18" charset="0"/>
                <a:cs typeface="Times New Roman" pitchFamily="18" charset="0"/>
              </a:rPr>
              <a:t>Advantages</a:t>
            </a:r>
          </a:p>
          <a:p>
            <a:pPr>
              <a:buFont typeface="Wingdings" pitchFamily="2" charset="2"/>
              <a:buChar char="Ø"/>
            </a:pPr>
            <a:r>
              <a:rPr lang="en-US" dirty="0" smtClean="0">
                <a:latin typeface="Times New Roman" pitchFamily="18" charset="0"/>
                <a:cs typeface="Times New Roman" pitchFamily="18" charset="0"/>
              </a:rPr>
              <a:t>Protection against storms and lightning</a:t>
            </a:r>
          </a:p>
          <a:p>
            <a:pPr>
              <a:buFont typeface="Wingdings" pitchFamily="2" charset="2"/>
              <a:buChar char="Ø"/>
            </a:pPr>
            <a:r>
              <a:rPr lang="en-US" dirty="0" smtClean="0">
                <a:latin typeface="Times New Roman" pitchFamily="18" charset="0"/>
                <a:cs typeface="Times New Roman" pitchFamily="18" charset="0"/>
              </a:rPr>
              <a:t>Low frequency of fault occurrence</a:t>
            </a:r>
          </a:p>
          <a:p>
            <a:pPr>
              <a:buFont typeface="Wingdings" pitchFamily="2" charset="2"/>
              <a:buChar char="Ø"/>
            </a:pPr>
            <a:r>
              <a:rPr lang="en-US" dirty="0" smtClean="0">
                <a:latin typeface="Times New Roman" pitchFamily="18" charset="0"/>
                <a:cs typeface="Times New Roman" pitchFamily="18" charset="0"/>
              </a:rPr>
              <a:t>Smaller voltage drop as the inductive reactance of overhead transmission lines is greater</a:t>
            </a:r>
          </a:p>
          <a:p>
            <a:pPr>
              <a:buFont typeface="Wingdings" pitchFamily="2" charset="2"/>
              <a:buChar char="Ø"/>
            </a:pPr>
            <a:r>
              <a:rPr lang="en-US" dirty="0" smtClean="0">
                <a:latin typeface="Times New Roman" pitchFamily="18" charset="0"/>
                <a:cs typeface="Times New Roman" pitchFamily="18" charset="0"/>
              </a:rPr>
              <a:t>Public safety</a:t>
            </a:r>
          </a:p>
          <a:p>
            <a:pPr>
              <a:buFont typeface="Wingdings" pitchFamily="2" charset="2"/>
              <a:buChar char="Ø"/>
            </a:pPr>
            <a:r>
              <a:rPr lang="en-US" dirty="0" smtClean="0">
                <a:latin typeface="Times New Roman" pitchFamily="18" charset="0"/>
                <a:cs typeface="Times New Roman" pitchFamily="18" charset="0"/>
              </a:rPr>
              <a:t>Better general appearance</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fontScale="85000" lnSpcReduction="20000"/>
          </a:bodyPr>
          <a:lstStyle/>
          <a:p>
            <a:pPr marL="0" indent="0" algn="ctr">
              <a:buNone/>
            </a:pPr>
            <a:r>
              <a:rPr lang="en-US" dirty="0" smtClean="0">
                <a:latin typeface="Times New Roman" pitchFamily="18" charset="0"/>
                <a:cs typeface="Times New Roman" pitchFamily="18" charset="0"/>
              </a:rPr>
              <a:t>Disadvantages</a:t>
            </a:r>
          </a:p>
          <a:p>
            <a:pPr>
              <a:buFont typeface="Wingdings" pitchFamily="2" charset="2"/>
              <a:buChar char="Ø"/>
            </a:pPr>
            <a:r>
              <a:rPr lang="en-US" dirty="0" smtClean="0">
                <a:latin typeface="Times New Roman" pitchFamily="18" charset="0"/>
                <a:cs typeface="Times New Roman" pitchFamily="18" charset="0"/>
              </a:rPr>
              <a:t>Have greater installation cost</a:t>
            </a:r>
          </a:p>
          <a:p>
            <a:pPr>
              <a:buFont typeface="Wingdings" pitchFamily="2" charset="2"/>
              <a:buChar char="Ø"/>
            </a:pPr>
            <a:r>
              <a:rPr lang="en-US" dirty="0" smtClean="0">
                <a:latin typeface="Times New Roman" pitchFamily="18" charset="0"/>
                <a:cs typeface="Times New Roman" pitchFamily="18" charset="0"/>
              </a:rPr>
              <a:t>Insulation problems at high voltage compared to overhead transmission lines</a:t>
            </a:r>
          </a:p>
          <a:p>
            <a:pPr>
              <a:buFont typeface="Wingdings" pitchFamily="2" charset="2"/>
              <a:buChar char="Ø"/>
            </a:pPr>
            <a:r>
              <a:rPr lang="en-US" dirty="0" smtClean="0">
                <a:latin typeface="Times New Roman" pitchFamily="18" charset="0"/>
                <a:cs typeface="Times New Roman" pitchFamily="18" charset="0"/>
              </a:rPr>
              <a:t>High maintenance cost</a:t>
            </a:r>
          </a:p>
          <a:p>
            <a:pPr>
              <a:buFont typeface="Wingdings" pitchFamily="2" charset="2"/>
              <a:buChar char="Ø"/>
            </a:pPr>
            <a:r>
              <a:rPr lang="en-US" dirty="0" smtClean="0">
                <a:latin typeface="Times New Roman" pitchFamily="18" charset="0"/>
                <a:cs typeface="Times New Roman" pitchFamily="18" charset="0"/>
              </a:rPr>
              <a:t>Capacitance and charging current is high so that for long distance power transmission the charging current is very high results in over voltage problems.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05778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Capacitance of  3-core Cables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53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Capacitance of  3-core Cables</a:t>
            </a:r>
            <a:endParaRPr lang="en-US" dirty="0"/>
          </a:p>
        </p:txBody>
      </p:sp>
      <p:sp>
        <p:nvSpPr>
          <p:cNvPr id="4" name="Content Placeholder 3"/>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C</a:t>
            </a:r>
            <a:r>
              <a:rPr lang="en-US" dirty="0" smtClean="0">
                <a:effectLst>
                  <a:outerShdw blurRad="38100" dist="38100" dir="2700000" algn="tl">
                    <a:srgbClr val="000000">
                      <a:alpha val="43137"/>
                    </a:srgbClr>
                  </a:outerShdw>
                </a:effectLst>
              </a:rPr>
              <a:t>y=Cs+2Cc</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62" y="1447800"/>
            <a:ext cx="6928338" cy="3685184"/>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17915"/>
            <a:ext cx="262413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39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itchFamily="18" charset="0"/>
              </a:rPr>
              <a:t>Capacitance of  3-core Cables</a:t>
            </a:r>
            <a:endParaRPr lang="en-US" dirty="0"/>
          </a:p>
        </p:txBody>
      </p:sp>
      <p:sp>
        <p:nvSpPr>
          <p:cNvPr id="4" name="Content Placeholder 3"/>
          <p:cNvSpPr>
            <a:spLocks noGrp="1"/>
          </p:cNvSpPr>
          <p:nvPr>
            <p:ph idx="1"/>
          </p:nvPr>
        </p:nvSpPr>
        <p:spPr/>
        <p:txBody>
          <a:bodyPr/>
          <a:lstStyle/>
          <a:p>
            <a:pPr marL="0" indent="0">
              <a:buNone/>
            </a:pPr>
            <a:r>
              <a:rPr lang="en-US" b="1" dirty="0" err="1" smtClean="0">
                <a:latin typeface="Times New Roman" pitchFamily="18" charset="0"/>
                <a:cs typeface="Times New Roman" pitchFamily="18" charset="0"/>
              </a:rPr>
              <a:t>Cx</a:t>
            </a:r>
            <a:r>
              <a:rPr lang="en-US" b="1" dirty="0" smtClean="0">
                <a:latin typeface="Times New Roman" pitchFamily="18" charset="0"/>
                <a:cs typeface="Times New Roman" pitchFamily="18" charset="0"/>
              </a:rPr>
              <a:t> = 3xCs</a:t>
            </a:r>
            <a:endParaRPr lang="en-US" b="1" dirty="0">
              <a:latin typeface="Times New Roman" pitchFamily="18" charset="0"/>
              <a:cs typeface="Times New Roman" pitchFamily="18" charset="0"/>
            </a:endParaRPr>
          </a:p>
          <a:p>
            <a:endParaRPr lang="en-US" dirty="0" smtClean="0"/>
          </a:p>
          <a:p>
            <a:endParaRPr lang="en-US" dirty="0"/>
          </a:p>
          <a:p>
            <a:endParaRPr lang="en-US" dirty="0" smtClean="0"/>
          </a:p>
          <a:p>
            <a:endParaRPr lang="en-US" dirty="0"/>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057400"/>
            <a:ext cx="7010400" cy="381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62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latin typeface="Times New Roman" pitchFamily="18" charset="0"/>
              <a:cs typeface="Times New Roman" pitchFamily="18" charset="0"/>
            </a:endParaRPr>
          </a:p>
          <a:p>
            <a:pPr marL="0" indent="0" algn="ctr">
              <a:buNone/>
            </a:pPr>
            <a:r>
              <a:rPr lang="en-US" sz="4400" b="1" dirty="0" smtClean="0">
                <a:latin typeface="Times New Roman" pitchFamily="18" charset="0"/>
                <a:cs typeface="Times New Roman" pitchFamily="18" charset="0"/>
              </a:rPr>
              <a:t>Thank you !</a:t>
            </a:r>
          </a:p>
          <a:p>
            <a:pPr marL="0" indent="0" algn="ctr">
              <a:buNone/>
            </a:pPr>
            <a:r>
              <a:rPr lang="en-US" dirty="0" smtClean="0">
                <a:latin typeface="Times New Roman" pitchFamily="18" charset="0"/>
                <a:cs typeface="Times New Roman" pitchFamily="18" charset="0"/>
              </a:rPr>
              <a:t>Feel free to ask your queries 24/7 through </a:t>
            </a:r>
            <a:r>
              <a:rPr lang="en-US" dirty="0" err="1" smtClean="0">
                <a:latin typeface="Times New Roman" pitchFamily="18" charset="0"/>
                <a:cs typeface="Times New Roman" pitchFamily="18" charset="0"/>
              </a:rPr>
              <a:t>whatsapp</a:t>
            </a:r>
            <a:r>
              <a:rPr lang="en-US" dirty="0" smtClean="0">
                <a:latin typeface="Times New Roman" pitchFamily="18" charset="0"/>
                <a:cs typeface="Times New Roman" pitchFamily="18" charset="0"/>
              </a:rPr>
              <a:t> voice messages.</a:t>
            </a:r>
          </a:p>
          <a:p>
            <a:pPr marL="0" indent="0" algn="ctr">
              <a:buNone/>
            </a:pPr>
            <a:endParaRPr lang="en-US" dirty="0" smtClean="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ctr">
              <a:buNone/>
            </a:pPr>
            <a:r>
              <a:rPr lang="en-US" b="1" i="1" dirty="0" smtClean="0">
                <a:latin typeface="Times New Roman" pitchFamily="18" charset="0"/>
                <a:cs typeface="Times New Roman" pitchFamily="18" charset="0"/>
              </a:rPr>
              <a:t>Stay Home-Stay Safe.</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val="266210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Cambria" pitchFamily="18" charset="0"/>
              </a:rPr>
              <a:t>Use of Underground Cables</a:t>
            </a:r>
            <a:endParaRPr lang="en-US" dirty="0"/>
          </a:p>
        </p:txBody>
      </p:sp>
      <p:sp>
        <p:nvSpPr>
          <p:cNvPr id="6" name="Content Placeholder 5"/>
          <p:cNvSpPr>
            <a:spLocks noGrp="1"/>
          </p:cNvSpPr>
          <p:nvPr>
            <p:ph idx="1"/>
          </p:nvPr>
        </p:nvSpPr>
        <p:spPr>
          <a:xfrm>
            <a:off x="457200" y="1600200"/>
            <a:ext cx="8229600" cy="4800600"/>
          </a:xfrm>
        </p:spPr>
        <p:txBody>
          <a:bodyPr/>
          <a:lstStyle/>
          <a:p>
            <a:pPr marL="0" indent="0">
              <a:buNone/>
            </a:pPr>
            <a:r>
              <a:rPr lang="en-US" dirty="0" smtClean="0">
                <a:latin typeface="Times New Roman" pitchFamily="18" charset="0"/>
                <a:cs typeface="Times New Roman" pitchFamily="18" charset="0"/>
              </a:rPr>
              <a:t>Cables are employed where it is not feasible to use overhead lines such as:</a:t>
            </a:r>
          </a:p>
          <a:p>
            <a:pPr>
              <a:buFont typeface="Wingdings" pitchFamily="2" charset="2"/>
              <a:buChar char="Ø"/>
            </a:pPr>
            <a:r>
              <a:rPr lang="en-US" b="1" dirty="0" smtClean="0">
                <a:latin typeface="Times New Roman" pitchFamily="18" charset="0"/>
                <a:cs typeface="Times New Roman" pitchFamily="18" charset="0"/>
              </a:rPr>
              <a:t>Populated Areas (Metropolitan Cities): </a:t>
            </a:r>
            <a:r>
              <a:rPr lang="en-US" dirty="0" smtClean="0">
                <a:latin typeface="Times New Roman" pitchFamily="18" charset="0"/>
                <a:cs typeface="Times New Roman" pitchFamily="18" charset="0"/>
              </a:rPr>
              <a:t>where municipal authority prohibit overhead lines for reasons of safety around plants and substations and maintenance conditions do not permit the use of overhead construction.</a:t>
            </a:r>
          </a:p>
          <a:p>
            <a:pPr>
              <a:buFont typeface="Wingdings" pitchFamily="2" charset="2"/>
              <a:buChar char="Ø"/>
            </a:pPr>
            <a:r>
              <a:rPr lang="en-US" b="1" dirty="0" smtClean="0">
                <a:latin typeface="Times New Roman" pitchFamily="18" charset="0"/>
                <a:cs typeface="Times New Roman" pitchFamily="18" charset="0"/>
              </a:rPr>
              <a:t>Submarine Crossing:</a:t>
            </a:r>
          </a:p>
          <a:p>
            <a:pPr>
              <a:buFont typeface="Wingdings" pitchFamily="2" charset="2"/>
              <a:buChar char="Ø"/>
            </a:pPr>
            <a:r>
              <a:rPr lang="en-US" b="1" dirty="0" smtClean="0">
                <a:latin typeface="Times New Roman" pitchFamily="18" charset="0"/>
                <a:cs typeface="Times New Roman" pitchFamily="18" charset="0"/>
              </a:rPr>
              <a:t>Airports: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951444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Cambria" pitchFamily="18" charset="0"/>
              </a:rPr>
              <a:t>Requirements of Underground Cables</a:t>
            </a:r>
            <a:endParaRPr lang="en-US" sz="4000" b="1" dirty="0">
              <a:latin typeface="Cambria" pitchFamily="18"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dirty="0" smtClean="0">
                <a:latin typeface="Times New Roman" pitchFamily="18" charset="0"/>
                <a:cs typeface="Times New Roman" pitchFamily="18" charset="0"/>
              </a:rPr>
              <a:t>Following are the main parts of underground cables</a:t>
            </a:r>
          </a:p>
          <a:p>
            <a:pPr>
              <a:buFont typeface="Wingdings" pitchFamily="2" charset="2"/>
              <a:buChar char="Ø"/>
            </a:pPr>
            <a:r>
              <a:rPr lang="en-US" b="1" dirty="0" smtClean="0">
                <a:latin typeface="Times New Roman" pitchFamily="18" charset="0"/>
                <a:cs typeface="Times New Roman" pitchFamily="18" charset="0"/>
              </a:rPr>
              <a:t>Conductors: </a:t>
            </a:r>
            <a:r>
              <a:rPr lang="en-US" dirty="0" smtClean="0">
                <a:latin typeface="Times New Roman" pitchFamily="18" charset="0"/>
                <a:cs typeface="Times New Roman" pitchFamily="18" charset="0"/>
              </a:rPr>
              <a:t>Mostly stranded aluminum conductors</a:t>
            </a:r>
          </a:p>
          <a:p>
            <a:pPr>
              <a:buFont typeface="Wingdings" pitchFamily="2" charset="2"/>
              <a:buChar char="Ø"/>
            </a:pPr>
            <a:r>
              <a:rPr lang="en-US" b="1" dirty="0" smtClean="0">
                <a:latin typeface="Times New Roman" pitchFamily="18" charset="0"/>
                <a:cs typeface="Times New Roman" pitchFamily="18" charset="0"/>
              </a:rPr>
              <a:t>Insulation: </a:t>
            </a:r>
            <a:r>
              <a:rPr lang="en-US" dirty="0" smtClean="0">
                <a:latin typeface="Times New Roman" pitchFamily="18" charset="0"/>
                <a:cs typeface="Times New Roman" pitchFamily="18" charset="0"/>
              </a:rPr>
              <a:t>To avoid contact within different phase conductors and direct contact with earth</a:t>
            </a:r>
          </a:p>
          <a:p>
            <a:pPr>
              <a:buFont typeface="Wingdings" pitchFamily="2" charset="2"/>
              <a:buChar char="Ø"/>
            </a:pPr>
            <a:r>
              <a:rPr lang="en-US" b="1" dirty="0" smtClean="0">
                <a:latin typeface="Times New Roman" pitchFamily="18" charset="0"/>
                <a:cs typeface="Times New Roman" pitchFamily="18" charset="0"/>
              </a:rPr>
              <a:t>Protective Cover: </a:t>
            </a:r>
            <a:r>
              <a:rPr lang="en-US" dirty="0" smtClean="0">
                <a:latin typeface="Times New Roman" pitchFamily="18" charset="0"/>
                <a:cs typeface="Times New Roman" pitchFamily="18" charset="0"/>
              </a:rPr>
              <a:t>To protect overall cable</a:t>
            </a:r>
          </a:p>
          <a:p>
            <a:pPr marL="0" indent="0">
              <a:buNone/>
            </a:pPr>
            <a:r>
              <a:rPr lang="en-US" b="1" dirty="0" smtClean="0">
                <a:latin typeface="Times New Roman" pitchFamily="18" charset="0"/>
                <a:cs typeface="Times New Roman" pitchFamily="18" charset="0"/>
              </a:rPr>
              <a:t>The type of cable used will depend on the working voltage, composition of soil and service requirement,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20057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itchFamily="18" charset="0"/>
              </a:rPr>
              <a:t>Requirements of Underground </a:t>
            </a:r>
            <a:r>
              <a:rPr lang="en-US" b="1" dirty="0" smtClean="0">
                <a:latin typeface="Cambria" pitchFamily="18" charset="0"/>
              </a:rPr>
              <a:t>Cables</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smtClean="0">
                <a:latin typeface="Times New Roman" pitchFamily="18" charset="0"/>
                <a:cs typeface="Times New Roman" pitchFamily="18" charset="0"/>
              </a:rPr>
              <a:t>The conductors used should be tinned stranded copper or aluminum of high conductivity</a:t>
            </a:r>
          </a:p>
          <a:p>
            <a:pPr>
              <a:buFont typeface="Wingdings" pitchFamily="2" charset="2"/>
              <a:buChar char="Ø"/>
            </a:pPr>
            <a:r>
              <a:rPr lang="en-US" dirty="0" smtClean="0">
                <a:latin typeface="Times New Roman" pitchFamily="18" charset="0"/>
                <a:cs typeface="Times New Roman" pitchFamily="18" charset="0"/>
              </a:rPr>
              <a:t>The size of conductor must be able to carry the desired load current and voltage drop within acceptable limits</a:t>
            </a:r>
          </a:p>
          <a:p>
            <a:pPr>
              <a:buFont typeface="Wingdings" pitchFamily="2" charset="2"/>
              <a:buChar char="Ø"/>
            </a:pPr>
            <a:r>
              <a:rPr lang="en-US" dirty="0" smtClean="0">
                <a:latin typeface="Times New Roman" pitchFamily="18" charset="0"/>
                <a:cs typeface="Times New Roman" pitchFamily="18" charset="0"/>
              </a:rPr>
              <a:t>The insulation must be reliable and enough for the level of voltage</a:t>
            </a:r>
          </a:p>
          <a:p>
            <a:pPr>
              <a:buFont typeface="Wingdings" pitchFamily="2" charset="2"/>
              <a:buChar char="Ø"/>
            </a:pPr>
            <a:r>
              <a:rPr lang="en-US" dirty="0" smtClean="0">
                <a:latin typeface="Times New Roman" pitchFamily="18" charset="0"/>
                <a:cs typeface="Times New Roman" pitchFamily="18" charset="0"/>
              </a:rPr>
              <a:t>Overall protection must be suitable to withstand rough handling during laying process.</a:t>
            </a:r>
          </a:p>
        </p:txBody>
      </p:sp>
    </p:spTree>
    <p:extLst>
      <p:ext uri="{BB962C8B-B14F-4D97-AF65-F5344CB8AC3E}">
        <p14:creationId xmlns:p14="http://schemas.microsoft.com/office/powerpoint/2010/main" val="399662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mbria" pitchFamily="18" charset="0"/>
              </a:rPr>
              <a:t>Requirements of Underground Cables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Materials used for manufacturing the cables must have a thorough chemical and physical stability throughout its length and life.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09558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itchFamily="18" charset="0"/>
              </a:rPr>
              <a:t>Construction of Cables</a:t>
            </a:r>
            <a:endParaRPr lang="en-US" sz="4000" b="1" dirty="0">
              <a:latin typeface="Cambria" pitchFamily="18" charset="0"/>
            </a:endParaRPr>
          </a:p>
        </p:txBody>
      </p:sp>
      <p:sp>
        <p:nvSpPr>
          <p:cNvPr id="3" name="Content Placeholder 2"/>
          <p:cNvSpPr>
            <a:spLocks noGrp="1"/>
          </p:cNvSpPr>
          <p:nvPr>
            <p:ph idx="1"/>
          </p:nvPr>
        </p:nvSpPr>
        <p:spPr>
          <a:xfrm>
            <a:off x="457200" y="1905000"/>
            <a:ext cx="8229600" cy="3962400"/>
          </a:xfrm>
        </p:spPr>
        <p:txBody>
          <a:bodyPr/>
          <a:lstStyle/>
          <a:p>
            <a:pPr>
              <a:buFont typeface="Wingdings" pitchFamily="2" charset="2"/>
              <a:buChar char="Ø"/>
            </a:pPr>
            <a:r>
              <a:rPr lang="en-US" dirty="0" smtClean="0">
                <a:latin typeface="Times New Roman" pitchFamily="18" charset="0"/>
                <a:cs typeface="Times New Roman" pitchFamily="18" charset="0"/>
              </a:rPr>
              <a:t>Core of cable</a:t>
            </a:r>
          </a:p>
          <a:p>
            <a:pPr>
              <a:buFont typeface="Wingdings" pitchFamily="2" charset="2"/>
              <a:buChar char="Ø"/>
            </a:pPr>
            <a:r>
              <a:rPr lang="en-US" dirty="0" smtClean="0">
                <a:latin typeface="Times New Roman" pitchFamily="18" charset="0"/>
                <a:cs typeface="Times New Roman" pitchFamily="18" charset="0"/>
              </a:rPr>
              <a:t>Insulation of cable</a:t>
            </a:r>
          </a:p>
          <a:p>
            <a:pPr>
              <a:buFont typeface="Wingdings" pitchFamily="2" charset="2"/>
              <a:buChar char="Ø"/>
            </a:pPr>
            <a:r>
              <a:rPr lang="en-US" dirty="0" smtClean="0">
                <a:latin typeface="Times New Roman" pitchFamily="18" charset="0"/>
                <a:cs typeface="Times New Roman" pitchFamily="18" charset="0"/>
              </a:rPr>
              <a:t>Metallic sheath</a:t>
            </a:r>
          </a:p>
          <a:p>
            <a:pPr>
              <a:buFont typeface="Wingdings" pitchFamily="2" charset="2"/>
              <a:buChar char="Ø"/>
            </a:pPr>
            <a:r>
              <a:rPr lang="en-US" dirty="0" smtClean="0">
                <a:latin typeface="Times New Roman" pitchFamily="18" charset="0"/>
                <a:cs typeface="Times New Roman" pitchFamily="18" charset="0"/>
              </a:rPr>
              <a:t>Bedding</a:t>
            </a:r>
          </a:p>
          <a:p>
            <a:pPr>
              <a:buFont typeface="Wingdings" pitchFamily="2" charset="2"/>
              <a:buChar char="Ø"/>
            </a:pPr>
            <a:r>
              <a:rPr lang="en-US" dirty="0" err="1" smtClean="0">
                <a:latin typeface="Times New Roman" pitchFamily="18" charset="0"/>
                <a:cs typeface="Times New Roman" pitchFamily="18" charset="0"/>
              </a:rPr>
              <a:t>Armouring</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Serving</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6510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1546</Words>
  <Application>Microsoft Office PowerPoint</Application>
  <PresentationFormat>On-screen Show (4:3)</PresentationFormat>
  <Paragraphs>177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Electrical Power Transmission</vt:lpstr>
      <vt:lpstr>Electrical Power Transmission</vt:lpstr>
      <vt:lpstr>Introduction</vt:lpstr>
      <vt:lpstr>Advantages and Disadvantages</vt:lpstr>
      <vt:lpstr>Use of Underground Cables</vt:lpstr>
      <vt:lpstr>Requirements of Underground Cables</vt:lpstr>
      <vt:lpstr>Requirements of Underground Cables</vt:lpstr>
      <vt:lpstr>Requirements of Underground Cables</vt:lpstr>
      <vt:lpstr>Construction of Cables</vt:lpstr>
      <vt:lpstr>Parts of Cable</vt:lpstr>
      <vt:lpstr>Parts of Cable</vt:lpstr>
      <vt:lpstr>PowerPoint Presentation</vt:lpstr>
      <vt:lpstr>Filling Material</vt:lpstr>
      <vt:lpstr>PowerPoint Presentation</vt:lpstr>
      <vt:lpstr>500 kV high voltage XLPE Cable</vt:lpstr>
      <vt:lpstr>Construction of Cables</vt:lpstr>
      <vt:lpstr>Construction of Cables</vt:lpstr>
      <vt:lpstr>Construction of Cables</vt:lpstr>
      <vt:lpstr>Insulating materials for cables</vt:lpstr>
      <vt:lpstr>Insulating materials for cables</vt:lpstr>
      <vt:lpstr>Types of Insulation Materials</vt:lpstr>
      <vt:lpstr>Types of Insulation Materials</vt:lpstr>
      <vt:lpstr>Types of Insulation Materials</vt:lpstr>
      <vt:lpstr>Types of Insulation Materials</vt:lpstr>
      <vt:lpstr>Types of Insulation Materials</vt:lpstr>
      <vt:lpstr>Classification of Cables</vt:lpstr>
      <vt:lpstr>Classification of Cables</vt:lpstr>
      <vt:lpstr>Classification of Cables</vt:lpstr>
      <vt:lpstr>Insulation resistance of a single core cable</vt:lpstr>
      <vt:lpstr>Capacitance of single core cable</vt:lpstr>
      <vt:lpstr>Dielectric Stress in a Single Core Cable</vt:lpstr>
      <vt:lpstr>Grading of Cable</vt:lpstr>
      <vt:lpstr>Capacitance Grading</vt:lpstr>
      <vt:lpstr>Inter-sheath Grading</vt:lpstr>
      <vt:lpstr>Inter-sheath Grading</vt:lpstr>
      <vt:lpstr>Inter-sheath Grading</vt:lpstr>
      <vt:lpstr>Capacitance of  3-core Cables</vt:lpstr>
      <vt:lpstr>Capacitance of  3-core Cables</vt:lpstr>
      <vt:lpstr>Capacitance of  3-core Cables</vt:lpstr>
      <vt:lpstr>Capacitance of  3-core Cables</vt:lpstr>
      <vt:lpstr>Capacitance of  3-core Cables</vt:lpstr>
      <vt:lpstr>Capacitance of  3-core Cables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Power Transmission</dc:title>
  <dc:creator>Imran Hashmi</dc:creator>
  <cp:lastModifiedBy>MyUserName</cp:lastModifiedBy>
  <cp:revision>34</cp:revision>
  <dcterms:created xsi:type="dcterms:W3CDTF">2006-08-16T00:00:00Z</dcterms:created>
  <dcterms:modified xsi:type="dcterms:W3CDTF">2020-03-31T07:21:09Z</dcterms:modified>
</cp:coreProperties>
</file>