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1" r:id="rId4"/>
    <p:sldId id="262" r:id="rId5"/>
    <p:sldId id="263" r:id="rId6"/>
    <p:sldId id="264" r:id="rId7"/>
    <p:sldId id="269" r:id="rId8"/>
    <p:sldId id="265" r:id="rId9"/>
    <p:sldId id="267" r:id="rId10"/>
    <p:sldId id="266"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6B7C6A-1DFE-43FB-A271-4F18CB6F4C1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73404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6B7C6A-1DFE-43FB-A271-4F18CB6F4C1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168867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6B7C6A-1DFE-43FB-A271-4F18CB6F4C1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1310328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6B7C6A-1DFE-43FB-A271-4F18CB6F4C1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BDFFE-B0C3-4BDD-9B4D-18944D557305}"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22836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6B7C6A-1DFE-43FB-A271-4F18CB6F4C1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426241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96B7C6A-1DFE-43FB-A271-4F18CB6F4C1B}"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2225329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96B7C6A-1DFE-43FB-A271-4F18CB6F4C1B}"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3221911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6B7C6A-1DFE-43FB-A271-4F18CB6F4C1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3807917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6B7C6A-1DFE-43FB-A271-4F18CB6F4C1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1141272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6B7C6A-1DFE-43FB-A271-4F18CB6F4C1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282937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6B7C6A-1DFE-43FB-A271-4F18CB6F4C1B}"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312126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6B7C6A-1DFE-43FB-A271-4F18CB6F4C1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373553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6B7C6A-1DFE-43FB-A271-4F18CB6F4C1B}"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34753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96B7C6A-1DFE-43FB-A271-4F18CB6F4C1B}"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416142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B7C6A-1DFE-43FB-A271-4F18CB6F4C1B}"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2170135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6B7C6A-1DFE-43FB-A271-4F18CB6F4C1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262983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6B7C6A-1DFE-43FB-A271-4F18CB6F4C1B}"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BDFFE-B0C3-4BDD-9B4D-18944D557305}" type="slidenum">
              <a:rPr lang="en-US" smtClean="0"/>
              <a:t>‹#›</a:t>
            </a:fld>
            <a:endParaRPr lang="en-US"/>
          </a:p>
        </p:txBody>
      </p:sp>
    </p:spTree>
    <p:extLst>
      <p:ext uri="{BB962C8B-B14F-4D97-AF65-F5344CB8AC3E}">
        <p14:creationId xmlns:p14="http://schemas.microsoft.com/office/powerpoint/2010/main" val="381618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96B7C6A-1DFE-43FB-A271-4F18CB6F4C1B}" type="datetimeFigureOut">
              <a:rPr lang="en-US" smtClean="0"/>
              <a:t>5/1/2020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9ABDFFE-B0C3-4BDD-9B4D-18944D557305}" type="slidenum">
              <a:rPr lang="en-US" smtClean="0"/>
              <a:t>‹#›</a:t>
            </a:fld>
            <a:endParaRPr lang="en-US"/>
          </a:p>
        </p:txBody>
      </p:sp>
    </p:spTree>
    <p:extLst>
      <p:ext uri="{BB962C8B-B14F-4D97-AF65-F5344CB8AC3E}">
        <p14:creationId xmlns:p14="http://schemas.microsoft.com/office/powerpoint/2010/main" val="10647961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70921"/>
            <a:ext cx="10515600" cy="1590261"/>
          </a:xfrm>
        </p:spPr>
        <p:txBody>
          <a:bodyPr/>
          <a:lstStyle/>
          <a:p>
            <a:r>
              <a:rPr lang="en-US" dirty="0" smtClean="0"/>
              <a:t>Wilcoxon sign Rank test for paired observation</a:t>
            </a:r>
            <a:endParaRPr lang="en-US" dirty="0"/>
          </a:p>
        </p:txBody>
      </p:sp>
    </p:spTree>
    <p:extLst>
      <p:ext uri="{BB962C8B-B14F-4D97-AF65-F5344CB8AC3E}">
        <p14:creationId xmlns:p14="http://schemas.microsoft.com/office/powerpoint/2010/main" val="856068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25287" y="2096063"/>
                <a:ext cx="11042270" cy="4556527"/>
              </a:xfrm>
            </p:spPr>
            <p:txBody>
              <a:bodyPr>
                <a:normAutofit fontScale="47500" lnSpcReduction="20000"/>
              </a:bodyPr>
              <a:lstStyle/>
              <a:p>
                <a:pPr marL="0" indent="0">
                  <a:buNone/>
                </a:pPr>
                <a:r>
                  <a:rPr lang="en-US" sz="3600" dirty="0" smtClean="0"/>
                  <a:t>Test statistic :</a:t>
                </a:r>
              </a:p>
              <a:p>
                <a:pPr marL="0" indent="0">
                  <a:buNone/>
                </a:pPr>
                <a:r>
                  <a:rPr lang="en-US" sz="3600" dirty="0" smtClean="0"/>
                  <a:t>                                          W</a:t>
                </a:r>
                <a:r>
                  <a:rPr lang="en-US" sz="3600" dirty="0" smtClean="0"/>
                  <a:t>−=  6.5</a:t>
                </a:r>
              </a:p>
              <a:p>
                <a:pPr marL="0" indent="0">
                  <a:buNone/>
                </a:pPr>
                <a:r>
                  <a:rPr lang="en-US" sz="3600" dirty="0" smtClean="0"/>
                  <a:t>                                              W</a:t>
                </a:r>
                <a:r>
                  <a:rPr lang="en-US" sz="3600" dirty="0" smtClean="0"/>
                  <a:t>+= 38.5</a:t>
                </a:r>
              </a:p>
              <a:p>
                <a:pPr marL="0" indent="0" algn="ctr">
                  <a:buNone/>
                </a:pPr>
                <a:r>
                  <a:rPr lang="en-US" sz="3600" dirty="0" smtClean="0"/>
                  <a:t>The smaller absolute value of these is 6.5  so test statistic (W) is  </a:t>
                </a:r>
                <a:r>
                  <a:rPr lang="en-US" sz="3600" b="1" dirty="0" smtClean="0"/>
                  <a:t>6.5.</a:t>
                </a:r>
              </a:p>
              <a:p>
                <a:pPr marL="0" indent="0">
                  <a:buNone/>
                </a:pPr>
                <a:r>
                  <a:rPr lang="en-US" sz="3600" dirty="0" smtClean="0"/>
                  <a:t>Critical region: </a:t>
                </a:r>
                <a:endParaRPr lang="en-US" sz="3600" dirty="0" smtClean="0"/>
              </a:p>
              <a:p>
                <a:pPr marL="0" indent="0">
                  <a:buNone/>
                </a:pPr>
                <a:r>
                  <a:rPr lang="en-US" sz="3600" dirty="0"/>
                  <a:t> </a:t>
                </a:r>
                <a:r>
                  <a:rPr lang="en-US" sz="3600" dirty="0" smtClean="0"/>
                  <a:t>                                 </a:t>
                </a:r>
                <a:r>
                  <a:rPr lang="en-US" sz="3600" dirty="0" smtClean="0"/>
                  <a:t>W </a:t>
                </a:r>
                <a:r>
                  <a:rPr lang="en-US" sz="3600" dirty="0" smtClean="0"/>
                  <a:t>≤d (tabulated value)</a:t>
                </a:r>
              </a:p>
              <a:p>
                <a:pPr marL="0" indent="0">
                  <a:buNone/>
                </a:pPr>
                <a:r>
                  <a:rPr lang="en-US" sz="3600" dirty="0"/>
                  <a:t> </a:t>
                </a:r>
                <a:r>
                  <a:rPr lang="en-US" sz="3600" dirty="0" smtClean="0"/>
                  <a:t>                         </a:t>
                </a:r>
                <a:r>
                  <a:rPr lang="en-US" sz="3600" dirty="0" smtClean="0"/>
                  <a:t>                 </a:t>
                </a:r>
                <a:r>
                  <a:rPr lang="en-US" sz="3600" dirty="0" smtClean="0"/>
                  <a:t>d(n,</a:t>
                </a:r>
                <a:r>
                  <a:rPr lang="el-GR" sz="3600" dirty="0">
                    <a:latin typeface="Times New Roman" panose="02020603050405020304" pitchFamily="18" charset="0"/>
                    <a:cs typeface="Times New Roman" panose="02020603050405020304" pitchFamily="18" charset="0"/>
                  </a:rPr>
                  <a:t> </a:t>
                </a:r>
                <a:r>
                  <a:rPr lang="el-GR" sz="3600" dirty="0" smtClean="0">
                    <a:latin typeface="Times New Roman" panose="02020603050405020304" pitchFamily="18" charset="0"/>
                    <a:cs typeface="Times New Roman" panose="02020603050405020304" pitchFamily="18" charset="0"/>
                  </a:rPr>
                  <a:t>α</a:t>
                </a:r>
                <a:r>
                  <a:rPr lang="en-US" sz="3600" dirty="0" smtClean="0">
                    <a:latin typeface="Times New Roman" panose="02020603050405020304" pitchFamily="18" charset="0"/>
                    <a:cs typeface="Times New Roman" panose="02020603050405020304" pitchFamily="18" charset="0"/>
                  </a:rPr>
                  <a:t>)=5</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=6.5</a:t>
                </a:r>
                <a:r>
                  <a:rPr lang="en-US" sz="3600" dirty="0" smtClean="0">
                    <a:ea typeface="Cambria Math" panose="02040503050406030204" pitchFamily="18" charset="0"/>
                  </a:rPr>
                  <a:t> </a:t>
                </a:r>
                <a14:m>
                  <m:oMath xmlns:m="http://schemas.openxmlformats.org/officeDocument/2006/math">
                    <m:r>
                      <a:rPr lang="en-US" sz="3600" i="1">
                        <a:latin typeface="Cambria Math" panose="02040503050406030204" pitchFamily="18" charset="0"/>
                        <a:ea typeface="Cambria Math" panose="02040503050406030204" pitchFamily="18" charset="0"/>
                      </a:rPr>
                      <m:t>≰</m:t>
                    </m:r>
                  </m:oMath>
                </a14:m>
                <a:r>
                  <a:rPr lang="en-US" sz="3600" dirty="0" smtClean="0"/>
                  <a:t>5</a:t>
                </a:r>
              </a:p>
              <a:p>
                <a:pPr marL="0" indent="0">
                  <a:buNone/>
                </a:pPr>
                <a:r>
                  <a:rPr lang="en-US" sz="3600" dirty="0" smtClean="0"/>
                  <a:t>Decision </a:t>
                </a:r>
                <a:r>
                  <a:rPr lang="en-US" sz="3600" dirty="0" smtClean="0"/>
                  <a:t>:</a:t>
                </a:r>
              </a:p>
              <a:p>
                <a:pPr marL="0" indent="0">
                  <a:buNone/>
                </a:pPr>
                <a:r>
                  <a:rPr lang="en-US" sz="3100" dirty="0"/>
                  <a:t> </a:t>
                </a:r>
                <a:r>
                  <a:rPr lang="en-US" sz="3100" dirty="0" smtClean="0"/>
                  <a:t>                       </a:t>
                </a:r>
                <a:r>
                  <a:rPr lang="en-US" sz="3100" dirty="0" smtClean="0"/>
                  <a:t>Do </a:t>
                </a:r>
                <a:r>
                  <a:rPr lang="en-US" sz="3100" dirty="0" smtClean="0"/>
                  <a:t>not Reject H</a:t>
                </a:r>
                <a:r>
                  <a:rPr lang="en-US" sz="3100" baseline="-25000" dirty="0" smtClean="0"/>
                  <a:t>0</a:t>
                </a:r>
                <a:r>
                  <a:rPr lang="en-US" sz="3100" dirty="0" smtClean="0"/>
                  <a:t> and conclude that the new design does not lower the score.</a:t>
                </a:r>
              </a:p>
              <a:p>
                <a:pPr marL="0" indent="0">
                  <a:buNone/>
                </a:pPr>
                <a:r>
                  <a:rPr lang="en-US" dirty="0"/>
                  <a:t> </a:t>
                </a:r>
                <a:r>
                  <a:rPr lang="en-US" dirty="0" smtClean="0"/>
                  <a:t>                          </a:t>
                </a:r>
              </a:p>
              <a:p>
                <a:pPr marL="0" indent="0">
                  <a:buNone/>
                </a:pPr>
                <a:r>
                  <a:rPr lang="en-US" dirty="0"/>
                  <a:t> </a:t>
                </a:r>
                <a:r>
                  <a:rPr lang="en-US" dirty="0" smtClean="0"/>
                  <a:t> </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25287" y="2096063"/>
                <a:ext cx="11042270" cy="4556527"/>
              </a:xfrm>
              <a:blipFill rotWithShape="0">
                <a:blip r:embed="rId2"/>
                <a:stretch>
                  <a:fillRect l="-442" t="-669"/>
                </a:stretch>
              </a:blipFill>
            </p:spPr>
            <p:txBody>
              <a:bodyPr/>
              <a:lstStyle/>
              <a:p>
                <a:r>
                  <a:rPr lang="en-US">
                    <a:noFill/>
                  </a:rPr>
                  <a:t> </a:t>
                </a:r>
              </a:p>
            </p:txBody>
          </p:sp>
        </mc:Fallback>
      </mc:AlternateContent>
    </p:spTree>
    <p:extLst>
      <p:ext uri="{BB962C8B-B14F-4D97-AF65-F5344CB8AC3E}">
        <p14:creationId xmlns:p14="http://schemas.microsoft.com/office/powerpoint/2010/main" val="2510525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assignment:</a:t>
            </a:r>
            <a:endParaRPr lang="en-US" dirty="0"/>
          </a:p>
        </p:txBody>
      </p:sp>
      <p:sp>
        <p:nvSpPr>
          <p:cNvPr id="3" name="Content Placeholder 2"/>
          <p:cNvSpPr>
            <a:spLocks noGrp="1"/>
          </p:cNvSpPr>
          <p:nvPr>
            <p:ph idx="1"/>
          </p:nvPr>
        </p:nvSpPr>
        <p:spPr/>
        <p:txBody>
          <a:bodyPr/>
          <a:lstStyle/>
          <a:p>
            <a:pPr marL="0" indent="0">
              <a:buNone/>
            </a:pPr>
            <a:r>
              <a:rPr lang="en-US" smtClean="0">
                <a:latin typeface="Times New Roman" panose="02020603050405020304" pitchFamily="18" charset="0"/>
                <a:cs typeface="Times New Roman" panose="02020603050405020304" pitchFamily="18" charset="0"/>
              </a:rPr>
              <a:t> </a:t>
            </a:r>
          </a:p>
          <a:p>
            <a:pPr marL="0" indent="0">
              <a:buNone/>
            </a:pPr>
            <a:r>
              <a:rPr lang="en-US"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table shows the earnings (in thousands of dollars) of a random sample of 10 male </a:t>
            </a:r>
            <a:r>
              <a:rPr lang="en-US">
                <a:latin typeface="Times New Roman" panose="02020603050405020304" pitchFamily="18" charset="0"/>
                <a:cs typeface="Times New Roman" panose="02020603050405020304" pitchFamily="18" charset="0"/>
              </a:rPr>
              <a:t>and </a:t>
            </a:r>
            <a:r>
              <a:rPr lang="en-US" smtClean="0">
                <a:latin typeface="Times New Roman" panose="02020603050405020304" pitchFamily="18" charset="0"/>
                <a:cs typeface="Times New Roman" panose="02020603050405020304" pitchFamily="18" charset="0"/>
              </a:rPr>
              <a:t>10 </a:t>
            </a:r>
            <a:r>
              <a:rPr lang="en-US" dirty="0">
                <a:latin typeface="Times New Roman" panose="02020603050405020304" pitchFamily="18" charset="0"/>
                <a:cs typeface="Times New Roman" panose="02020603050405020304" pitchFamily="18" charset="0"/>
              </a:rPr>
              <a:t>female pharmaceutical sales representatives. At α = 0.10, can you conclude that there is a difference between the males’ and females’ earnings?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Male=</a:t>
            </a:r>
            <a:r>
              <a:rPr lang="en-US" dirty="0"/>
              <a:t>78 </a:t>
            </a:r>
            <a:r>
              <a:rPr lang="en-US" dirty="0" smtClean="0"/>
              <a:t>,93, 114, 101, 98, 94, 86, </a:t>
            </a:r>
            <a:r>
              <a:rPr lang="en-US" dirty="0"/>
              <a:t>95 </a:t>
            </a:r>
            <a:r>
              <a:rPr lang="en-US" dirty="0" smtClean="0"/>
              <a:t>,117, </a:t>
            </a:r>
            <a:r>
              <a:rPr lang="en-US" dirty="0"/>
              <a:t>99</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female=8</a:t>
            </a:r>
            <a:r>
              <a:rPr lang="en-US" dirty="0" smtClean="0"/>
              <a:t>6 ,77, </a:t>
            </a:r>
            <a:r>
              <a:rPr lang="en-US" dirty="0"/>
              <a:t>101 </a:t>
            </a:r>
            <a:r>
              <a:rPr lang="en-US" dirty="0" smtClean="0"/>
              <a:t>,93, 85, 98, 91, 87, 84, 97.</a:t>
            </a:r>
            <a:r>
              <a:rPr lang="en-US" dirty="0"/>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789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a:t>
            </a:r>
            <a:r>
              <a:rPr lang="en-US" dirty="0" smtClean="0"/>
              <a:t>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2800" dirty="0" smtClean="0"/>
              <a:t>Use the Wilcoxon signed-rank test to determine if two dependent samples are selected from populations having the same distribution.</a:t>
            </a:r>
          </a:p>
          <a:p>
            <a:pPr marL="0" indent="0">
              <a:buNone/>
            </a:pPr>
            <a:r>
              <a:rPr lang="en-US" sz="2800" dirty="0" smtClean="0"/>
              <a:t> Unlike the sign test, it considers the magnitude, or size, of the data entries.</a:t>
            </a:r>
          </a:p>
          <a:p>
            <a:endParaRPr lang="en-US" dirty="0"/>
          </a:p>
        </p:txBody>
      </p:sp>
    </p:spTree>
    <p:extLst>
      <p:ext uri="{BB962C8B-B14F-4D97-AF65-F5344CB8AC3E}">
        <p14:creationId xmlns:p14="http://schemas.microsoft.com/office/powerpoint/2010/main" val="2994369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742121"/>
          </a:xfrm>
        </p:spPr>
        <p:txBody>
          <a:bodyPr/>
          <a:lstStyle/>
          <a:p>
            <a:r>
              <a:rPr lang="en-US" dirty="0" smtClean="0"/>
              <a:t>General procedure</a:t>
            </a:r>
            <a:endParaRPr lang="en-US" dirty="0"/>
          </a:p>
        </p:txBody>
      </p:sp>
      <p:sp>
        <p:nvSpPr>
          <p:cNvPr id="4" name="Content Placeholder 3"/>
          <p:cNvSpPr>
            <a:spLocks noGrp="1"/>
          </p:cNvSpPr>
          <p:nvPr>
            <p:ph idx="1"/>
          </p:nvPr>
        </p:nvSpPr>
        <p:spPr>
          <a:xfrm>
            <a:off x="838200" y="1351722"/>
            <a:ext cx="10515600" cy="5194851"/>
          </a:xfrm>
        </p:spPr>
        <p:txBody>
          <a:bodyPr>
            <a:normAutofit/>
          </a:bodyPr>
          <a:lstStyle/>
          <a:p>
            <a:pPr marL="0" indent="0">
              <a:buNone/>
            </a:pPr>
            <a:r>
              <a:rPr lang="en-US" dirty="0" smtClean="0"/>
              <a:t>1) Identify the claim (State the null and alternative hypothesis)</a:t>
            </a:r>
          </a:p>
          <a:p>
            <a:pPr marL="0" indent="0">
              <a:buNone/>
            </a:pPr>
            <a:r>
              <a:rPr lang="en-US" dirty="0" smtClean="0"/>
              <a:t>2) Specify level of significance: </a:t>
            </a:r>
            <a:r>
              <a:rPr lang="el-GR" dirty="0" smtClean="0">
                <a:latin typeface="Times New Roman" panose="02020603050405020304" pitchFamily="18" charset="0"/>
                <a:cs typeface="Times New Roman" panose="02020603050405020304" pitchFamily="18" charset="0"/>
              </a:rPr>
              <a:t>α</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3) Test statistic: D=</a:t>
            </a:r>
            <a:r>
              <a:rPr lang="en-US" dirty="0" smtClean="0"/>
              <a:t> xi − yi</a:t>
            </a:r>
            <a:endParaRPr lang="en-US" baseline="-25000" dirty="0" smtClean="0">
              <a:latin typeface="Times New Roman" panose="02020603050405020304" pitchFamily="18" charset="0"/>
              <a:cs typeface="Times New Roman" panose="02020603050405020304" pitchFamily="18" charset="0"/>
            </a:endParaRPr>
          </a:p>
          <a:p>
            <a:r>
              <a:rPr lang="en-US" dirty="0" smtClean="0"/>
              <a:t> Calculate </a:t>
            </a:r>
            <a:r>
              <a:rPr lang="en-US" dirty="0"/>
              <a:t>each paired difference, di = xi − yi, where xi, yi are the pairs of observations. • </a:t>
            </a:r>
            <a:endParaRPr lang="en-US" dirty="0" smtClean="0"/>
          </a:p>
          <a:p>
            <a:r>
              <a:rPr lang="en-US" dirty="0" smtClean="0"/>
              <a:t>Rank </a:t>
            </a:r>
            <a:r>
              <a:rPr lang="en-US" dirty="0"/>
              <a:t>the </a:t>
            </a:r>
            <a:r>
              <a:rPr lang="en-US" dirty="0" smtClean="0"/>
              <a:t>di’s, </a:t>
            </a:r>
            <a:r>
              <a:rPr lang="en-US" dirty="0"/>
              <a:t>ignoring the signs (i.e. assign rank 1 to the smallest |di|, rank 2 to the next </a:t>
            </a:r>
            <a:r>
              <a:rPr lang="en-US" dirty="0" smtClean="0"/>
              <a:t>etc.)</a:t>
            </a:r>
          </a:p>
          <a:p>
            <a:r>
              <a:rPr lang="en-US" dirty="0" smtClean="0"/>
              <a:t> </a:t>
            </a:r>
            <a:r>
              <a:rPr lang="en-US" dirty="0"/>
              <a:t>Label each rank with its sign, according to the sign of di</a:t>
            </a:r>
            <a:r>
              <a:rPr lang="en-US" dirty="0" smtClean="0"/>
              <a:t>.</a:t>
            </a:r>
            <a:r>
              <a:rPr lang="en-US" dirty="0"/>
              <a:t> Calculate W+, the sum of the ranks of the positive </a:t>
            </a:r>
            <a:r>
              <a:rPr lang="en-US" dirty="0" smtClean="0"/>
              <a:t>di’s</a:t>
            </a:r>
            <a:r>
              <a:rPr lang="en-US" dirty="0"/>
              <a:t>, and W−, the sum of the ranks of the negative </a:t>
            </a:r>
            <a:r>
              <a:rPr lang="en-US" dirty="0" smtClean="0"/>
              <a:t>di’s.</a:t>
            </a:r>
          </a:p>
          <a:p>
            <a:r>
              <a:rPr lang="en-US" dirty="0" smtClean="0">
                <a:latin typeface="Times New Roman" panose="02020603050405020304" pitchFamily="18" charset="0"/>
                <a:cs typeface="Times New Roman" panose="02020603050405020304" pitchFamily="18" charset="0"/>
              </a:rPr>
              <a:t>The test statistic is either W+ or W− which ever is smaller.</a:t>
            </a:r>
          </a:p>
          <a:p>
            <a:endParaRPr lang="en-US" dirty="0" smtClean="0"/>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61987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Critical region:</a:t>
            </a:r>
          </a:p>
          <a:p>
            <a:pPr marL="0" indent="0">
              <a:buNone/>
            </a:pPr>
            <a:r>
              <a:rPr lang="en-US" sz="2800" dirty="0" smtClean="0"/>
              <a:t>        we reject null hypothesis at the </a:t>
            </a:r>
            <a:r>
              <a:rPr lang="el-GR" sz="2800" dirty="0" smtClean="0">
                <a:latin typeface="Times New Roman" panose="02020603050405020304" pitchFamily="18" charset="0"/>
                <a:cs typeface="Times New Roman" panose="02020603050405020304" pitchFamily="18" charset="0"/>
              </a:rPr>
              <a:t>α</a:t>
            </a:r>
            <a:r>
              <a:rPr lang="en-US" sz="2800" dirty="0" smtClean="0">
                <a:latin typeface="Times New Roman" panose="02020603050405020304" pitchFamily="18" charset="0"/>
                <a:cs typeface="Times New Roman" panose="02020603050405020304" pitchFamily="18" charset="0"/>
              </a:rPr>
              <a:t> if  W (</a:t>
            </a:r>
            <a:r>
              <a:rPr lang="en-US" sz="2800" dirty="0" smtClean="0"/>
              <a:t>W+, W−)</a:t>
            </a:r>
            <a:r>
              <a:rPr lang="en-US" sz="2800" dirty="0" smtClean="0">
                <a:latin typeface="Times New Roman" panose="02020603050405020304" pitchFamily="18" charset="0"/>
                <a:cs typeface="Times New Roman" panose="02020603050405020304" pitchFamily="18" charset="0"/>
              </a:rPr>
              <a:t>  is smaller then or equal to tabulated value (d). </a:t>
            </a:r>
          </a:p>
          <a:p>
            <a:pPr marL="0" indent="0">
              <a:buNone/>
            </a:pPr>
            <a:r>
              <a:rPr lang="en-US" sz="2800" dirty="0" smtClean="0"/>
              <a:t>Conclusion:</a:t>
            </a:r>
          </a:p>
          <a:p>
            <a:pPr marL="0" indent="0">
              <a:buNone/>
            </a:pPr>
            <a:r>
              <a:rPr lang="en-US" sz="2800" dirty="0" smtClean="0"/>
              <a:t>             </a:t>
            </a:r>
            <a:r>
              <a:rPr lang="en-US" sz="2800" dirty="0" smtClean="0">
                <a:latin typeface="Times New Roman" panose="02020603050405020304" pitchFamily="18" charset="0"/>
                <a:cs typeface="Times New Roman" panose="02020603050405020304" pitchFamily="18" charset="0"/>
              </a:rPr>
              <a:t>Interpret the decision in the context of the original claim.</a:t>
            </a:r>
            <a:endParaRPr lang="en-US" sz="2800" dirty="0" smtClean="0"/>
          </a:p>
          <a:p>
            <a:endParaRPr lang="en-US" dirty="0"/>
          </a:p>
        </p:txBody>
      </p:sp>
    </p:spTree>
    <p:extLst>
      <p:ext uri="{BB962C8B-B14F-4D97-AF65-F5344CB8AC3E}">
        <p14:creationId xmlns:p14="http://schemas.microsoft.com/office/powerpoint/2010/main" val="72985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 </a:t>
            </a:r>
            <a:r>
              <a:rPr lang="en-US" dirty="0"/>
              <a:t>golf club manufacturer believes that golfers can lower their score by using the manufacturer’s newly designed golf clubs. The scores of 10 golfers while using the old design and while using the new design are shown in the table below. At α = 0.05, can you support the manufacturer’s claim</a:t>
            </a:r>
            <a:r>
              <a:rPr lang="en-US" dirty="0" smtClean="0"/>
              <a:t>?</a:t>
            </a:r>
          </a:p>
          <a:p>
            <a:pPr marL="0" indent="0">
              <a:buNone/>
            </a:pPr>
            <a:r>
              <a:rPr lang="en-US" dirty="0" smtClean="0"/>
              <a:t>Golfer </a:t>
            </a:r>
            <a:r>
              <a:rPr lang="en-US" dirty="0"/>
              <a:t>Score (old design) 89 84 96 74 91 85 95 82 92 </a:t>
            </a:r>
            <a:r>
              <a:rPr lang="en-US" dirty="0" smtClean="0"/>
              <a:t>81</a:t>
            </a:r>
          </a:p>
          <a:p>
            <a:pPr marL="0" indent="0">
              <a:buNone/>
            </a:pPr>
            <a:r>
              <a:rPr lang="en-US" dirty="0" smtClean="0"/>
              <a:t> </a:t>
            </a:r>
            <a:r>
              <a:rPr lang="en-US" dirty="0"/>
              <a:t>Score (new design) 83 83 92 76 91 80 87 85 90 7</a:t>
            </a:r>
          </a:p>
        </p:txBody>
      </p:sp>
    </p:spTree>
    <p:extLst>
      <p:ext uri="{BB962C8B-B14F-4D97-AF65-F5344CB8AC3E}">
        <p14:creationId xmlns:p14="http://schemas.microsoft.com/office/powerpoint/2010/main" val="452069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a:xfrm>
            <a:off x="318052" y="1563757"/>
            <a:ext cx="11754678" cy="4996069"/>
          </a:xfrm>
        </p:spPr>
        <p:txBody>
          <a:bodyPr>
            <a:normAutofit fontScale="25000" lnSpcReduction="20000"/>
          </a:bodyPr>
          <a:lstStyle/>
          <a:p>
            <a:pPr marL="0" indent="0">
              <a:buNone/>
            </a:pPr>
            <a:r>
              <a:rPr lang="en-US" sz="9600" dirty="0" smtClean="0"/>
              <a:t> 1) Hypothesis:</a:t>
            </a:r>
          </a:p>
          <a:p>
            <a:pPr marL="0" indent="0">
              <a:buNone/>
            </a:pPr>
            <a:r>
              <a:rPr lang="en-US" sz="9600" dirty="0"/>
              <a:t> </a:t>
            </a:r>
            <a:r>
              <a:rPr lang="en-US" sz="9600" dirty="0" smtClean="0"/>
              <a:t>    Null hypothesisH</a:t>
            </a:r>
            <a:r>
              <a:rPr lang="en-US" sz="9600" baseline="-25000" dirty="0" smtClean="0"/>
              <a:t>0</a:t>
            </a:r>
            <a:r>
              <a:rPr lang="en-US" sz="9600" dirty="0" smtClean="0"/>
              <a:t> : The new design does not lower score</a:t>
            </a:r>
          </a:p>
          <a:p>
            <a:pPr marL="0" indent="0">
              <a:buNone/>
            </a:pPr>
            <a:r>
              <a:rPr lang="en-US" sz="9600" dirty="0" smtClean="0"/>
              <a:t>       Alternative </a:t>
            </a:r>
            <a:r>
              <a:rPr lang="en-US" sz="9600" dirty="0"/>
              <a:t>hypothesis </a:t>
            </a:r>
            <a:r>
              <a:rPr lang="en-US" sz="9600" dirty="0" smtClean="0"/>
              <a:t>H</a:t>
            </a:r>
            <a:r>
              <a:rPr lang="en-US" sz="9600" baseline="-25000" dirty="0" smtClean="0"/>
              <a:t>1</a:t>
            </a:r>
            <a:r>
              <a:rPr lang="en-US" sz="9600" dirty="0" smtClean="0"/>
              <a:t> : the new design lower score (claim) </a:t>
            </a:r>
          </a:p>
          <a:p>
            <a:pPr marL="514350" indent="-514350">
              <a:buAutoNum type="arabicParenR" startAt="2"/>
            </a:pPr>
            <a:r>
              <a:rPr lang="en-US" sz="9600" dirty="0" smtClean="0"/>
              <a:t>Level </a:t>
            </a:r>
            <a:r>
              <a:rPr lang="en-US" sz="9600" dirty="0"/>
              <a:t>of significance: </a:t>
            </a:r>
            <a:r>
              <a:rPr lang="el-GR" sz="9600" dirty="0">
                <a:latin typeface="Times New Roman" panose="02020603050405020304" pitchFamily="18" charset="0"/>
                <a:cs typeface="Times New Roman" panose="02020603050405020304" pitchFamily="18" charset="0"/>
              </a:rPr>
              <a:t>α</a:t>
            </a:r>
            <a:r>
              <a:rPr lang="en-US" sz="9600" dirty="0">
                <a:latin typeface="Times New Roman" panose="02020603050405020304" pitchFamily="18" charset="0"/>
                <a:cs typeface="Times New Roman" panose="02020603050405020304" pitchFamily="18" charset="0"/>
              </a:rPr>
              <a:t>=0.05</a:t>
            </a:r>
            <a:r>
              <a:rPr lang="en-US" sz="9600" dirty="0" smtClean="0">
                <a:latin typeface="Times New Roman" panose="02020603050405020304" pitchFamily="18" charset="0"/>
                <a:cs typeface="Times New Roman" panose="02020603050405020304" pitchFamily="18" charset="0"/>
              </a:rPr>
              <a:t>.</a:t>
            </a:r>
          </a:p>
          <a:p>
            <a:pPr marL="514350" indent="-514350">
              <a:buAutoNum type="arabicParenR" startAt="2"/>
            </a:pPr>
            <a:r>
              <a:rPr lang="en-US" sz="9600" dirty="0" smtClean="0">
                <a:latin typeface="Times New Roman" panose="02020603050405020304" pitchFamily="18" charset="0"/>
                <a:cs typeface="Times New Roman" panose="02020603050405020304" pitchFamily="18" charset="0"/>
              </a:rPr>
              <a:t>Test statistics:</a:t>
            </a:r>
          </a:p>
          <a:p>
            <a:pPr marL="0" indent="0">
              <a:buNone/>
            </a:pPr>
            <a:r>
              <a:rPr lang="en-US" sz="9600" dirty="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             </a:t>
            </a:r>
            <a:r>
              <a:rPr lang="en-US" sz="9600" dirty="0">
                <a:latin typeface="Times New Roman" panose="02020603050405020304" pitchFamily="18" charset="0"/>
                <a:cs typeface="Times New Roman" panose="02020603050405020304" pitchFamily="18" charset="0"/>
              </a:rPr>
              <a:t>Test statistic: D=</a:t>
            </a:r>
            <a:r>
              <a:rPr lang="en-US" sz="9600" dirty="0"/>
              <a:t> xi − yi</a:t>
            </a:r>
            <a:endParaRPr lang="en-US" sz="9600" baseline="-25000" dirty="0">
              <a:latin typeface="Times New Roman" panose="02020603050405020304" pitchFamily="18" charset="0"/>
              <a:cs typeface="Times New Roman" panose="02020603050405020304" pitchFamily="18" charset="0"/>
            </a:endParaRPr>
          </a:p>
          <a:p>
            <a:r>
              <a:rPr lang="en-US" sz="9600" dirty="0"/>
              <a:t> Calculate each paired difference, di = xi − yi, where xi, yi are the pairs of observations</a:t>
            </a:r>
            <a:r>
              <a:rPr lang="en-US" sz="9600" dirty="0" smtClean="0"/>
              <a:t>.</a:t>
            </a:r>
            <a:endParaRPr lang="en-US" sz="9600" dirty="0"/>
          </a:p>
          <a:p>
            <a:r>
              <a:rPr lang="en-US" sz="9600" dirty="0"/>
              <a:t>Rank the di’s, ignoring the signs (i.e. assign rank 1 to the smallest |di|, rank 2 to the next etc.)</a:t>
            </a:r>
          </a:p>
          <a:p>
            <a:r>
              <a:rPr lang="en-US" sz="9600" dirty="0"/>
              <a:t> </a:t>
            </a:r>
            <a:endParaRPr lang="en-US" dirty="0"/>
          </a:p>
          <a:p>
            <a:pPr marL="0" indent="0">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endParaRPr lang="en-US" dirty="0" smtClean="0"/>
          </a:p>
        </p:txBody>
      </p:sp>
    </p:spTree>
    <p:extLst>
      <p:ext uri="{BB962C8B-B14F-4D97-AF65-F5344CB8AC3E}">
        <p14:creationId xmlns:p14="http://schemas.microsoft.com/office/powerpoint/2010/main" val="102072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sz="2800" dirty="0" smtClean="0"/>
              <a:t>Label </a:t>
            </a:r>
            <a:r>
              <a:rPr lang="en-US" sz="2800" dirty="0"/>
              <a:t>each rank with its sign, according to the sign of di. Calculate W+, the sum of the ranks of the positive di’s, and W−, the sum of the ranks of the negative di’s.</a:t>
            </a:r>
          </a:p>
          <a:p>
            <a:r>
              <a:rPr lang="en-US" sz="2800" dirty="0">
                <a:latin typeface="Times New Roman" panose="02020603050405020304" pitchFamily="18" charset="0"/>
                <a:cs typeface="Times New Roman" panose="02020603050405020304" pitchFamily="18" charset="0"/>
              </a:rPr>
              <a:t>The test statistic is either W+ or W− which ever is smaller</a:t>
            </a:r>
            <a:r>
              <a:rPr lang="en-US"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567882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Calculations:</a:t>
            </a:r>
            <a:r>
              <a:rPr lang="en-US"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1000789"/>
              </p:ext>
            </p:extLst>
          </p:nvPr>
        </p:nvGraphicFramePr>
        <p:xfrm>
          <a:off x="914400" y="2095500"/>
          <a:ext cx="10353675" cy="4348480"/>
        </p:xfrm>
        <a:graphic>
          <a:graphicData uri="http://schemas.openxmlformats.org/drawingml/2006/table">
            <a:tbl>
              <a:tblPr firstRow="1" bandRow="1">
                <a:tableStyleId>{5C22544A-7EE6-4342-B048-85BDC9FD1C3A}</a:tableStyleId>
              </a:tblPr>
              <a:tblGrid>
                <a:gridCol w="2070735"/>
                <a:gridCol w="2070735"/>
                <a:gridCol w="2070735"/>
                <a:gridCol w="2070735"/>
                <a:gridCol w="2070735"/>
              </a:tblGrid>
              <a:tr h="370840">
                <a:tc>
                  <a:txBody>
                    <a:bodyPr/>
                    <a:lstStyle/>
                    <a:p>
                      <a:r>
                        <a:rPr lang="en-US" dirty="0" smtClean="0"/>
                        <a:t>Score( old</a:t>
                      </a:r>
                      <a:r>
                        <a:rPr lang="en-US" baseline="0" dirty="0" smtClean="0"/>
                        <a:t> design)</a:t>
                      </a:r>
                      <a:endParaRPr lang="en-US" dirty="0"/>
                    </a:p>
                  </a:txBody>
                  <a:tcPr marL="90032" marR="90032"/>
                </a:tc>
                <a:tc>
                  <a:txBody>
                    <a:bodyPr/>
                    <a:lstStyle/>
                    <a:p>
                      <a:r>
                        <a:rPr lang="en-US" dirty="0" smtClean="0"/>
                        <a:t>Score (new design)</a:t>
                      </a:r>
                      <a:endParaRPr lang="en-US" dirty="0"/>
                    </a:p>
                  </a:txBody>
                  <a:tcPr marL="90032" marR="90032"/>
                </a:tc>
                <a:tc>
                  <a:txBody>
                    <a:bodyPr/>
                    <a:lstStyle/>
                    <a:p>
                      <a:r>
                        <a:rPr lang="en-US" dirty="0" smtClean="0"/>
                        <a:t>difference</a:t>
                      </a:r>
                      <a:endParaRPr lang="en-US" dirty="0"/>
                    </a:p>
                  </a:txBody>
                  <a:tcPr marL="90032" marR="90032"/>
                </a:tc>
                <a:tc>
                  <a:txBody>
                    <a:bodyPr/>
                    <a:lstStyle/>
                    <a:p>
                      <a:r>
                        <a:rPr lang="en-US" dirty="0" smtClean="0"/>
                        <a:t>Rank value</a:t>
                      </a:r>
                      <a:endParaRPr lang="en-US" dirty="0"/>
                    </a:p>
                  </a:txBody>
                  <a:tcPr marL="90032" marR="90032"/>
                </a:tc>
                <a:tc>
                  <a:txBody>
                    <a:bodyPr/>
                    <a:lstStyle/>
                    <a:p>
                      <a:r>
                        <a:rPr lang="en-US" dirty="0" smtClean="0"/>
                        <a:t>Signed rank</a:t>
                      </a:r>
                      <a:endParaRPr lang="en-US" dirty="0"/>
                    </a:p>
                  </a:txBody>
                  <a:tcPr marL="90032" marR="90032"/>
                </a:tc>
              </a:tr>
              <a:tr h="370840">
                <a:tc>
                  <a:txBody>
                    <a:bodyPr/>
                    <a:lstStyle/>
                    <a:p>
                      <a:r>
                        <a:rPr lang="en-US" dirty="0" smtClean="0"/>
                        <a:t>89</a:t>
                      </a:r>
                      <a:endParaRPr lang="en-US" dirty="0"/>
                    </a:p>
                  </a:txBody>
                  <a:tcPr marL="90032" marR="90032"/>
                </a:tc>
                <a:tc>
                  <a:txBody>
                    <a:bodyPr/>
                    <a:lstStyle/>
                    <a:p>
                      <a:r>
                        <a:rPr lang="en-US" dirty="0" smtClean="0"/>
                        <a:t>83</a:t>
                      </a:r>
                      <a:endParaRPr lang="en-US" dirty="0"/>
                    </a:p>
                  </a:txBody>
                  <a:tcPr marL="90032" marR="90032"/>
                </a:tc>
                <a:tc>
                  <a:txBody>
                    <a:bodyPr/>
                    <a:lstStyle/>
                    <a:p>
                      <a:r>
                        <a:rPr lang="en-US" dirty="0" smtClean="0"/>
                        <a:t>6</a:t>
                      </a:r>
                      <a:endParaRPr lang="en-US" dirty="0"/>
                    </a:p>
                  </a:txBody>
                  <a:tcPr marL="90032" marR="90032"/>
                </a:tc>
                <a:tc>
                  <a:txBody>
                    <a:bodyPr/>
                    <a:lstStyle/>
                    <a:p>
                      <a:r>
                        <a:rPr lang="en-US" dirty="0" smtClean="0"/>
                        <a:t>8</a:t>
                      </a:r>
                      <a:endParaRPr lang="en-US" dirty="0"/>
                    </a:p>
                  </a:txBody>
                  <a:tcPr marL="90032" marR="90032"/>
                </a:tc>
                <a:tc>
                  <a:txBody>
                    <a:bodyPr/>
                    <a:lstStyle/>
                    <a:p>
                      <a:r>
                        <a:rPr lang="en-US" dirty="0" smtClean="0"/>
                        <a:t>8</a:t>
                      </a:r>
                      <a:endParaRPr lang="en-US" dirty="0"/>
                    </a:p>
                  </a:txBody>
                  <a:tcPr marL="90032" marR="90032"/>
                </a:tc>
              </a:tr>
              <a:tr h="370840">
                <a:tc>
                  <a:txBody>
                    <a:bodyPr/>
                    <a:lstStyle/>
                    <a:p>
                      <a:r>
                        <a:rPr lang="en-US" dirty="0" smtClean="0"/>
                        <a:t>84</a:t>
                      </a:r>
                      <a:endParaRPr lang="en-US" dirty="0"/>
                    </a:p>
                  </a:txBody>
                  <a:tcPr marL="90032" marR="90032"/>
                </a:tc>
                <a:tc>
                  <a:txBody>
                    <a:bodyPr/>
                    <a:lstStyle/>
                    <a:p>
                      <a:r>
                        <a:rPr lang="en-US" dirty="0" smtClean="0"/>
                        <a:t>83</a:t>
                      </a:r>
                      <a:endParaRPr lang="en-US" dirty="0"/>
                    </a:p>
                  </a:txBody>
                  <a:tcPr marL="90032" marR="90032"/>
                </a:tc>
                <a:tc>
                  <a:txBody>
                    <a:bodyPr/>
                    <a:lstStyle/>
                    <a:p>
                      <a:r>
                        <a:rPr lang="en-US" dirty="0" smtClean="0"/>
                        <a:t>1</a:t>
                      </a:r>
                      <a:endParaRPr lang="en-US" dirty="0"/>
                    </a:p>
                  </a:txBody>
                  <a:tcPr marL="90032" marR="90032"/>
                </a:tc>
                <a:tc>
                  <a:txBody>
                    <a:bodyPr/>
                    <a:lstStyle/>
                    <a:p>
                      <a:r>
                        <a:rPr lang="en-US" dirty="0" smtClean="0"/>
                        <a:t>1</a:t>
                      </a:r>
                      <a:endParaRPr lang="en-US" dirty="0"/>
                    </a:p>
                  </a:txBody>
                  <a:tcPr marL="90032" marR="90032"/>
                </a:tc>
                <a:tc>
                  <a:txBody>
                    <a:bodyPr/>
                    <a:lstStyle/>
                    <a:p>
                      <a:r>
                        <a:rPr lang="en-US" dirty="0" smtClean="0"/>
                        <a:t>1</a:t>
                      </a:r>
                      <a:endParaRPr lang="en-US" dirty="0"/>
                    </a:p>
                  </a:txBody>
                  <a:tcPr marL="90032" marR="90032"/>
                </a:tc>
              </a:tr>
              <a:tr h="370840">
                <a:tc>
                  <a:txBody>
                    <a:bodyPr/>
                    <a:lstStyle/>
                    <a:p>
                      <a:r>
                        <a:rPr lang="en-US" dirty="0" smtClean="0"/>
                        <a:t>96</a:t>
                      </a:r>
                      <a:endParaRPr lang="en-US" dirty="0"/>
                    </a:p>
                  </a:txBody>
                  <a:tcPr marL="90032" marR="90032"/>
                </a:tc>
                <a:tc>
                  <a:txBody>
                    <a:bodyPr/>
                    <a:lstStyle/>
                    <a:p>
                      <a:r>
                        <a:rPr lang="en-US" dirty="0" smtClean="0"/>
                        <a:t>92</a:t>
                      </a:r>
                      <a:endParaRPr lang="en-US" dirty="0"/>
                    </a:p>
                  </a:txBody>
                  <a:tcPr marL="90032" marR="90032"/>
                </a:tc>
                <a:tc>
                  <a:txBody>
                    <a:bodyPr/>
                    <a:lstStyle/>
                    <a:p>
                      <a:r>
                        <a:rPr lang="en-US" dirty="0" smtClean="0"/>
                        <a:t>4</a:t>
                      </a:r>
                      <a:endParaRPr lang="en-US" dirty="0"/>
                    </a:p>
                  </a:txBody>
                  <a:tcPr marL="90032" marR="90032"/>
                </a:tc>
                <a:tc>
                  <a:txBody>
                    <a:bodyPr/>
                    <a:lstStyle/>
                    <a:p>
                      <a:r>
                        <a:rPr lang="en-US" dirty="0" smtClean="0"/>
                        <a:t>5.5</a:t>
                      </a:r>
                      <a:endParaRPr lang="en-US" dirty="0"/>
                    </a:p>
                  </a:txBody>
                  <a:tcPr marL="90032" marR="90032"/>
                </a:tc>
                <a:tc>
                  <a:txBody>
                    <a:bodyPr/>
                    <a:lstStyle/>
                    <a:p>
                      <a:r>
                        <a:rPr lang="en-US" dirty="0" smtClean="0"/>
                        <a:t>5.5</a:t>
                      </a:r>
                      <a:endParaRPr lang="en-US" dirty="0"/>
                    </a:p>
                  </a:txBody>
                  <a:tcPr marL="90032" marR="90032"/>
                </a:tc>
              </a:tr>
              <a:tr h="370840">
                <a:tc>
                  <a:txBody>
                    <a:bodyPr/>
                    <a:lstStyle/>
                    <a:p>
                      <a:r>
                        <a:rPr lang="en-US" dirty="0" smtClean="0"/>
                        <a:t>74</a:t>
                      </a:r>
                      <a:endParaRPr lang="en-US" dirty="0"/>
                    </a:p>
                  </a:txBody>
                  <a:tcPr marL="90032" marR="90032"/>
                </a:tc>
                <a:tc>
                  <a:txBody>
                    <a:bodyPr/>
                    <a:lstStyle/>
                    <a:p>
                      <a:r>
                        <a:rPr lang="en-US" dirty="0" smtClean="0"/>
                        <a:t>76</a:t>
                      </a:r>
                      <a:endParaRPr lang="en-US" dirty="0"/>
                    </a:p>
                  </a:txBody>
                  <a:tcPr marL="90032" marR="90032"/>
                </a:tc>
                <a:tc>
                  <a:txBody>
                    <a:bodyPr/>
                    <a:lstStyle/>
                    <a:p>
                      <a:r>
                        <a:rPr lang="en-US" dirty="0" smtClean="0"/>
                        <a:t>-2</a:t>
                      </a:r>
                      <a:endParaRPr lang="en-US" dirty="0"/>
                    </a:p>
                  </a:txBody>
                  <a:tcPr marL="90032" marR="90032"/>
                </a:tc>
                <a:tc>
                  <a:txBody>
                    <a:bodyPr/>
                    <a:lstStyle/>
                    <a:p>
                      <a:r>
                        <a:rPr lang="en-US" dirty="0" smtClean="0"/>
                        <a:t>2.5</a:t>
                      </a:r>
                      <a:endParaRPr lang="en-US" dirty="0"/>
                    </a:p>
                  </a:txBody>
                  <a:tcPr marL="90032" marR="900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-2.5</a:t>
                      </a:r>
                    </a:p>
                  </a:txBody>
                  <a:tcPr marL="90032" marR="90032"/>
                </a:tc>
              </a:tr>
              <a:tr h="370840">
                <a:tc>
                  <a:txBody>
                    <a:bodyPr/>
                    <a:lstStyle/>
                    <a:p>
                      <a:r>
                        <a:rPr lang="en-US" dirty="0" smtClean="0"/>
                        <a:t>91</a:t>
                      </a:r>
                      <a:endParaRPr lang="en-US" dirty="0"/>
                    </a:p>
                  </a:txBody>
                  <a:tcPr marL="90032" marR="90032"/>
                </a:tc>
                <a:tc>
                  <a:txBody>
                    <a:bodyPr/>
                    <a:lstStyle/>
                    <a:p>
                      <a:r>
                        <a:rPr lang="en-US" dirty="0" smtClean="0"/>
                        <a:t>91</a:t>
                      </a:r>
                      <a:endParaRPr lang="en-US" dirty="0"/>
                    </a:p>
                  </a:txBody>
                  <a:tcPr marL="90032" marR="90032"/>
                </a:tc>
                <a:tc>
                  <a:txBody>
                    <a:bodyPr/>
                    <a:lstStyle/>
                    <a:p>
                      <a:r>
                        <a:rPr lang="en-US" dirty="0" smtClean="0"/>
                        <a:t>0</a:t>
                      </a:r>
                      <a:endParaRPr lang="en-US" dirty="0"/>
                    </a:p>
                  </a:txBody>
                  <a:tcPr marL="90032" marR="90032"/>
                </a:tc>
                <a:tc>
                  <a:txBody>
                    <a:bodyPr/>
                    <a:lstStyle/>
                    <a:p>
                      <a:r>
                        <a:rPr lang="en-US" dirty="0" smtClean="0"/>
                        <a:t>-</a:t>
                      </a:r>
                      <a:endParaRPr lang="en-US" dirty="0"/>
                    </a:p>
                  </a:txBody>
                  <a:tcPr marL="90032" marR="90032"/>
                </a:tc>
                <a:tc>
                  <a:txBody>
                    <a:bodyPr/>
                    <a:lstStyle/>
                    <a:p>
                      <a:r>
                        <a:rPr lang="en-US" dirty="0" smtClean="0"/>
                        <a:t>-</a:t>
                      </a:r>
                      <a:endParaRPr lang="en-US" dirty="0"/>
                    </a:p>
                  </a:txBody>
                  <a:tcPr marL="90032" marR="90032"/>
                </a:tc>
              </a:tr>
              <a:tr h="370840">
                <a:tc>
                  <a:txBody>
                    <a:bodyPr/>
                    <a:lstStyle/>
                    <a:p>
                      <a:r>
                        <a:rPr lang="en-US" dirty="0" smtClean="0"/>
                        <a:t>85</a:t>
                      </a:r>
                      <a:endParaRPr lang="en-US" dirty="0"/>
                    </a:p>
                  </a:txBody>
                  <a:tcPr marL="90032" marR="90032"/>
                </a:tc>
                <a:tc>
                  <a:txBody>
                    <a:bodyPr/>
                    <a:lstStyle/>
                    <a:p>
                      <a:r>
                        <a:rPr lang="en-US" dirty="0" smtClean="0"/>
                        <a:t>80</a:t>
                      </a:r>
                      <a:endParaRPr lang="en-US" dirty="0"/>
                    </a:p>
                  </a:txBody>
                  <a:tcPr marL="90032" marR="90032"/>
                </a:tc>
                <a:tc>
                  <a:txBody>
                    <a:bodyPr/>
                    <a:lstStyle/>
                    <a:p>
                      <a:r>
                        <a:rPr lang="en-US" dirty="0" smtClean="0"/>
                        <a:t>5</a:t>
                      </a:r>
                      <a:endParaRPr lang="en-US" dirty="0"/>
                    </a:p>
                  </a:txBody>
                  <a:tcPr marL="90032" marR="90032"/>
                </a:tc>
                <a:tc>
                  <a:txBody>
                    <a:bodyPr/>
                    <a:lstStyle/>
                    <a:p>
                      <a:r>
                        <a:rPr lang="en-US" dirty="0" smtClean="0"/>
                        <a:t>7</a:t>
                      </a:r>
                      <a:endParaRPr lang="en-US" dirty="0"/>
                    </a:p>
                  </a:txBody>
                  <a:tcPr marL="90032" marR="90032"/>
                </a:tc>
                <a:tc>
                  <a:txBody>
                    <a:bodyPr/>
                    <a:lstStyle/>
                    <a:p>
                      <a:r>
                        <a:rPr lang="en-US" dirty="0" smtClean="0"/>
                        <a:t>7</a:t>
                      </a:r>
                      <a:endParaRPr lang="en-US" dirty="0"/>
                    </a:p>
                  </a:txBody>
                  <a:tcPr marL="90032" marR="90032"/>
                </a:tc>
              </a:tr>
              <a:tr h="370840">
                <a:tc>
                  <a:txBody>
                    <a:bodyPr/>
                    <a:lstStyle/>
                    <a:p>
                      <a:r>
                        <a:rPr lang="en-US" dirty="0" smtClean="0"/>
                        <a:t>95</a:t>
                      </a:r>
                      <a:endParaRPr lang="en-US" dirty="0"/>
                    </a:p>
                  </a:txBody>
                  <a:tcPr marL="90032" marR="90032"/>
                </a:tc>
                <a:tc>
                  <a:txBody>
                    <a:bodyPr/>
                    <a:lstStyle/>
                    <a:p>
                      <a:r>
                        <a:rPr lang="en-US" dirty="0" smtClean="0"/>
                        <a:t>87</a:t>
                      </a:r>
                      <a:endParaRPr lang="en-US" dirty="0"/>
                    </a:p>
                  </a:txBody>
                  <a:tcPr marL="90032" marR="90032"/>
                </a:tc>
                <a:tc>
                  <a:txBody>
                    <a:bodyPr/>
                    <a:lstStyle/>
                    <a:p>
                      <a:r>
                        <a:rPr lang="en-US" dirty="0" smtClean="0"/>
                        <a:t>8</a:t>
                      </a:r>
                      <a:endParaRPr lang="en-US" dirty="0"/>
                    </a:p>
                  </a:txBody>
                  <a:tcPr marL="90032" marR="90032"/>
                </a:tc>
                <a:tc>
                  <a:txBody>
                    <a:bodyPr/>
                    <a:lstStyle/>
                    <a:p>
                      <a:r>
                        <a:rPr lang="en-US" dirty="0" smtClean="0"/>
                        <a:t>9</a:t>
                      </a:r>
                      <a:endParaRPr lang="en-US" dirty="0"/>
                    </a:p>
                  </a:txBody>
                  <a:tcPr marL="90032" marR="90032"/>
                </a:tc>
                <a:tc>
                  <a:txBody>
                    <a:bodyPr/>
                    <a:lstStyle/>
                    <a:p>
                      <a:r>
                        <a:rPr lang="en-US" dirty="0" smtClean="0"/>
                        <a:t>9</a:t>
                      </a:r>
                      <a:endParaRPr lang="en-US" dirty="0"/>
                    </a:p>
                  </a:txBody>
                  <a:tcPr marL="90032" marR="90032"/>
                </a:tc>
              </a:tr>
              <a:tr h="370840">
                <a:tc>
                  <a:txBody>
                    <a:bodyPr/>
                    <a:lstStyle/>
                    <a:p>
                      <a:r>
                        <a:rPr lang="en-US" dirty="0" smtClean="0"/>
                        <a:t>82</a:t>
                      </a:r>
                      <a:endParaRPr lang="en-US" dirty="0"/>
                    </a:p>
                  </a:txBody>
                  <a:tcPr marL="90032" marR="90032"/>
                </a:tc>
                <a:tc>
                  <a:txBody>
                    <a:bodyPr/>
                    <a:lstStyle/>
                    <a:p>
                      <a:r>
                        <a:rPr lang="en-US" dirty="0" smtClean="0"/>
                        <a:t>85</a:t>
                      </a:r>
                      <a:endParaRPr lang="en-US" dirty="0"/>
                    </a:p>
                  </a:txBody>
                  <a:tcPr marL="90032" marR="90032"/>
                </a:tc>
                <a:tc>
                  <a:txBody>
                    <a:bodyPr/>
                    <a:lstStyle/>
                    <a:p>
                      <a:r>
                        <a:rPr lang="en-US" dirty="0" smtClean="0"/>
                        <a:t>-3</a:t>
                      </a:r>
                      <a:endParaRPr lang="en-US" dirty="0"/>
                    </a:p>
                  </a:txBody>
                  <a:tcPr marL="90032" marR="90032"/>
                </a:tc>
                <a:tc>
                  <a:txBody>
                    <a:bodyPr/>
                    <a:lstStyle/>
                    <a:p>
                      <a:r>
                        <a:rPr lang="en-US" dirty="0" smtClean="0"/>
                        <a:t>4</a:t>
                      </a:r>
                      <a:endParaRPr lang="en-US" dirty="0"/>
                    </a:p>
                  </a:txBody>
                  <a:tcPr marL="90032" marR="90032"/>
                </a:tc>
                <a:tc>
                  <a:txBody>
                    <a:bodyPr/>
                    <a:lstStyle/>
                    <a:p>
                      <a:r>
                        <a:rPr lang="en-US" dirty="0" smtClean="0"/>
                        <a:t>-4</a:t>
                      </a:r>
                      <a:endParaRPr lang="en-US" dirty="0"/>
                    </a:p>
                  </a:txBody>
                  <a:tcPr marL="90032" marR="90032"/>
                </a:tc>
              </a:tr>
              <a:tr h="370840">
                <a:tc>
                  <a:txBody>
                    <a:bodyPr/>
                    <a:lstStyle/>
                    <a:p>
                      <a:r>
                        <a:rPr lang="en-US" dirty="0" smtClean="0"/>
                        <a:t>92</a:t>
                      </a:r>
                      <a:endParaRPr lang="en-US" dirty="0"/>
                    </a:p>
                  </a:txBody>
                  <a:tcPr marL="90032" marR="90032"/>
                </a:tc>
                <a:tc>
                  <a:txBody>
                    <a:bodyPr/>
                    <a:lstStyle/>
                    <a:p>
                      <a:r>
                        <a:rPr lang="en-US" dirty="0" smtClean="0"/>
                        <a:t>90</a:t>
                      </a:r>
                      <a:endParaRPr lang="en-US" dirty="0"/>
                    </a:p>
                  </a:txBody>
                  <a:tcPr marL="90032" marR="90032"/>
                </a:tc>
                <a:tc>
                  <a:txBody>
                    <a:bodyPr/>
                    <a:lstStyle/>
                    <a:p>
                      <a:r>
                        <a:rPr lang="en-US" dirty="0" smtClean="0"/>
                        <a:t>2</a:t>
                      </a:r>
                      <a:endParaRPr lang="en-US" dirty="0"/>
                    </a:p>
                  </a:txBody>
                  <a:tcPr marL="90032" marR="90032"/>
                </a:tc>
                <a:tc>
                  <a:txBody>
                    <a:bodyPr/>
                    <a:lstStyle/>
                    <a:p>
                      <a:r>
                        <a:rPr lang="en-US" dirty="0" smtClean="0"/>
                        <a:t>2.5</a:t>
                      </a:r>
                      <a:endParaRPr lang="en-US" dirty="0"/>
                    </a:p>
                  </a:txBody>
                  <a:tcPr marL="90032" marR="90032"/>
                </a:tc>
                <a:tc>
                  <a:txBody>
                    <a:bodyPr/>
                    <a:lstStyle/>
                    <a:p>
                      <a:r>
                        <a:rPr lang="en-US" dirty="0" smtClean="0"/>
                        <a:t>2.5</a:t>
                      </a:r>
                      <a:endParaRPr lang="en-US" dirty="0"/>
                    </a:p>
                  </a:txBody>
                  <a:tcPr marL="90032" marR="90032"/>
                </a:tc>
              </a:tr>
              <a:tr h="370840">
                <a:tc>
                  <a:txBody>
                    <a:bodyPr/>
                    <a:lstStyle/>
                    <a:p>
                      <a:r>
                        <a:rPr lang="en-US" dirty="0" smtClean="0"/>
                        <a:t>81</a:t>
                      </a:r>
                      <a:endParaRPr lang="en-US" dirty="0"/>
                    </a:p>
                  </a:txBody>
                  <a:tcPr marL="90032" marR="90032"/>
                </a:tc>
                <a:tc>
                  <a:txBody>
                    <a:bodyPr/>
                    <a:lstStyle/>
                    <a:p>
                      <a:r>
                        <a:rPr lang="en-US" dirty="0" smtClean="0"/>
                        <a:t>77</a:t>
                      </a:r>
                      <a:endParaRPr lang="en-US" dirty="0"/>
                    </a:p>
                  </a:txBody>
                  <a:tcPr marL="90032" marR="90032"/>
                </a:tc>
                <a:tc>
                  <a:txBody>
                    <a:bodyPr/>
                    <a:lstStyle/>
                    <a:p>
                      <a:r>
                        <a:rPr lang="en-US" dirty="0" smtClean="0"/>
                        <a:t>4</a:t>
                      </a:r>
                      <a:endParaRPr lang="en-US" dirty="0"/>
                    </a:p>
                  </a:txBody>
                  <a:tcPr marL="90032" marR="90032"/>
                </a:tc>
                <a:tc>
                  <a:txBody>
                    <a:bodyPr/>
                    <a:lstStyle/>
                    <a:p>
                      <a:r>
                        <a:rPr lang="en-US" dirty="0" smtClean="0"/>
                        <a:t>5.5</a:t>
                      </a:r>
                      <a:endParaRPr lang="en-US" dirty="0"/>
                    </a:p>
                  </a:txBody>
                  <a:tcPr marL="90032" marR="90032"/>
                </a:tc>
                <a:tc>
                  <a:txBody>
                    <a:bodyPr/>
                    <a:lstStyle/>
                    <a:p>
                      <a:r>
                        <a:rPr lang="en-US" dirty="0" smtClean="0"/>
                        <a:t>5.5</a:t>
                      </a:r>
                      <a:endParaRPr lang="en-US" dirty="0"/>
                    </a:p>
                  </a:txBody>
                  <a:tcPr marL="90032" marR="90032"/>
                </a:tc>
              </a:tr>
            </a:tbl>
          </a:graphicData>
        </a:graphic>
      </p:graphicFrame>
    </p:spTree>
    <p:extLst>
      <p:ext uri="{BB962C8B-B14F-4D97-AF65-F5344CB8AC3E}">
        <p14:creationId xmlns:p14="http://schemas.microsoft.com/office/powerpoint/2010/main" val="2897298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a:t>
            </a:r>
            <a:endParaRPr lang="en-US" dirty="0"/>
          </a:p>
        </p:txBody>
      </p:sp>
      <p:pic>
        <p:nvPicPr>
          <p:cNvPr id="4" name="Picture 2" descr="Wilcoxon Signed-Ranks Table | Real Statistics Using Exce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02365" y="1690688"/>
            <a:ext cx="9024731" cy="4643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7405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68</TotalTime>
  <Words>652</Words>
  <Application>Microsoft Office PowerPoint</Application>
  <PresentationFormat>Widescreen</PresentationFormat>
  <Paragraphs>112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Bookman Old Style</vt:lpstr>
      <vt:lpstr>Cambria Math</vt:lpstr>
      <vt:lpstr>Rockwell</vt:lpstr>
      <vt:lpstr>Times New Roman</vt:lpstr>
      <vt:lpstr>Damask</vt:lpstr>
      <vt:lpstr>Wilcoxon sign Rank test for paired observation</vt:lpstr>
      <vt:lpstr>Objective </vt:lpstr>
      <vt:lpstr>General procedure</vt:lpstr>
      <vt:lpstr>PowerPoint Presentation</vt:lpstr>
      <vt:lpstr>Question #1</vt:lpstr>
      <vt:lpstr>Solution:</vt:lpstr>
      <vt:lpstr>PowerPoint Presentation</vt:lpstr>
      <vt:lpstr>Calculations: </vt:lpstr>
      <vt:lpstr>Table</vt:lpstr>
      <vt:lpstr>PowerPoint Presentation</vt:lpstr>
      <vt:lpstr>Home assignment: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dc:creator>
  <cp:lastModifiedBy>Ali</cp:lastModifiedBy>
  <cp:revision>15</cp:revision>
  <dcterms:created xsi:type="dcterms:W3CDTF">2020-04-30T13:14:51Z</dcterms:created>
  <dcterms:modified xsi:type="dcterms:W3CDTF">2020-04-30T19:28:05Z</dcterms:modified>
</cp:coreProperties>
</file>