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7" r:id="rId3"/>
    <p:sldId id="274" r:id="rId4"/>
    <p:sldId id="257" r:id="rId5"/>
    <p:sldId id="278" r:id="rId6"/>
    <p:sldId id="279" r:id="rId7"/>
    <p:sldId id="276" r:id="rId8"/>
    <p:sldId id="275" r:id="rId9"/>
    <p:sldId id="277" r:id="rId10"/>
    <p:sldId id="258" r:id="rId11"/>
    <p:sldId id="316" r:id="rId12"/>
    <p:sldId id="262" r:id="rId13"/>
    <p:sldId id="263" r:id="rId14"/>
    <p:sldId id="281" r:id="rId15"/>
    <p:sldId id="264" r:id="rId16"/>
    <p:sldId id="282" r:id="rId17"/>
    <p:sldId id="283" r:id="rId18"/>
    <p:sldId id="260" r:id="rId19"/>
    <p:sldId id="284" r:id="rId20"/>
    <p:sldId id="312" r:id="rId21"/>
    <p:sldId id="285" r:id="rId22"/>
    <p:sldId id="286" r:id="rId23"/>
    <p:sldId id="310" r:id="rId24"/>
    <p:sldId id="287" r:id="rId25"/>
    <p:sldId id="309" r:id="rId26"/>
    <p:sldId id="288" r:id="rId27"/>
    <p:sldId id="311" r:id="rId28"/>
    <p:sldId id="291" r:id="rId29"/>
    <p:sldId id="317" r:id="rId30"/>
    <p:sldId id="314" r:id="rId31"/>
    <p:sldId id="294" r:id="rId32"/>
    <p:sldId id="295" r:id="rId33"/>
    <p:sldId id="259" r:id="rId34"/>
    <p:sldId id="296" r:id="rId35"/>
    <p:sldId id="297" r:id="rId36"/>
    <p:sldId id="318" r:id="rId37"/>
    <p:sldId id="300" r:id="rId38"/>
    <p:sldId id="301" r:id="rId39"/>
    <p:sldId id="302" r:id="rId40"/>
    <p:sldId id="273"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86" autoAdjust="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46528A0-3D65-4A08-A5D2-79E3A17ED9FC}" type="datetimeFigureOut">
              <a:rPr lang="en-US" smtClean="0"/>
              <a:pPr/>
              <a:t>10/17/2018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F65A79-4911-417E-B9D0-11A89C3A7E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65A79-4911-417E-B9D0-11A89C3A7E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65A79-4911-417E-B9D0-11A89C3A7E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65A79-4911-417E-B9D0-11A89C3A7E0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9F65A79-4911-417E-B9D0-11A89C3A7E0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9F65A79-4911-417E-B9D0-11A89C3A7E0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9F65A79-4911-417E-B9D0-11A89C3A7E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9F65A79-4911-417E-B9D0-11A89C3A7E0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46528A0-3D65-4A08-A5D2-79E3A17ED9FC}" type="datetimeFigureOut">
              <a:rPr lang="en-US" smtClean="0"/>
              <a:pPr/>
              <a:t>10/17/2018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9F65A79-4911-417E-B9D0-11A89C3A7E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46528A0-3D65-4A08-A5D2-79E3A17ED9FC}" type="datetimeFigureOut">
              <a:rPr lang="en-US" smtClean="0"/>
              <a:pPr/>
              <a:t>10/17/2018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9F65A79-4911-417E-B9D0-11A89C3A7E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46528A0-3D65-4A08-A5D2-79E3A17ED9FC}" type="datetimeFigureOut">
              <a:rPr lang="en-US" smtClean="0"/>
              <a:pPr/>
              <a:t>10/17/2018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F65A79-4911-417E-B9D0-11A89C3A7E0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6528A0-3D65-4A08-A5D2-79E3A17ED9FC}" type="datetimeFigureOut">
              <a:rPr lang="en-US" smtClean="0"/>
              <a:pPr/>
              <a:t>10/17/2018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F65A79-4911-417E-B9D0-11A89C3A7E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8600"/>
            <a:ext cx="4648200" cy="707886"/>
          </a:xfrm>
          <a:prstGeom prst="rect">
            <a:avLst/>
          </a:prstGeom>
          <a:noFill/>
        </p:spPr>
        <p:txBody>
          <a:bodyPr wrap="square" rtlCol="0">
            <a:spAutoFit/>
          </a:bodyPr>
          <a:lstStyle/>
          <a:p>
            <a:r>
              <a:rPr lang="en-US" sz="4000" dirty="0" smtClean="0">
                <a:solidFill>
                  <a:schemeClr val="tx1">
                    <a:lumMod val="95000"/>
                    <a:lumOff val="5000"/>
                  </a:schemeClr>
                </a:solidFill>
                <a:latin typeface="Arial Black" pitchFamily="34" charset="0"/>
                <a:cs typeface="Times New Roman" pitchFamily="18" charset="0"/>
              </a:rPr>
              <a:t>PRESENTATION</a:t>
            </a:r>
            <a:endParaRPr lang="en-US" sz="4000" dirty="0">
              <a:solidFill>
                <a:schemeClr val="tx1">
                  <a:lumMod val="95000"/>
                  <a:lumOff val="5000"/>
                </a:schemeClr>
              </a:solidFill>
              <a:latin typeface="Arial Black" pitchFamily="34" charset="0"/>
              <a:cs typeface="Times New Roman" pitchFamily="18" charset="0"/>
            </a:endParaRPr>
          </a:p>
        </p:txBody>
      </p:sp>
      <p:sp>
        <p:nvSpPr>
          <p:cNvPr id="3" name="TextBox 2"/>
          <p:cNvSpPr txBox="1"/>
          <p:nvPr/>
        </p:nvSpPr>
        <p:spPr>
          <a:xfrm>
            <a:off x="3733800" y="685800"/>
            <a:ext cx="990600" cy="646331"/>
          </a:xfrm>
          <a:prstGeom prst="rect">
            <a:avLst/>
          </a:prstGeom>
          <a:noFill/>
        </p:spPr>
        <p:txBody>
          <a:bodyPr wrap="square" rtlCol="0">
            <a:spAutoFit/>
          </a:bodyPr>
          <a:lstStyle/>
          <a:p>
            <a:r>
              <a:rPr lang="en-US" sz="3600" dirty="0" smtClean="0"/>
              <a:t>by</a:t>
            </a:r>
            <a:endParaRPr lang="en-US" sz="3600" dirty="0"/>
          </a:p>
        </p:txBody>
      </p:sp>
      <p:sp>
        <p:nvSpPr>
          <p:cNvPr id="4" name="TextBox 3"/>
          <p:cNvSpPr txBox="1"/>
          <p:nvPr/>
        </p:nvSpPr>
        <p:spPr>
          <a:xfrm>
            <a:off x="2209800" y="1371600"/>
            <a:ext cx="4495800" cy="1815882"/>
          </a:xfrm>
          <a:prstGeom prst="rect">
            <a:avLst/>
          </a:prstGeom>
          <a:noFill/>
        </p:spPr>
        <p:txBody>
          <a:bodyPr wrap="square" rtlCol="0">
            <a:spAutoFit/>
          </a:bodyPr>
          <a:lstStyle/>
          <a:p>
            <a:pPr marL="514350" indent="-514350"/>
            <a:r>
              <a:rPr lang="en-US" sz="2800" b="1" dirty="0" smtClean="0">
                <a:latin typeface="Cambria" pitchFamily="18" charset="0"/>
                <a:ea typeface="Arial Unicode MS" pitchFamily="34" charset="-128"/>
                <a:cs typeface="Arial Unicode MS" pitchFamily="34" charset="-128"/>
              </a:rPr>
              <a:t>1. Hamid jawad.</a:t>
            </a:r>
          </a:p>
          <a:p>
            <a:r>
              <a:rPr lang="en-US" sz="2800" b="1" dirty="0" smtClean="0">
                <a:latin typeface="Cambria" pitchFamily="18" charset="0"/>
                <a:ea typeface="Arial Unicode MS" pitchFamily="34" charset="-128"/>
                <a:cs typeface="Arial Unicode MS" pitchFamily="34" charset="-128"/>
              </a:rPr>
              <a:t>2. Ehsan Ali.</a:t>
            </a:r>
          </a:p>
          <a:p>
            <a:r>
              <a:rPr lang="en-US" sz="2800" b="1" dirty="0" smtClean="0">
                <a:latin typeface="Cambria" pitchFamily="18" charset="0"/>
                <a:ea typeface="Arial Unicode MS" pitchFamily="34" charset="-128"/>
                <a:cs typeface="Arial Unicode MS" pitchFamily="34" charset="-128"/>
              </a:rPr>
              <a:t>3. Hafiz Sajid Ur Rehman.</a:t>
            </a:r>
          </a:p>
          <a:p>
            <a:r>
              <a:rPr lang="en-US" sz="2800" b="1" dirty="0" smtClean="0">
                <a:latin typeface="Cambria" pitchFamily="18" charset="0"/>
                <a:ea typeface="Arial Unicode MS" pitchFamily="34" charset="-128"/>
                <a:cs typeface="Arial Unicode MS" pitchFamily="34" charset="-128"/>
              </a:rPr>
              <a:t>4. Umair Ashiq</a:t>
            </a:r>
            <a:endParaRPr lang="en-US" sz="2800" b="1" dirty="0">
              <a:latin typeface="Cambria" pitchFamily="18" charset="0"/>
              <a:ea typeface="Arial Unicode MS" pitchFamily="34" charset="-128"/>
              <a:cs typeface="Arial Unicode MS" pitchFamily="34" charset="-128"/>
            </a:endParaRPr>
          </a:p>
        </p:txBody>
      </p:sp>
      <p:sp>
        <p:nvSpPr>
          <p:cNvPr id="5" name="Left-Right Arrow 4"/>
          <p:cNvSpPr/>
          <p:nvPr/>
        </p:nvSpPr>
        <p:spPr>
          <a:xfrm>
            <a:off x="2514600" y="3505200"/>
            <a:ext cx="2971800" cy="11430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latin typeface="Arial" pitchFamily="34" charset="0"/>
                <a:cs typeface="Arial" pitchFamily="34" charset="0"/>
              </a:rPr>
              <a:t>Fecal sampling</a:t>
            </a:r>
            <a:endParaRPr lang="en-US" sz="2400" b="1" dirty="0">
              <a:latin typeface="Arial" pitchFamily="34" charset="0"/>
              <a:cs typeface="Arial" pitchFamily="34" charset="0"/>
            </a:endParaRPr>
          </a:p>
        </p:txBody>
      </p:sp>
      <p:sp>
        <p:nvSpPr>
          <p:cNvPr id="6" name="Rectangle 5"/>
          <p:cNvSpPr/>
          <p:nvPr/>
        </p:nvSpPr>
        <p:spPr>
          <a:xfrm>
            <a:off x="1143000" y="3200400"/>
            <a:ext cx="990600" cy="6096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smtClean="0"/>
              <a:t>Topic:</a:t>
            </a:r>
            <a:endParaRPr lang="en-US" dirty="0"/>
          </a:p>
        </p:txBody>
      </p:sp>
      <p:sp>
        <p:nvSpPr>
          <p:cNvPr id="7" name="TextBox 6"/>
          <p:cNvSpPr txBox="1"/>
          <p:nvPr/>
        </p:nvSpPr>
        <p:spPr>
          <a:xfrm>
            <a:off x="1219200" y="6019800"/>
            <a:ext cx="7162800" cy="707886"/>
          </a:xfrm>
          <a:prstGeom prst="rect">
            <a:avLst/>
          </a:prstGeom>
          <a:noFill/>
        </p:spPr>
        <p:txBody>
          <a:bodyPr wrap="square" rtlCol="0">
            <a:spAutoFit/>
          </a:bodyPr>
          <a:lstStyle/>
          <a:p>
            <a:r>
              <a:rPr lang="en-US" sz="2000" b="1" dirty="0" smtClean="0">
                <a:latin typeface="Arial Black" pitchFamily="34" charset="0"/>
                <a:cs typeface="Times New Roman" pitchFamily="18" charset="0"/>
              </a:rPr>
              <a:t>University college of agriculture, University of sargodha.</a:t>
            </a:r>
            <a:endParaRPr lang="en-US" sz="2000" b="1" dirty="0">
              <a:latin typeface="Arial Black" pitchFamily="34" charset="0"/>
              <a:cs typeface="Times New Roman" pitchFamily="18" charset="0"/>
            </a:endParaRPr>
          </a:p>
        </p:txBody>
      </p:sp>
      <p:sp>
        <p:nvSpPr>
          <p:cNvPr id="8" name="Right Arrow 7"/>
          <p:cNvSpPr/>
          <p:nvPr/>
        </p:nvSpPr>
        <p:spPr>
          <a:xfrm>
            <a:off x="838200" y="4724400"/>
            <a:ext cx="1600200" cy="60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Present To:</a:t>
            </a:r>
            <a:endParaRPr lang="en-US" sz="2000" b="1" dirty="0">
              <a:latin typeface="Times New Roman" pitchFamily="18" charset="0"/>
              <a:cs typeface="Times New Roman" pitchFamily="18" charset="0"/>
            </a:endParaRPr>
          </a:p>
        </p:txBody>
      </p:sp>
      <p:sp>
        <p:nvSpPr>
          <p:cNvPr id="9" name="Oval 8"/>
          <p:cNvSpPr/>
          <p:nvPr/>
        </p:nvSpPr>
        <p:spPr>
          <a:xfrm>
            <a:off x="2514600" y="5029200"/>
            <a:ext cx="31242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effectLst>
                  <a:outerShdw blurRad="60007" dist="310007" dir="7680000" sy="30000" kx="1300200" algn="ctr" rotWithShape="0">
                    <a:prstClr val="black">
                      <a:alpha val="32000"/>
                    </a:prstClr>
                  </a:outerShdw>
                  <a:reflection blurRad="6350" stA="55000" endA="50" endPos="85000" dir="5400000" sy="-100000" algn="bl" rotWithShape="0"/>
                </a:effectLst>
              </a:rPr>
              <a:t>Dr</a:t>
            </a:r>
            <a:r>
              <a:rPr lang="en-US" sz="2800" b="1" dirty="0" smtClean="0">
                <a:effectLst>
                  <a:outerShdw blurRad="60007" dist="310007" dir="7680000" sy="30000" kx="1300200" algn="ctr" rotWithShape="0">
                    <a:prstClr val="black">
                      <a:alpha val="32000"/>
                    </a:prstClr>
                  </a:outerShdw>
                </a:effectLst>
              </a:rPr>
              <a:t> </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60007" dist="310007" dir="7680000" sy="30000" kx="1300200" algn="ctr" rotWithShape="0">
                    <a:prstClr val="black">
                      <a:alpha val="32000"/>
                    </a:prstClr>
                  </a:outerShdw>
                </a:effectLst>
              </a:rPr>
              <a:t>Imtiaz</a:t>
            </a:r>
            <a:r>
              <a:rPr lang="en-US" sz="2800" b="1" dirty="0" smtClean="0">
                <a:effectLst>
                  <a:outerShdw blurRad="60007" dist="310007" dir="7680000" sy="30000" kx="1300200" algn="ctr" rotWithShape="0">
                    <a:prstClr val="black">
                      <a:alpha val="32000"/>
                    </a:prstClr>
                  </a:outerShdw>
                </a:effectLst>
              </a:rPr>
              <a:t> </a:t>
            </a:r>
            <a:r>
              <a:rPr lang="en-US" sz="2800" b="1" dirty="0" smtClean="0">
                <a:ln>
                  <a:solidFill>
                    <a:sysClr val="windowText" lastClr="000000"/>
                  </a:solidFill>
                </a:ln>
                <a:solidFill>
                  <a:sysClr val="windowText" lastClr="000000"/>
                </a:solidFill>
                <a:effectLst>
                  <a:outerShdw blurRad="60007" dist="310007" dir="7680000" sy="30000" kx="1300200" algn="ctr" rotWithShape="0">
                    <a:prstClr val="black">
                      <a:alpha val="32000"/>
                    </a:prstClr>
                  </a:outerShdw>
                </a:effectLst>
              </a:rPr>
              <a:t>Hussain</a:t>
            </a:r>
            <a:endParaRPr lang="en-US" sz="2800" b="1" dirty="0">
              <a:ln>
                <a:solidFill>
                  <a:sysClr val="windowText" lastClr="000000"/>
                </a:solidFill>
              </a:ln>
              <a:solidFill>
                <a:sysClr val="windowText" lastClr="000000"/>
              </a:solidFill>
              <a:effectLst>
                <a:outerShdw blurRad="60007" dist="310007" dir="7680000" sy="30000" kx="1300200" algn="ctr" rotWithShape="0">
                  <a:prstClr val="black">
                    <a:alpha val="32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10000"/>
              </a:lnSpc>
            </a:pPr>
            <a:r>
              <a:rPr lang="en-US" sz="2600" dirty="0" smtClean="0">
                <a:latin typeface="Arial" pitchFamily="34" charset="0"/>
                <a:cs typeface="Arial" pitchFamily="34" charset="0"/>
              </a:rPr>
              <a:t>Lubricant: paraffin </a:t>
            </a:r>
            <a:r>
              <a:rPr lang="en-US" sz="2600" dirty="0" smtClean="0">
                <a:latin typeface="Arial" pitchFamily="34" charset="0"/>
                <a:cs typeface="Arial" pitchFamily="34" charset="0"/>
              </a:rPr>
              <a:t>or vegetable oil can be </a:t>
            </a:r>
            <a:r>
              <a:rPr lang="en-US" sz="2600" dirty="0" smtClean="0">
                <a:latin typeface="Arial" pitchFamily="34" charset="0"/>
                <a:cs typeface="Arial" pitchFamily="34" charset="0"/>
              </a:rPr>
              <a:t>used</a:t>
            </a:r>
            <a:r>
              <a:rPr lang="en-US" sz="2600" dirty="0" smtClean="0">
                <a:latin typeface="Arial" pitchFamily="34" charset="0"/>
                <a:cs typeface="Arial" pitchFamily="34" charset="0"/>
              </a:rPr>
              <a:t>.</a:t>
            </a:r>
            <a:endParaRPr lang="en-US" sz="2600" dirty="0" smtClean="0">
              <a:latin typeface="Arial" pitchFamily="34" charset="0"/>
              <a:cs typeface="Arial" pitchFamily="34" charset="0"/>
            </a:endParaRPr>
          </a:p>
          <a:p>
            <a:pPr>
              <a:lnSpc>
                <a:spcPct val="110000"/>
              </a:lnSpc>
            </a:pPr>
            <a:r>
              <a:rPr lang="en-US" sz="2600" dirty="0" smtClean="0">
                <a:latin typeface="Arial" pitchFamily="34" charset="0"/>
                <a:cs typeface="Arial" pitchFamily="34" charset="0"/>
              </a:rPr>
              <a:t>Table to hold the bucket and lubricant (or a trolley that can be moved along the race).</a:t>
            </a:r>
          </a:p>
          <a:p>
            <a:pPr>
              <a:lnSpc>
                <a:spcPct val="110000"/>
              </a:lnSpc>
            </a:pPr>
            <a:r>
              <a:rPr lang="en-US" sz="2600" dirty="0" smtClean="0">
                <a:latin typeface="Arial" pitchFamily="34" charset="0"/>
                <a:cs typeface="Arial" pitchFamily="34" charset="0"/>
              </a:rPr>
              <a:t>Large ice bricks for samples (if collecting for more than an hour in hot weather).</a:t>
            </a:r>
          </a:p>
          <a:p>
            <a:pPr>
              <a:lnSpc>
                <a:spcPct val="110000"/>
              </a:lnSpc>
            </a:pPr>
            <a:r>
              <a:rPr lang="en-US" sz="2600" dirty="0" smtClean="0">
                <a:latin typeface="Arial" pitchFamily="34" charset="0"/>
                <a:cs typeface="Arial" pitchFamily="34" charset="0"/>
              </a:rPr>
              <a:t>An assistant (to record and pass containers).</a:t>
            </a:r>
          </a:p>
          <a:p>
            <a:pPr>
              <a:lnSpc>
                <a:spcPct val="110000"/>
              </a:lnSpc>
            </a:pPr>
            <a:r>
              <a:rPr lang="en-US" sz="2600" dirty="0" smtClean="0">
                <a:latin typeface="Arial" pitchFamily="34" charset="0"/>
                <a:cs typeface="Arial" pitchFamily="34" charset="0"/>
              </a:rPr>
              <a:t>Remove rings on your collection hand and ensure your fingernails are short and smooth.</a:t>
            </a:r>
          </a:p>
          <a:p>
            <a:pPr>
              <a:lnSpc>
                <a:spcPct val="110000"/>
              </a:lnSpc>
            </a:pPr>
            <a:endParaRPr lang="en-US" sz="2600" dirty="0">
              <a:latin typeface="Arial" pitchFamily="34" charset="0"/>
              <a:cs typeface="Arial" pitchFamily="34" charset="0"/>
            </a:endParaRPr>
          </a:p>
        </p:txBody>
      </p:sp>
      <p:sp>
        <p:nvSpPr>
          <p:cNvPr id="2" name="Title 1"/>
          <p:cNvSpPr>
            <a:spLocks noGrp="1"/>
          </p:cNvSpPr>
          <p:nvPr>
            <p:ph type="title"/>
          </p:nvPr>
        </p:nvSpPr>
        <p:spPr>
          <a:xfrm>
            <a:off x="914400" y="304800"/>
            <a:ext cx="8229600" cy="1143000"/>
          </a:xfrm>
        </p:spPr>
        <p:txBody>
          <a:bodyPr>
            <a:normAutofit/>
          </a:bodyPr>
          <a:lstStyle/>
          <a:p>
            <a:r>
              <a:rPr lang="en-US" sz="3600" dirty="0" smtClean="0">
                <a:effectLst/>
                <a:latin typeface="Times New Roman" pitchFamily="18" charset="0"/>
                <a:cs typeface="Times New Roman" pitchFamily="18" charset="0"/>
              </a:rPr>
              <a:t>OTHER USEFUL TIPs</a:t>
            </a:r>
            <a:endParaRPr lang="en-US" sz="3600" dirty="0">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&amp; Restraining</a:t>
            </a:r>
            <a:endParaRPr lang="en-US" dirty="0"/>
          </a:p>
        </p:txBody>
      </p:sp>
      <p:sp>
        <p:nvSpPr>
          <p:cNvPr id="3" name="Text Placeholder 2"/>
          <p:cNvSpPr>
            <a:spLocks noGrp="1"/>
          </p:cNvSpPr>
          <p:nvPr>
            <p:ph type="body" idx="1"/>
          </p:nvPr>
        </p:nvSpPr>
        <p:spPr/>
        <p:txBody>
          <a:bodyPr/>
          <a:lstStyle/>
          <a:p>
            <a:r>
              <a:rPr lang="en-US" dirty="0" smtClean="0"/>
              <a:t>Haltare</a:t>
            </a:r>
            <a:endParaRPr lang="en-US" dirty="0"/>
          </a:p>
        </p:txBody>
      </p:sp>
      <p:sp>
        <p:nvSpPr>
          <p:cNvPr id="4" name="Text Placeholder 3"/>
          <p:cNvSpPr>
            <a:spLocks noGrp="1"/>
          </p:cNvSpPr>
          <p:nvPr>
            <p:ph type="body" sz="half" idx="3"/>
          </p:nvPr>
        </p:nvSpPr>
        <p:spPr/>
        <p:txBody>
          <a:bodyPr/>
          <a:lstStyle/>
          <a:p>
            <a:r>
              <a:rPr lang="en-US" dirty="0" smtClean="0"/>
              <a:t>Rope Tied Both Legs</a:t>
            </a:r>
            <a:endParaRPr lang="en-US" dirty="0"/>
          </a:p>
        </p:txBody>
      </p:sp>
      <p:pic>
        <p:nvPicPr>
          <p:cNvPr id="7" name="Content Placeholder 6" descr="images.png"/>
          <p:cNvPicPr>
            <a:picLocks noGrp="1" noChangeAspect="1"/>
          </p:cNvPicPr>
          <p:nvPr>
            <p:ph sz="quarter" idx="2"/>
          </p:nvPr>
        </p:nvPicPr>
        <p:blipFill>
          <a:blip r:embed="rId2"/>
          <a:stretch>
            <a:fillRect/>
          </a:stretch>
        </p:blipFill>
        <p:spPr>
          <a:xfrm>
            <a:off x="685800" y="1981200"/>
            <a:ext cx="3505199" cy="3047999"/>
          </a:xfrm>
        </p:spPr>
      </p:pic>
      <p:pic>
        <p:nvPicPr>
          <p:cNvPr id="8" name="Content Placeholder 7" descr="p05d.png"/>
          <p:cNvPicPr>
            <a:picLocks noGrp="1" noChangeAspect="1"/>
          </p:cNvPicPr>
          <p:nvPr>
            <p:ph sz="quarter" idx="4"/>
          </p:nvPr>
        </p:nvPicPr>
        <p:blipFill>
          <a:blip r:embed="rId3"/>
          <a:stretch>
            <a:fillRect/>
          </a:stretch>
        </p:blipFill>
        <p:spPr>
          <a:xfrm>
            <a:off x="5080000" y="1534319"/>
            <a:ext cx="3171825" cy="37623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rmAutofit fontScale="92500" lnSpcReduction="20000"/>
          </a:bodyPr>
          <a:lstStyle/>
          <a:p>
            <a:pPr>
              <a:lnSpc>
                <a:spcPct val="150000"/>
              </a:lnSpc>
              <a:buFont typeface="Wingdings" pitchFamily="2" charset="2"/>
              <a:buChar char="Ø"/>
            </a:pPr>
            <a:r>
              <a:rPr lang="en-US" sz="2400" dirty="0" smtClean="0">
                <a:latin typeface="Arial" pitchFamily="34" charset="0"/>
                <a:cs typeface="Arial" pitchFamily="34" charset="0"/>
              </a:rPr>
              <a:t>Wearing gloves insert the fingertips of your collection hand into the </a:t>
            </a:r>
            <a:r>
              <a:rPr lang="en-US" sz="2400" dirty="0" smtClean="0">
                <a:latin typeface="Arial" pitchFamily="34" charset="0"/>
                <a:cs typeface="Arial" pitchFamily="34" charset="0"/>
              </a:rPr>
              <a:t>lubricant.</a:t>
            </a:r>
            <a:endParaRPr lang="en-US" sz="2400" dirty="0" smtClean="0">
              <a:latin typeface="Arial" pitchFamily="34" charset="0"/>
              <a:cs typeface="Arial" pitchFamily="34" charset="0"/>
            </a:endParaRPr>
          </a:p>
          <a:p>
            <a:pPr>
              <a:lnSpc>
                <a:spcPct val="150000"/>
              </a:lnSpc>
              <a:buFont typeface="Wingdings" pitchFamily="2" charset="2"/>
              <a:buChar char="Ø"/>
            </a:pPr>
            <a:r>
              <a:rPr lang="en-US" sz="2400" dirty="0" smtClean="0">
                <a:latin typeface="Arial" pitchFamily="34" charset="0"/>
                <a:cs typeface="Arial" pitchFamily="34" charset="0"/>
              </a:rPr>
              <a:t>(this is optional but can make the process easier).</a:t>
            </a:r>
          </a:p>
          <a:p>
            <a:pPr>
              <a:lnSpc>
                <a:spcPct val="150000"/>
              </a:lnSpc>
              <a:buFont typeface="Wingdings" pitchFamily="2" charset="2"/>
              <a:buChar char="Ø"/>
            </a:pPr>
            <a:r>
              <a:rPr lang="en-US" sz="2400" dirty="0" smtClean="0">
                <a:latin typeface="Arial" pitchFamily="34" charset="0"/>
                <a:cs typeface="Arial" pitchFamily="34" charset="0"/>
              </a:rPr>
              <a:t>Insert the pointer or middle finger into the rectum carefully.</a:t>
            </a:r>
          </a:p>
          <a:p>
            <a:pPr>
              <a:lnSpc>
                <a:spcPct val="150000"/>
              </a:lnSpc>
              <a:buFont typeface="Wingdings" pitchFamily="2" charset="2"/>
              <a:buChar char="Ø"/>
            </a:pPr>
            <a:r>
              <a:rPr lang="en-US" sz="2400" dirty="0" smtClean="0">
                <a:latin typeface="Arial" pitchFamily="34" charset="0"/>
                <a:cs typeface="Arial" pitchFamily="34" charset="0"/>
              </a:rPr>
              <a:t>Keep the finger parallel to the wall of rectum.</a:t>
            </a:r>
          </a:p>
          <a:p>
            <a:pPr>
              <a:lnSpc>
                <a:spcPct val="150000"/>
              </a:lnSpc>
              <a:buFont typeface="Wingdings" pitchFamily="2" charset="2"/>
              <a:buChar char="Ø"/>
            </a:pPr>
            <a:r>
              <a:rPr lang="en-US" sz="2400" dirty="0" smtClean="0">
                <a:latin typeface="Arial" pitchFamily="34" charset="0"/>
                <a:cs typeface="Arial" pitchFamily="34" charset="0"/>
              </a:rPr>
              <a:t>This is why to avoid pushing dung further back or tearing the rectum</a:t>
            </a:r>
            <a:r>
              <a:rPr lang="en-US" sz="2400" dirty="0" smtClean="0">
                <a:latin typeface="Arial" pitchFamily="34" charset="0"/>
                <a:cs typeface="Arial" pitchFamily="34" charset="0"/>
              </a:rPr>
              <a:t>.</a:t>
            </a:r>
          </a:p>
          <a:p>
            <a:pPr>
              <a:lnSpc>
                <a:spcPct val="150000"/>
              </a:lnSpc>
              <a:buFont typeface="Wingdings" pitchFamily="2" charset="2"/>
              <a:buChar char="Ø"/>
            </a:pPr>
            <a:r>
              <a:rPr lang="en-US" sz="2400" dirty="0" smtClean="0">
                <a:latin typeface="Times New Roman" pitchFamily="18" charset="0"/>
                <a:cs typeface="Times New Roman" pitchFamily="18" charset="0"/>
              </a:rPr>
              <a:t>Some people insert a spoon or a tube into the rectum, however </a:t>
            </a:r>
            <a:r>
              <a:rPr lang="en-US" sz="2400" dirty="0" smtClean="0">
                <a:latin typeface="Times New Roman" pitchFamily="18" charset="0"/>
                <a:cs typeface="Times New Roman" pitchFamily="18" charset="0"/>
              </a:rPr>
              <a:t>these are not feasible.</a:t>
            </a:r>
            <a:endParaRPr lang="en-US" sz="2400" dirty="0" smtClean="0">
              <a:latin typeface="Times New Roman" pitchFamily="18" charset="0"/>
              <a:cs typeface="Times New Roman" pitchFamily="18" charset="0"/>
            </a:endParaRPr>
          </a:p>
          <a:p>
            <a:pPr>
              <a:lnSpc>
                <a:spcPct val="150000"/>
              </a:lnSpc>
              <a:buFont typeface="Wingdings" pitchFamily="2" charset="2"/>
              <a:buChar char="Ø"/>
            </a:pPr>
            <a:endParaRPr lang="en-US" sz="2400" dirty="0" smtClean="0">
              <a:latin typeface="Arial" pitchFamily="34" charset="0"/>
              <a:cs typeface="Arial" pitchFamily="34" charset="0"/>
            </a:endParaRPr>
          </a:p>
          <a:p>
            <a:pPr>
              <a:lnSpc>
                <a:spcPct val="150000"/>
              </a:lnSpc>
              <a:buFont typeface="Wingdings" pitchFamily="2" charset="2"/>
              <a:buChar char="Ø"/>
            </a:pPr>
            <a:endParaRPr lang="en-US" sz="2400" dirty="0" smtClean="0">
              <a:latin typeface="Arial" pitchFamily="34" charset="0"/>
              <a:cs typeface="Arial" pitchFamily="34" charset="0"/>
            </a:endParaRPr>
          </a:p>
          <a:p>
            <a:pPr>
              <a:lnSpc>
                <a:spcPct val="150000"/>
              </a:lnSpc>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762000" y="304800"/>
            <a:ext cx="5715000" cy="868362"/>
          </a:xfrm>
        </p:spPr>
        <p:txBody>
          <a:bodyPr>
            <a:normAutofit/>
          </a:bodyPr>
          <a:lstStyle/>
          <a:p>
            <a:r>
              <a:rPr lang="en-US" sz="3600" dirty="0" smtClean="0">
                <a:effectLst/>
                <a:latin typeface="Times New Roman" pitchFamily="18" charset="0"/>
                <a:cs typeface="Times New Roman" pitchFamily="18" charset="0"/>
              </a:rPr>
              <a:t>WORKING PROCEDURE</a:t>
            </a:r>
            <a:endParaRPr lang="en-US" sz="3600" dirty="0">
              <a:effectLst/>
              <a:latin typeface="Times New Roman" pitchFamily="18" charset="0"/>
              <a:cs typeface="Times New Roman" pitchFamily="18" charset="0"/>
            </a:endParaRPr>
          </a:p>
        </p:txBody>
      </p:sp>
      <p:sp>
        <p:nvSpPr>
          <p:cNvPr id="4" name="Action Button: Forward or Next 3">
            <a:hlinkClick r:id="" action="ppaction://noaction" highlightClick="1"/>
          </p:cNvPr>
          <p:cNvSpPr/>
          <p:nvPr/>
        </p:nvSpPr>
        <p:spPr>
          <a:xfrm>
            <a:off x="1066800" y="5791200"/>
            <a:ext cx="685800" cy="38100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150000"/>
              </a:lnSpc>
            </a:pPr>
            <a:r>
              <a:rPr lang="en-US" sz="2400" dirty="0" smtClean="0">
                <a:latin typeface="Arial" pitchFamily="34" charset="0"/>
                <a:cs typeface="Arial" pitchFamily="34" charset="0"/>
              </a:rPr>
              <a:t>Feel for dung: firm or hard pellets will be easy to feel if present, but very soft or watery dung may be difficult to feel.</a:t>
            </a:r>
          </a:p>
          <a:p>
            <a:pPr>
              <a:lnSpc>
                <a:spcPct val="150000"/>
              </a:lnSpc>
            </a:pPr>
            <a:r>
              <a:rPr lang="en-US" sz="2400" dirty="0" smtClean="0">
                <a:latin typeface="Arial" pitchFamily="34" charset="0"/>
                <a:cs typeface="Arial" pitchFamily="34" charset="0"/>
              </a:rPr>
              <a:t>Carefully hook a fingertip—not the whole finger, so as to avoid pushing through the wall of the rectum.</a:t>
            </a:r>
          </a:p>
          <a:p>
            <a:pPr>
              <a:lnSpc>
                <a:spcPct val="150000"/>
              </a:lnSpc>
            </a:pPr>
            <a:r>
              <a:rPr lang="en-US" sz="2400" dirty="0" smtClean="0">
                <a:latin typeface="Arial" pitchFamily="34" charset="0"/>
                <a:cs typeface="Arial" pitchFamily="34" charset="0"/>
              </a:rPr>
              <a:t>Repeat this, applying more lubricant as needed, until sufficient dung is collected.</a:t>
            </a:r>
          </a:p>
          <a:p>
            <a:pPr>
              <a:lnSpc>
                <a:spcPct val="150000"/>
              </a:lnSpc>
            </a:pPr>
            <a:r>
              <a:rPr lang="en-US" sz="2400" dirty="0" smtClean="0">
                <a:latin typeface="Arial" pitchFamily="34" charset="0"/>
                <a:cs typeface="Arial" pitchFamily="34" charset="0"/>
              </a:rPr>
              <a:t>For people with thin fingers, and if the animals are not small, using both fingers together may yield more dung.</a:t>
            </a:r>
          </a:p>
          <a:p>
            <a:pPr>
              <a:lnSpc>
                <a:spcPct val="150000"/>
              </a:lnSpc>
            </a:pPr>
            <a:endParaRPr lang="en-US" sz="2400" dirty="0" smtClean="0">
              <a:latin typeface="Arial" pitchFamily="34" charset="0"/>
              <a:cs typeface="Arial" pitchFamily="34" charset="0"/>
            </a:endParaRPr>
          </a:p>
          <a:p>
            <a:pPr>
              <a:lnSpc>
                <a:spcPct val="150000"/>
              </a:lnSpc>
            </a:pP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US" sz="3600" dirty="0" smtClean="0">
                <a:effectLst/>
                <a:latin typeface="Times New Roman" pitchFamily="18" charset="0"/>
                <a:cs typeface="Times New Roman" pitchFamily="18" charset="0"/>
              </a:rPr>
              <a:t>WORKING PROCEDURE</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jpg"/>
          <p:cNvPicPr>
            <a:picLocks noChangeAspect="1"/>
          </p:cNvPicPr>
          <p:nvPr/>
        </p:nvPicPr>
        <p:blipFill>
          <a:blip r:embed="rId2"/>
          <a:stretch>
            <a:fillRect/>
          </a:stretch>
        </p:blipFill>
        <p:spPr>
          <a:xfrm>
            <a:off x="0" y="0"/>
            <a:ext cx="4876800" cy="6858000"/>
          </a:xfrm>
          <a:prstGeom prst="rect">
            <a:avLst/>
          </a:prstGeom>
        </p:spPr>
      </p:pic>
      <p:pic>
        <p:nvPicPr>
          <p:cNvPr id="3" name="Picture 2" descr="images (1).jpg"/>
          <p:cNvPicPr>
            <a:picLocks noChangeAspect="1"/>
          </p:cNvPicPr>
          <p:nvPr/>
        </p:nvPicPr>
        <p:blipFill>
          <a:blip r:embed="rId3"/>
          <a:stretch>
            <a:fillRect/>
          </a:stretch>
        </p:blipFill>
        <p:spPr>
          <a:xfrm>
            <a:off x="4876800" y="0"/>
            <a:ext cx="42672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800" dirty="0" smtClean="0">
                <a:latin typeface="Times New Roman" pitchFamily="18" charset="0"/>
                <a:cs typeface="Times New Roman" pitchFamily="18" charset="0"/>
              </a:rPr>
              <a:t>If no dung can be felt, set that animal aside for 15 minutes or more before trying to collect again.</a:t>
            </a:r>
          </a:p>
          <a:p>
            <a:pPr>
              <a:lnSpc>
                <a:spcPct val="150000"/>
              </a:lnSpc>
            </a:pPr>
            <a:r>
              <a:rPr lang="en-US" sz="2800" dirty="0" smtClean="0">
                <a:latin typeface="Times New Roman" pitchFamily="18" charset="0"/>
                <a:cs typeface="Times New Roman" pitchFamily="18" charset="0"/>
              </a:rPr>
              <a:t> rinse the gloved hand in the soapy water, replacing the water as it becomes too dirty.</a:t>
            </a:r>
          </a:p>
          <a:p>
            <a:pPr>
              <a:lnSpc>
                <a:spcPct val="150000"/>
              </a:lnSpc>
            </a:pPr>
            <a:r>
              <a:rPr lang="en-US" sz="2800" dirty="0" smtClean="0">
                <a:latin typeface="Times New Roman" pitchFamily="18" charset="0"/>
                <a:cs typeface="Times New Roman" pitchFamily="18" charset="0"/>
              </a:rPr>
              <a:t>If a large number of samples are to be collected on a hot day, place them into ice bricks or refrigerator.</a:t>
            </a: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600" dirty="0" smtClean="0">
                <a:effectLst/>
                <a:latin typeface="Times New Roman" pitchFamily="18" charset="0"/>
                <a:cs typeface="Times New Roman" pitchFamily="18" charset="0"/>
              </a:rPr>
              <a:t>WORKING PROCEDURE</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latin typeface="Arial" pitchFamily="34" charset="0"/>
                <a:cs typeface="Arial" pitchFamily="34" charset="0"/>
              </a:rPr>
              <a:t>Normal amount of feces varies according to animal species, amount of feed intake, and amount of water intake.</a:t>
            </a:r>
          </a:p>
          <a:p>
            <a:pPr>
              <a:buNone/>
            </a:pPr>
            <a:r>
              <a:rPr lang="en-US" sz="3200" b="1" u="sng" dirty="0" smtClean="0"/>
              <a:t>Abnormal values of water.</a:t>
            </a:r>
          </a:p>
          <a:p>
            <a:pPr marL="624078" indent="-514350">
              <a:lnSpc>
                <a:spcPct val="150000"/>
              </a:lnSpc>
              <a:buAutoNum type="arabicPeriod"/>
            </a:pPr>
            <a:r>
              <a:rPr lang="en-US" sz="2600" i="1" dirty="0" smtClean="0">
                <a:latin typeface="Arial" pitchFamily="34" charset="0"/>
                <a:cs typeface="Arial" pitchFamily="34" charset="0"/>
              </a:rPr>
              <a:t>Increase…………………….Diarrhea</a:t>
            </a:r>
            <a:r>
              <a:rPr lang="en-US" sz="2600" b="1" i="1" u="sng" dirty="0" smtClean="0">
                <a:latin typeface="Arial" pitchFamily="34" charset="0"/>
                <a:cs typeface="Arial" pitchFamily="34" charset="0"/>
              </a:rPr>
              <a:t> </a:t>
            </a:r>
          </a:p>
          <a:p>
            <a:pPr marL="624078" indent="-514350">
              <a:lnSpc>
                <a:spcPct val="150000"/>
              </a:lnSpc>
              <a:buAutoNum type="arabicPeriod"/>
            </a:pPr>
            <a:r>
              <a:rPr lang="en-US" sz="2600" i="1" dirty="0" smtClean="0">
                <a:latin typeface="Arial" pitchFamily="34" charset="0"/>
                <a:cs typeface="Arial" pitchFamily="34" charset="0"/>
              </a:rPr>
              <a:t>Decrease……………………Constipation</a:t>
            </a:r>
          </a:p>
          <a:p>
            <a:pPr marL="624078" indent="-514350">
              <a:lnSpc>
                <a:spcPct val="150000"/>
              </a:lnSpc>
              <a:buAutoNum type="arabicPeriod"/>
            </a:pPr>
            <a:r>
              <a:rPr lang="en-US" sz="2600" i="1" dirty="0" smtClean="0">
                <a:latin typeface="Arial" pitchFamily="34" charset="0"/>
                <a:cs typeface="Arial" pitchFamily="34" charset="0"/>
              </a:rPr>
              <a:t>Absence …………………….Intestinal obstruction</a:t>
            </a:r>
            <a:endParaRPr lang="en-US" sz="2600" i="1"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Effect of amount 0f water</a:t>
            </a:r>
            <a:endParaRPr lang="en-US" sz="3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200"/>
          </a:xfrm>
        </p:spPr>
        <p:txBody>
          <a:bodyPr>
            <a:normAutofit fontScale="92500" lnSpcReduction="10000"/>
          </a:bodyPr>
          <a:lstStyle/>
          <a:p>
            <a:pPr>
              <a:buNone/>
            </a:pPr>
            <a:r>
              <a:rPr lang="en-US" sz="2800" b="1" dirty="0" smtClean="0"/>
              <a:t>Depends upon:</a:t>
            </a:r>
          </a:p>
          <a:p>
            <a:pPr>
              <a:lnSpc>
                <a:spcPct val="120000"/>
              </a:lnSpc>
              <a:buFont typeface="Arial" pitchFamily="34" charset="0"/>
              <a:buChar char="•"/>
            </a:pPr>
            <a:r>
              <a:rPr lang="en-US" sz="2600" i="1" dirty="0" smtClean="0">
                <a:latin typeface="Arial" pitchFamily="34" charset="0"/>
                <a:cs typeface="Arial" pitchFamily="34" charset="0"/>
              </a:rPr>
              <a:t>Water content</a:t>
            </a:r>
          </a:p>
          <a:p>
            <a:pPr>
              <a:lnSpc>
                <a:spcPct val="120000"/>
              </a:lnSpc>
              <a:buFont typeface="Arial" pitchFamily="34" charset="0"/>
              <a:buChar char="•"/>
            </a:pPr>
            <a:r>
              <a:rPr lang="en-US" sz="2600" i="1" dirty="0" smtClean="0">
                <a:latin typeface="Arial" pitchFamily="34" charset="0"/>
                <a:cs typeface="Arial" pitchFamily="34" charset="0"/>
              </a:rPr>
              <a:t>Type of feed</a:t>
            </a:r>
          </a:p>
          <a:p>
            <a:pPr>
              <a:lnSpc>
                <a:spcPct val="120000"/>
              </a:lnSpc>
              <a:buFont typeface="Arial" pitchFamily="34" charset="0"/>
              <a:buChar char="•"/>
            </a:pPr>
            <a:r>
              <a:rPr lang="en-US" sz="2600" i="1" dirty="0" smtClean="0">
                <a:latin typeface="Arial" pitchFamily="34" charset="0"/>
                <a:cs typeface="Arial" pitchFamily="34" charset="0"/>
              </a:rPr>
              <a:t> Rate of passage of ingesta  via digestive tract.</a:t>
            </a:r>
          </a:p>
          <a:p>
            <a:pPr>
              <a:lnSpc>
                <a:spcPct val="120000"/>
              </a:lnSpc>
              <a:buNone/>
            </a:pPr>
            <a:endParaRPr lang="en-US" sz="2600" i="1" dirty="0" smtClean="0">
              <a:latin typeface="Arial" pitchFamily="34" charset="0"/>
              <a:cs typeface="Arial" pitchFamily="34" charset="0"/>
            </a:endParaRPr>
          </a:p>
          <a:p>
            <a:pPr>
              <a:lnSpc>
                <a:spcPct val="120000"/>
              </a:lnSpc>
              <a:buFont typeface="Arial" pitchFamily="34" charset="0"/>
              <a:buChar char="•"/>
            </a:pPr>
            <a:r>
              <a:rPr lang="en-US" sz="2600" i="1" dirty="0" smtClean="0">
                <a:latin typeface="Arial" pitchFamily="34" charset="0"/>
                <a:cs typeface="Arial" pitchFamily="34" charset="0"/>
              </a:rPr>
              <a:t>Watery feces observed in cases of diarrhea.</a:t>
            </a:r>
          </a:p>
          <a:p>
            <a:pPr>
              <a:lnSpc>
                <a:spcPct val="120000"/>
              </a:lnSpc>
              <a:buFont typeface="Arial" pitchFamily="34" charset="0"/>
              <a:buChar char="•"/>
            </a:pPr>
            <a:r>
              <a:rPr lang="en-US" sz="2600" i="1" dirty="0" smtClean="0">
                <a:latin typeface="Arial" pitchFamily="34" charset="0"/>
                <a:cs typeface="Arial" pitchFamily="34" charset="0"/>
              </a:rPr>
              <a:t>Milk fed animals excrete feces with medium consistency. </a:t>
            </a:r>
          </a:p>
          <a:p>
            <a:pPr>
              <a:lnSpc>
                <a:spcPct val="120000"/>
              </a:lnSpc>
              <a:buFont typeface="Arial" pitchFamily="34" charset="0"/>
              <a:buChar char="•"/>
            </a:pPr>
            <a:r>
              <a:rPr lang="en-US" sz="2600" i="1" dirty="0" smtClean="0">
                <a:latin typeface="Arial" pitchFamily="34" charset="0"/>
                <a:cs typeface="Arial" pitchFamily="34" charset="0"/>
              </a:rPr>
              <a:t>Dehydration causes the formation of firm balls of feces</a:t>
            </a:r>
            <a:r>
              <a:rPr lang="en-US" sz="2600" i="1" dirty="0" smtClean="0">
                <a:latin typeface="Arial" pitchFamily="34" charset="0"/>
                <a:cs typeface="Arial" pitchFamily="34" charset="0"/>
              </a:rPr>
              <a:t>.</a:t>
            </a:r>
            <a:endParaRPr lang="en-US" sz="2600" i="1" dirty="0" smtClean="0">
              <a:latin typeface="Arial" pitchFamily="34" charset="0"/>
              <a:cs typeface="Arial" pitchFamily="34" charset="0"/>
            </a:endParaRPr>
          </a:p>
          <a:p>
            <a:pPr>
              <a:lnSpc>
                <a:spcPct val="120000"/>
              </a:lnSpc>
              <a:buFont typeface="Wingdings" pitchFamily="2" charset="2"/>
              <a:buChar char="v"/>
            </a:pPr>
            <a:r>
              <a:rPr lang="en-US" sz="2600" i="1" dirty="0" smtClean="0">
                <a:latin typeface="Arial" pitchFamily="34" charset="0"/>
                <a:cs typeface="Arial" pitchFamily="34" charset="0"/>
              </a:rPr>
              <a:t>      </a:t>
            </a:r>
            <a:r>
              <a:rPr lang="en-US" sz="1900" b="1" i="1" dirty="0" smtClean="0">
                <a:latin typeface="Arial" pitchFamily="34" charset="0"/>
                <a:cs typeface="Arial" pitchFamily="34" charset="0"/>
              </a:rPr>
              <a:t> the presence of undigested food material indicates the improper mastication and digestion.</a:t>
            </a:r>
          </a:p>
          <a:p>
            <a:pPr>
              <a:lnSpc>
                <a:spcPct val="120000"/>
              </a:lnSpc>
              <a:buNone/>
            </a:pPr>
            <a:endParaRPr lang="en-US" sz="2600" i="1" dirty="0" smtClean="0">
              <a:latin typeface="Arial" pitchFamily="34" charset="0"/>
              <a:cs typeface="Arial" pitchFamily="34" charset="0"/>
            </a:endParaRPr>
          </a:p>
          <a:p>
            <a:pPr>
              <a:buNone/>
            </a:pPr>
            <a:endParaRPr lang="en-US" sz="2400" b="1" dirty="0"/>
          </a:p>
        </p:txBody>
      </p:sp>
      <p:sp>
        <p:nvSpPr>
          <p:cNvPr id="3" name="Title 2"/>
          <p:cNvSpPr>
            <a:spLocks noGrp="1"/>
          </p:cNvSpPr>
          <p:nvPr>
            <p:ph type="title"/>
          </p:nvPr>
        </p:nvSpPr>
        <p:spPr/>
        <p:txBody>
          <a:bodyPr>
            <a:normAutofit/>
          </a:bodyPr>
          <a:lstStyle/>
          <a:p>
            <a:r>
              <a:rPr lang="en-US" sz="3600" dirty="0" smtClean="0">
                <a:effectLst/>
                <a:latin typeface="Times New Roman" pitchFamily="18" charset="0"/>
                <a:cs typeface="Times New Roman" pitchFamily="18" charset="0"/>
              </a:rPr>
              <a:t>Consistency of feces</a:t>
            </a:r>
            <a:endParaRPr lang="en-US" sz="3600" dirty="0">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pPr algn="l"/>
            <a:r>
              <a:rPr lang="en-US" sz="1600" dirty="0" smtClean="0"/>
              <a:t>Coccidia is a protozoan parasite. Coccidiosis, the malady caused by this protozoan, can be one of the most economically devastating diseases in many ...animals.</a:t>
            </a:r>
            <a:endParaRPr lang="en-US" sz="1600" dirty="0"/>
          </a:p>
        </p:txBody>
      </p:sp>
      <p:pic>
        <p:nvPicPr>
          <p:cNvPr id="5" name="Picture Placeholder 4" descr="goat-ooycist.jpg"/>
          <p:cNvPicPr>
            <a:picLocks noGrp="1" noChangeAspect="1"/>
          </p:cNvPicPr>
          <p:nvPr>
            <p:ph type="pic" idx="1"/>
          </p:nvPr>
        </p:nvPicPr>
        <p:blipFill>
          <a:blip r:embed="rId2">
            <a:lum contrast="-10000"/>
          </a:blip>
          <a:srcRect t="22417" b="22417"/>
          <a:stretch>
            <a:fillRect/>
          </a:stretch>
        </p:blipFill>
        <p:spPr>
          <a:xfrm>
            <a:off x="762000" y="189968"/>
            <a:ext cx="769620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lstStyle/>
          <a:p>
            <a:r>
              <a:rPr lang="en-US" dirty="0" smtClean="0">
                <a:solidFill>
                  <a:schemeClr val="tx1"/>
                </a:solidFill>
              </a:rPr>
              <a:t>Microscopic animal fecal analysis</a:t>
            </a:r>
            <a:endParaRPr 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latin typeface="Times New Roman" pitchFamily="18" charset="0"/>
                <a:cs typeface="Times New Roman" pitchFamily="18" charset="0"/>
              </a:rPr>
              <a:t>       Common Parasites in animals </a:t>
            </a:r>
            <a:endParaRPr lang="en-US" sz="4000" dirty="0">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r>
              <a:rPr lang="en-US" dirty="0" smtClean="0"/>
              <a:t>1) </a:t>
            </a:r>
            <a:r>
              <a:rPr lang="en-US" sz="3600" b="1" dirty="0" smtClean="0">
                <a:latin typeface="Times New Roman" pitchFamily="18" charset="0"/>
                <a:cs typeface="Times New Roman" pitchFamily="18" charset="0"/>
              </a:rPr>
              <a:t>Hookworms.</a:t>
            </a:r>
          </a:p>
          <a:p>
            <a:pPr>
              <a:buNone/>
            </a:pPr>
            <a:endParaRPr lang="en-US" sz="3000" b="1" dirty="0" smtClean="0">
              <a:latin typeface="Times New Roman" pitchFamily="18" charset="0"/>
              <a:cs typeface="Times New Roman" pitchFamily="18" charset="0"/>
            </a:endParaRPr>
          </a:p>
          <a:p>
            <a:pPr>
              <a:buNone/>
            </a:pPr>
            <a:r>
              <a:rPr lang="en-US" sz="2800" dirty="0" smtClean="0">
                <a:latin typeface="Arial" pitchFamily="34" charset="0"/>
                <a:cs typeface="Arial" pitchFamily="34" charset="0"/>
              </a:rPr>
              <a:t>                                Hookworms are small, thin worms that attach to the wall of the small intestine and suck animal blood.Sign of hookworms infection include anemia,diarhea,weight loss,weakness and blood in the feces.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smtClean="0">
                <a:latin typeface="Arial" pitchFamily="34" charset="0"/>
                <a:cs typeface="Arial" pitchFamily="34" charset="0"/>
              </a:rPr>
              <a:t>We take fecal sample for performing different tests in laboratory</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a:lnSpc>
                <a:spcPct val="150000"/>
              </a:lnSpc>
            </a:pPr>
            <a:r>
              <a:rPr lang="en-US" sz="2400" dirty="0" smtClean="0">
                <a:latin typeface="Arial" pitchFamily="34" charset="0"/>
                <a:cs typeface="Arial" pitchFamily="34" charset="0"/>
              </a:rPr>
              <a:t>We mainly focus in tests to checking </a:t>
            </a:r>
            <a:r>
              <a:rPr lang="en-US" sz="2400" dirty="0" smtClean="0">
                <a:latin typeface="Arial" pitchFamily="34" charset="0"/>
                <a:cs typeface="Arial" pitchFamily="34" charset="0"/>
              </a:rPr>
              <a:t>the eggs of </a:t>
            </a:r>
            <a:r>
              <a:rPr lang="en-US" sz="2400" dirty="0" smtClean="0">
                <a:latin typeface="Arial" pitchFamily="34" charset="0"/>
                <a:cs typeface="Arial" pitchFamily="34" charset="0"/>
              </a:rPr>
              <a:t>different parasites in different animals.</a:t>
            </a:r>
          </a:p>
          <a:p>
            <a:pPr>
              <a:lnSpc>
                <a:spcPct val="150000"/>
              </a:lnSpc>
            </a:pPr>
            <a:r>
              <a:rPr lang="en-US" sz="2400" dirty="0" smtClean="0">
                <a:latin typeface="Arial" pitchFamily="34" charset="0"/>
                <a:cs typeface="Arial" pitchFamily="34" charset="0"/>
              </a:rPr>
              <a:t>To diagnose a certain disease we test the parasites or microbes of that disease.</a:t>
            </a: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Why do we </a:t>
            </a:r>
            <a:r>
              <a:rPr lang="en-US" sz="3600" dirty="0" smtClean="0">
                <a:latin typeface="Times New Roman" pitchFamily="18" charset="0"/>
                <a:cs typeface="Times New Roman" pitchFamily="18" charset="0"/>
              </a:rPr>
              <a:t>take Fecal </a:t>
            </a:r>
            <a:r>
              <a:rPr lang="en-US" sz="3600" dirty="0" smtClean="0">
                <a:latin typeface="Times New Roman" pitchFamily="18" charset="0"/>
                <a:cs typeface="Times New Roman" pitchFamily="18" charset="0"/>
              </a:rPr>
              <a:t>sample?</a:t>
            </a:r>
            <a:endParaRPr lang="en-US" sz="36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ffectLst/>
                <a:latin typeface="Times New Roman" pitchFamily="18" charset="0"/>
                <a:cs typeface="Times New Roman" pitchFamily="18" charset="0"/>
              </a:rPr>
              <a:t>Nematodes – Sheep/Goats</a:t>
            </a:r>
          </a:p>
        </p:txBody>
      </p:sp>
      <p:pic>
        <p:nvPicPr>
          <p:cNvPr id="4" name="Content Placeholder 3"/>
          <p:cNvPicPr>
            <a:picLocks noGrp="1" noChangeAspect="1"/>
          </p:cNvPicPr>
          <p:nvPr>
            <p:ph sz="quarter" idx="1"/>
          </p:nvPr>
        </p:nvPicPr>
        <p:blipFill>
          <a:blip r:embed="rId2"/>
          <a:stretch>
            <a:fillRect/>
          </a:stretch>
        </p:blipFill>
        <p:spPr>
          <a:xfrm>
            <a:off x="0" y="1295400"/>
            <a:ext cx="4800600" cy="5562600"/>
          </a:xfrm>
        </p:spPr>
      </p:pic>
      <p:pic>
        <p:nvPicPr>
          <p:cNvPr id="5" name="Picture 4"/>
          <p:cNvPicPr>
            <a:picLocks noChangeAspect="1"/>
          </p:cNvPicPr>
          <p:nvPr/>
        </p:nvPicPr>
        <p:blipFill>
          <a:blip r:embed="rId3"/>
          <a:stretch>
            <a:fillRect/>
          </a:stretch>
        </p:blipFill>
        <p:spPr>
          <a:xfrm>
            <a:off x="4800599" y="1295401"/>
            <a:ext cx="4343401" cy="5562599"/>
          </a:xfrm>
          <a:prstGeom prst="rect">
            <a:avLst/>
          </a:prstGeom>
        </p:spPr>
      </p:pic>
    </p:spTree>
    <p:extLst>
      <p:ext uri="{BB962C8B-B14F-4D97-AF65-F5344CB8AC3E}">
        <p14:creationId xmlns="" xmlns:p14="http://schemas.microsoft.com/office/powerpoint/2010/main" val="3698890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4525963"/>
          </a:xfrm>
        </p:spPr>
        <p:txBody>
          <a:bodyPr>
            <a:normAutofit/>
          </a:bodyPr>
          <a:lstStyle/>
          <a:p>
            <a:r>
              <a:rPr lang="en-US" sz="3600" b="1" dirty="0" smtClean="0">
                <a:latin typeface="Times New Roman" pitchFamily="18" charset="0"/>
                <a:cs typeface="Times New Roman" pitchFamily="18" charset="0"/>
              </a:rPr>
              <a:t>2)Roundworms.</a:t>
            </a:r>
          </a:p>
          <a:p>
            <a:pPr>
              <a:buNone/>
            </a:pPr>
            <a:r>
              <a:rPr lang="en-US" dirty="0" smtClean="0"/>
              <a:t>                                  </a:t>
            </a:r>
            <a:r>
              <a:rPr lang="en-US" sz="3000" dirty="0" smtClean="0">
                <a:latin typeface="Arial" pitchFamily="34" charset="0"/>
                <a:cs typeface="Arial" pitchFamily="34" charset="0"/>
              </a:rPr>
              <a:t>Roundworms infect the intestinal track,most pupies and kittens are born with roundworm larvae already in their system.Roundworms can often be seen by nacked eye in pets.These can passed to human throgh skin contact it infected feces and soil causing damage to the liver, eyes and central nervous system.                    </a:t>
            </a:r>
            <a:endParaRPr lang="en-US"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066800"/>
            <a:ext cx="8229600" cy="4525963"/>
          </a:xfrm>
        </p:spPr>
        <p:txBody>
          <a:bodyPr/>
          <a:lstStyle/>
          <a:p>
            <a:r>
              <a:rPr lang="en-US" sz="3600" b="1" dirty="0" smtClean="0">
                <a:latin typeface="Times New Roman" pitchFamily="18" charset="0"/>
                <a:cs typeface="Times New Roman" pitchFamily="18" charset="0"/>
              </a:rPr>
              <a:t>3)Whipworms</a:t>
            </a:r>
            <a:r>
              <a:rPr lang="en-US" dirty="0" smtClean="0"/>
              <a:t>.</a:t>
            </a:r>
          </a:p>
          <a:p>
            <a:pPr>
              <a:buNone/>
            </a:pPr>
            <a:r>
              <a:rPr lang="en-US" sz="3000" dirty="0" smtClean="0">
                <a:latin typeface="Arial" pitchFamily="34" charset="0"/>
                <a:cs typeface="Arial" pitchFamily="34" charset="0"/>
              </a:rPr>
              <a:t>                              they live in animal large intestine and shed fewer eggs then other types of intestinal parasite and can be harder to detect by stool sample. Animal with with severe infestation suffer from chronic weight loss,diarrhea,and mucous-coated stool.</a:t>
            </a:r>
            <a:endParaRPr lang="en-US"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err="1">
                <a:effectLst/>
                <a:latin typeface="Times New Roman" pitchFamily="18" charset="0"/>
                <a:cs typeface="Times New Roman" pitchFamily="18" charset="0"/>
              </a:rPr>
              <a:t>Trichuris</a:t>
            </a:r>
            <a:r>
              <a:rPr lang="en-CA" sz="3600" dirty="0">
                <a:effectLst/>
                <a:latin typeface="Times New Roman" pitchFamily="18" charset="0"/>
                <a:cs typeface="Times New Roman" pitchFamily="18" charset="0"/>
              </a:rPr>
              <a:t> (Whipworm)- Sheep</a:t>
            </a:r>
          </a:p>
        </p:txBody>
      </p:sp>
      <p:pic>
        <p:nvPicPr>
          <p:cNvPr id="4" name="Content Placeholder 3"/>
          <p:cNvPicPr>
            <a:picLocks noGrp="1" noChangeAspect="1"/>
          </p:cNvPicPr>
          <p:nvPr>
            <p:ph sz="quarter" idx="1"/>
          </p:nvPr>
        </p:nvPicPr>
        <p:blipFill>
          <a:blip r:embed="rId2"/>
          <a:stretch>
            <a:fillRect/>
          </a:stretch>
        </p:blipFill>
        <p:spPr>
          <a:xfrm>
            <a:off x="0" y="1295400"/>
            <a:ext cx="9144000" cy="5562600"/>
          </a:xfrm>
        </p:spPr>
      </p:pic>
    </p:spTree>
    <p:extLst>
      <p:ext uri="{BB962C8B-B14F-4D97-AF65-F5344CB8AC3E}">
        <p14:creationId xmlns="" xmlns:p14="http://schemas.microsoft.com/office/powerpoint/2010/main" val="3917172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4525963"/>
          </a:xfrm>
        </p:spPr>
        <p:txBody>
          <a:bodyPr/>
          <a:lstStyle/>
          <a:p>
            <a:r>
              <a:rPr lang="en-US" sz="3600" b="1" dirty="0" smtClean="0">
                <a:latin typeface="Times New Roman" pitchFamily="18" charset="0"/>
                <a:cs typeface="Times New Roman" pitchFamily="18" charset="0"/>
              </a:rPr>
              <a:t>4)Tapeworms</a:t>
            </a:r>
            <a:r>
              <a:rPr lang="en-US" sz="3600" dirty="0" smtClean="0"/>
              <a:t>.</a:t>
            </a:r>
          </a:p>
          <a:p>
            <a:pPr>
              <a:buNone/>
            </a:pPr>
            <a:r>
              <a:rPr lang="en-US" dirty="0" smtClean="0"/>
              <a:t>                              </a:t>
            </a:r>
            <a:r>
              <a:rPr lang="en-US" sz="3000" dirty="0" smtClean="0">
                <a:latin typeface="Arial" pitchFamily="34" charset="0"/>
                <a:cs typeface="Arial" pitchFamily="34" charset="0"/>
              </a:rPr>
              <a:t>Tapeworms are transferred via the fecal-oral route,ingested fleas infested with tapeworms eggs .Tapeworms can grow to up to 6 inches in the animal intestine.symptoms general itchiness around the anal area,butt scooting,distended abdomen.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ffectLst/>
                <a:latin typeface="Times New Roman" pitchFamily="18" charset="0"/>
                <a:cs typeface="Times New Roman" pitchFamily="18" charset="0"/>
              </a:rPr>
              <a:t>Tapeworms: Sheep/Goats</a:t>
            </a:r>
          </a:p>
        </p:txBody>
      </p:sp>
      <p:pic>
        <p:nvPicPr>
          <p:cNvPr id="4" name="Content Placeholder 3"/>
          <p:cNvPicPr>
            <a:picLocks noGrp="1" noChangeAspect="1"/>
          </p:cNvPicPr>
          <p:nvPr>
            <p:ph sz="quarter" idx="1"/>
          </p:nvPr>
        </p:nvPicPr>
        <p:blipFill>
          <a:blip r:embed="rId2"/>
          <a:stretch>
            <a:fillRect/>
          </a:stretch>
        </p:blipFill>
        <p:spPr>
          <a:xfrm>
            <a:off x="0" y="1447800"/>
            <a:ext cx="4572000" cy="5410200"/>
          </a:xfrm>
        </p:spPr>
      </p:pic>
      <p:pic>
        <p:nvPicPr>
          <p:cNvPr id="5" name="Picture 4"/>
          <p:cNvPicPr>
            <a:picLocks noChangeAspect="1"/>
          </p:cNvPicPr>
          <p:nvPr/>
        </p:nvPicPr>
        <p:blipFill>
          <a:blip r:embed="rId3"/>
          <a:stretch>
            <a:fillRect/>
          </a:stretch>
        </p:blipFill>
        <p:spPr>
          <a:xfrm>
            <a:off x="4572000" y="1447800"/>
            <a:ext cx="4572000" cy="5410200"/>
          </a:xfrm>
          <a:prstGeom prst="rect">
            <a:avLst/>
          </a:prstGeom>
        </p:spPr>
      </p:pic>
    </p:spTree>
    <p:extLst>
      <p:ext uri="{BB962C8B-B14F-4D97-AF65-F5344CB8AC3E}">
        <p14:creationId xmlns="" xmlns:p14="http://schemas.microsoft.com/office/powerpoint/2010/main" val="1869600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838200"/>
            <a:ext cx="8229600" cy="4525963"/>
          </a:xfrm>
        </p:spPr>
        <p:txBody>
          <a:bodyPr>
            <a:normAutofit fontScale="92500"/>
          </a:bodyPr>
          <a:lstStyle/>
          <a:p>
            <a:r>
              <a:rPr lang="en-US" sz="3600" b="1" dirty="0" smtClean="0">
                <a:latin typeface="Times New Roman" pitchFamily="18" charset="0"/>
                <a:cs typeface="Times New Roman" pitchFamily="18" charset="0"/>
              </a:rPr>
              <a:t>5)Giardia</a:t>
            </a:r>
          </a:p>
          <a:p>
            <a:pPr>
              <a:lnSpc>
                <a:spcPct val="150000"/>
              </a:lnSpc>
              <a:buNone/>
            </a:pPr>
            <a:r>
              <a:rPr lang="en-US" dirty="0" smtClean="0"/>
              <a:t>                            </a:t>
            </a:r>
            <a:r>
              <a:rPr lang="en-US" sz="2600" dirty="0" smtClean="0">
                <a:latin typeface="Arial" pitchFamily="34" charset="0"/>
                <a:cs typeface="Arial" pitchFamily="34" charset="0"/>
              </a:rPr>
              <a:t>Giardia is different from the rest of the parasites.it is not a worm it’s a single celled protozoan.The active form of the parasite lives in the intestine,the inactive form is encased in a hard shall(cysts)and can live outside of a host.Animal contract giardia by ingesting these </a:t>
            </a:r>
            <a:r>
              <a:rPr lang="en-US" sz="2600" dirty="0" err="1" smtClean="0">
                <a:latin typeface="Arial" pitchFamily="34" charset="0"/>
                <a:cs typeface="Arial" pitchFamily="34" charset="0"/>
              </a:rPr>
              <a:t>cysts.Symptoms</a:t>
            </a:r>
            <a:r>
              <a:rPr lang="en-US" sz="2600" dirty="0" smtClean="0">
                <a:latin typeface="Arial" pitchFamily="34" charset="0"/>
                <a:cs typeface="Arial" pitchFamily="34" charset="0"/>
              </a:rPr>
              <a:t> </a:t>
            </a:r>
            <a:r>
              <a:rPr lang="en-US" sz="2600" dirty="0" smtClean="0">
                <a:latin typeface="Arial" pitchFamily="34" charset="0"/>
                <a:cs typeface="Arial" pitchFamily="34" charset="0"/>
              </a:rPr>
              <a:t>include vomting,greasy or foul-smelling feces and diarrhea.</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ffectLst/>
                <a:latin typeface="Times New Roman" pitchFamily="18" charset="0"/>
                <a:cs typeface="Times New Roman" pitchFamily="18" charset="0"/>
              </a:rPr>
              <a:t>Parasite Identification: Camelids</a:t>
            </a:r>
          </a:p>
        </p:txBody>
      </p:sp>
      <p:pic>
        <p:nvPicPr>
          <p:cNvPr id="4" name="Content Placeholder 3"/>
          <p:cNvPicPr>
            <a:picLocks noGrp="1" noChangeAspect="1"/>
          </p:cNvPicPr>
          <p:nvPr>
            <p:ph sz="quarter" idx="1"/>
          </p:nvPr>
        </p:nvPicPr>
        <p:blipFill>
          <a:blip r:embed="rId2"/>
          <a:stretch>
            <a:fillRect/>
          </a:stretch>
        </p:blipFill>
        <p:spPr>
          <a:xfrm>
            <a:off x="0" y="1219200"/>
            <a:ext cx="9144000" cy="5638800"/>
          </a:xfrm>
        </p:spPr>
      </p:pic>
    </p:spTree>
    <p:extLst>
      <p:ext uri="{BB962C8B-B14F-4D97-AF65-F5344CB8AC3E}">
        <p14:creationId xmlns="" xmlns:p14="http://schemas.microsoft.com/office/powerpoint/2010/main" val="3991078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Parasite Life Cycle</a:t>
            </a:r>
          </a:p>
        </p:txBody>
      </p:sp>
      <p:pic>
        <p:nvPicPr>
          <p:cNvPr id="7" name="Content Placeholder 6"/>
          <p:cNvPicPr>
            <a:picLocks noGrp="1" noChangeAspect="1"/>
          </p:cNvPicPr>
          <p:nvPr>
            <p:ph sz="quarter" idx="1"/>
          </p:nvPr>
        </p:nvPicPr>
        <p:blipFill>
          <a:blip r:embed="rId2"/>
          <a:stretch>
            <a:fillRect/>
          </a:stretch>
        </p:blipFill>
        <p:spPr>
          <a:xfrm>
            <a:off x="0" y="1066800"/>
            <a:ext cx="9144000" cy="5791200"/>
          </a:xfrm>
        </p:spPr>
      </p:pic>
    </p:spTree>
    <p:extLst>
      <p:ext uri="{BB962C8B-B14F-4D97-AF65-F5344CB8AC3E}">
        <p14:creationId xmlns="" xmlns:p14="http://schemas.microsoft.com/office/powerpoint/2010/main" val="4171583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600" dirty="0" smtClean="0">
                <a:solidFill>
                  <a:schemeClr val="tx1"/>
                </a:solidFill>
                <a:effectLst/>
                <a:latin typeface="Times New Roman" pitchFamily="18" charset="0"/>
                <a:cs typeface="Times New Roman" pitchFamily="18" charset="0"/>
              </a:rPr>
              <a:t>Impact</a:t>
            </a:r>
            <a:r>
              <a:rPr lang="en-CA" sz="3600" dirty="0" smtClean="0">
                <a:effectLst/>
                <a:latin typeface="Times New Roman" pitchFamily="18" charset="0"/>
                <a:cs typeface="Times New Roman" pitchFamily="18" charset="0"/>
              </a:rPr>
              <a:t> </a:t>
            </a:r>
            <a:r>
              <a:rPr lang="en-CA" sz="3600" dirty="0">
                <a:solidFill>
                  <a:schemeClr val="tx1"/>
                </a:solidFill>
                <a:effectLst/>
                <a:latin typeface="Times New Roman" pitchFamily="18" charset="0"/>
                <a:cs typeface="Times New Roman" pitchFamily="18" charset="0"/>
              </a:rPr>
              <a:t>o</a:t>
            </a:r>
            <a:r>
              <a:rPr lang="en-CA" sz="3600" dirty="0" smtClean="0">
                <a:solidFill>
                  <a:schemeClr val="tx1"/>
                </a:solidFill>
                <a:effectLst/>
                <a:latin typeface="Times New Roman" pitchFamily="18" charset="0"/>
                <a:cs typeface="Times New Roman" pitchFamily="18" charset="0"/>
              </a:rPr>
              <a:t>n </a:t>
            </a:r>
            <a:r>
              <a:rPr lang="en-CA" sz="3600" dirty="0">
                <a:solidFill>
                  <a:schemeClr val="tx1"/>
                </a:solidFill>
                <a:effectLst/>
                <a:latin typeface="Times New Roman" pitchFamily="18" charset="0"/>
                <a:cs typeface="Times New Roman" pitchFamily="18" charset="0"/>
              </a:rPr>
              <a:t>Livestock</a:t>
            </a:r>
          </a:p>
        </p:txBody>
      </p:sp>
      <p:sp>
        <p:nvSpPr>
          <p:cNvPr id="5" name="Content Placeholder 4"/>
          <p:cNvSpPr>
            <a:spLocks noGrp="1"/>
          </p:cNvSpPr>
          <p:nvPr>
            <p:ph sz="quarter" idx="1"/>
          </p:nvPr>
        </p:nvSpPr>
        <p:spPr/>
        <p:txBody>
          <a:bodyPr>
            <a:normAutofit/>
          </a:bodyPr>
          <a:lstStyle/>
          <a:p>
            <a:r>
              <a:rPr lang="en-CA" sz="2800" dirty="0">
                <a:latin typeface="Arial" pitchFamily="34" charset="0"/>
                <a:cs typeface="Arial" pitchFamily="34" charset="0"/>
              </a:rPr>
              <a:t>Large financial impact on the livestock industry</a:t>
            </a:r>
          </a:p>
          <a:p>
            <a:r>
              <a:rPr lang="en-CA" sz="2800" dirty="0">
                <a:latin typeface="Arial" pitchFamily="34" charset="0"/>
                <a:cs typeface="Arial" pitchFamily="34" charset="0"/>
              </a:rPr>
              <a:t>Responsible for death, disease and reduced productivity</a:t>
            </a:r>
          </a:p>
          <a:p>
            <a:r>
              <a:rPr lang="en-CA" sz="2800" dirty="0">
                <a:latin typeface="Arial" pitchFamily="34" charset="0"/>
                <a:cs typeface="Arial" pitchFamily="34" charset="0"/>
              </a:rPr>
              <a:t>Results in increased costs for veterinary support and feed</a:t>
            </a:r>
          </a:p>
          <a:p>
            <a:r>
              <a:rPr lang="en-CA" sz="2800" dirty="0">
                <a:latin typeface="Arial" pitchFamily="34" charset="0"/>
                <a:cs typeface="Arial" pitchFamily="34" charset="0"/>
              </a:rPr>
              <a:t>Rescue treatment can result in loss of organic status  of the animal</a:t>
            </a:r>
          </a:p>
        </p:txBody>
      </p:sp>
    </p:spTree>
    <p:extLst>
      <p:ext uri="{BB962C8B-B14F-4D97-AF65-F5344CB8AC3E}">
        <p14:creationId xmlns="" xmlns:p14="http://schemas.microsoft.com/office/powerpoint/2010/main" val="65793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pPr>
            <a:r>
              <a:rPr lang="en-US" sz="2400" dirty="0" smtClean="0">
                <a:latin typeface="Arial" pitchFamily="34" charset="0"/>
                <a:cs typeface="Arial" pitchFamily="34" charset="0"/>
              </a:rPr>
              <a:t>It is a practice that performs to collect a sample of fecal material or animal dung from suspected animals.</a:t>
            </a:r>
          </a:p>
          <a:p>
            <a:pPr>
              <a:lnSpc>
                <a:spcPct val="150000"/>
              </a:lnSpc>
            </a:pPr>
            <a:r>
              <a:rPr lang="en-US" sz="2400" dirty="0" smtClean="0">
                <a:latin typeface="Arial" pitchFamily="34" charset="0"/>
                <a:cs typeface="Arial" pitchFamily="34" charset="0"/>
              </a:rPr>
              <a:t>Due to no access on providing pure germless feed to animals, we collect the fecal sample to examine the </a:t>
            </a:r>
            <a:r>
              <a:rPr lang="en-US" sz="2400" dirty="0" smtClean="0">
                <a:latin typeface="Arial" pitchFamily="34" charset="0"/>
                <a:cs typeface="Arial" pitchFamily="34" charset="0"/>
              </a:rPr>
              <a:t>parasites.</a:t>
            </a:r>
            <a:endParaRPr lang="en-US" sz="2400" dirty="0" smtClean="0">
              <a:latin typeface="Arial" pitchFamily="34" charset="0"/>
              <a:cs typeface="Arial" pitchFamily="34" charset="0"/>
            </a:endParaRPr>
          </a:p>
          <a:p>
            <a:pPr>
              <a:lnSpc>
                <a:spcPct val="150000"/>
              </a:lnSpc>
            </a:pPr>
            <a:r>
              <a:rPr lang="en-US" sz="2400" dirty="0" smtClean="0">
                <a:latin typeface="Arial" pitchFamily="34" charset="0"/>
                <a:cs typeface="Arial" pitchFamily="34" charset="0"/>
              </a:rPr>
              <a:t>Because which feed that animal intakes that feed residues excrete from the excretory system in the form of excretory product or faeces.</a:t>
            </a:r>
          </a:p>
        </p:txBody>
      </p:sp>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FECAL SAMPLING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ffectLst/>
                <a:latin typeface="Times New Roman" pitchFamily="18" charset="0"/>
                <a:cs typeface="Times New Roman" pitchFamily="18" charset="0"/>
              </a:rPr>
              <a:t>General sample preparation:</a:t>
            </a:r>
          </a:p>
        </p:txBody>
      </p:sp>
      <p:sp>
        <p:nvSpPr>
          <p:cNvPr id="3" name="Content Placeholder 2"/>
          <p:cNvSpPr>
            <a:spLocks noGrp="1"/>
          </p:cNvSpPr>
          <p:nvPr>
            <p:ph sz="quarter" idx="1"/>
          </p:nvPr>
        </p:nvSpPr>
        <p:spPr/>
        <p:txBody>
          <a:bodyPr>
            <a:noAutofit/>
          </a:bodyPr>
          <a:lstStyle/>
          <a:p>
            <a:r>
              <a:rPr lang="en-CA" sz="2400" dirty="0">
                <a:latin typeface="Arial" pitchFamily="34" charset="0"/>
                <a:cs typeface="Arial" pitchFamily="34" charset="0"/>
              </a:rPr>
              <a:t>Weigh sample (2 or 4 grams)</a:t>
            </a:r>
          </a:p>
          <a:p>
            <a:r>
              <a:rPr lang="en-CA" sz="2400" dirty="0">
                <a:latin typeface="Arial" pitchFamily="34" charset="0"/>
                <a:cs typeface="Arial" pitchFamily="34" charset="0"/>
              </a:rPr>
              <a:t>Mix with flotation solution</a:t>
            </a:r>
          </a:p>
          <a:p>
            <a:r>
              <a:rPr lang="en-CA" sz="2400" dirty="0">
                <a:latin typeface="Arial" pitchFamily="34" charset="0"/>
                <a:cs typeface="Arial" pitchFamily="34" charset="0"/>
              </a:rPr>
              <a:t>Strain into second cup</a:t>
            </a:r>
          </a:p>
          <a:p>
            <a:r>
              <a:rPr lang="en-CA" sz="2400" dirty="0">
                <a:latin typeface="Arial" pitchFamily="34" charset="0"/>
                <a:cs typeface="Arial" pitchFamily="34" charset="0"/>
              </a:rPr>
              <a:t>Stir well and load first chamber</a:t>
            </a:r>
          </a:p>
          <a:p>
            <a:r>
              <a:rPr lang="en-CA" sz="2400" dirty="0">
                <a:latin typeface="Arial" pitchFamily="34" charset="0"/>
                <a:cs typeface="Arial" pitchFamily="34" charset="0"/>
              </a:rPr>
              <a:t>Stir well and load second chamber</a:t>
            </a:r>
          </a:p>
          <a:p>
            <a:r>
              <a:rPr lang="en-CA" sz="2400" dirty="0">
                <a:latin typeface="Arial" pitchFamily="34" charset="0"/>
                <a:cs typeface="Arial" pitchFamily="34" charset="0"/>
              </a:rPr>
              <a:t>Place on microscope and set timer (minimum 2 minutes)</a:t>
            </a:r>
          </a:p>
          <a:p>
            <a:r>
              <a:rPr lang="en-CA" sz="2400" dirty="0">
                <a:latin typeface="Arial" pitchFamily="34" charset="0"/>
                <a:cs typeface="Arial" pitchFamily="34" charset="0"/>
              </a:rPr>
              <a:t>Count both chambers – count nematodes, tapes, coccidia separately</a:t>
            </a:r>
          </a:p>
          <a:p>
            <a:r>
              <a:rPr lang="en-CA" sz="2400" dirty="0">
                <a:latin typeface="Arial" pitchFamily="34" charset="0"/>
                <a:cs typeface="Arial" pitchFamily="34" charset="0"/>
              </a:rPr>
              <a:t>Take total count and multiply by appropriate multiplier</a:t>
            </a:r>
          </a:p>
          <a:p>
            <a:endParaRPr lang="en-CA" sz="2400" dirty="0">
              <a:latin typeface="Arial" pitchFamily="34" charset="0"/>
              <a:cs typeface="Arial" pitchFamily="34" charset="0"/>
            </a:endParaRPr>
          </a:p>
          <a:p>
            <a:endParaRPr lang="en-CA" sz="2400" dirty="0">
              <a:latin typeface="Arial" pitchFamily="34" charset="0"/>
              <a:cs typeface="Arial" pitchFamily="34" charset="0"/>
            </a:endParaRPr>
          </a:p>
        </p:txBody>
      </p:sp>
    </p:spTree>
    <p:extLst>
      <p:ext uri="{BB962C8B-B14F-4D97-AF65-F5344CB8AC3E}">
        <p14:creationId xmlns="" xmlns:p14="http://schemas.microsoft.com/office/powerpoint/2010/main" val="259576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ffectLst/>
                <a:latin typeface="Times New Roman" pitchFamily="18" charset="0"/>
                <a:cs typeface="Times New Roman" pitchFamily="18" charset="0"/>
              </a:rPr>
              <a:t>Capital equipment for FEC:</a:t>
            </a:r>
          </a:p>
        </p:txBody>
      </p:sp>
      <p:sp>
        <p:nvSpPr>
          <p:cNvPr id="3" name="Content Placeholder 2"/>
          <p:cNvSpPr>
            <a:spLocks noGrp="1"/>
          </p:cNvSpPr>
          <p:nvPr>
            <p:ph sz="quarter" idx="1"/>
          </p:nvPr>
        </p:nvSpPr>
        <p:spPr/>
        <p:txBody>
          <a:bodyPr>
            <a:normAutofit lnSpcReduction="10000"/>
          </a:bodyPr>
          <a:lstStyle/>
          <a:p>
            <a:pPr>
              <a:lnSpc>
                <a:spcPct val="150000"/>
              </a:lnSpc>
            </a:pPr>
            <a:r>
              <a:rPr lang="en-CA" sz="2400" dirty="0">
                <a:latin typeface="Arial" pitchFamily="34" charset="0"/>
                <a:cs typeface="Arial" pitchFamily="34" charset="0"/>
              </a:rPr>
              <a:t>McMaster slide </a:t>
            </a:r>
          </a:p>
          <a:p>
            <a:pPr>
              <a:lnSpc>
                <a:spcPct val="150000"/>
              </a:lnSpc>
            </a:pPr>
            <a:r>
              <a:rPr lang="en-CA" sz="2400" dirty="0">
                <a:latin typeface="Arial" pitchFamily="34" charset="0"/>
                <a:cs typeface="Arial" pitchFamily="34" charset="0"/>
              </a:rPr>
              <a:t>Weigh scale</a:t>
            </a:r>
          </a:p>
          <a:p>
            <a:pPr>
              <a:lnSpc>
                <a:spcPct val="150000"/>
              </a:lnSpc>
            </a:pPr>
            <a:r>
              <a:rPr lang="en-CA" sz="2400" dirty="0">
                <a:latin typeface="Arial" pitchFamily="34" charset="0"/>
                <a:cs typeface="Arial" pitchFamily="34" charset="0"/>
              </a:rPr>
              <a:t>Microscope</a:t>
            </a:r>
          </a:p>
          <a:p>
            <a:pPr>
              <a:lnSpc>
                <a:spcPct val="150000"/>
              </a:lnSpc>
            </a:pPr>
            <a:r>
              <a:rPr lang="en-CA" sz="2400" dirty="0">
                <a:latin typeface="Arial" pitchFamily="34" charset="0"/>
                <a:cs typeface="Arial" pitchFamily="34" charset="0"/>
              </a:rPr>
              <a:t>Tea strainers</a:t>
            </a:r>
          </a:p>
          <a:p>
            <a:pPr>
              <a:lnSpc>
                <a:spcPct val="150000"/>
              </a:lnSpc>
            </a:pPr>
            <a:r>
              <a:rPr lang="en-CA" sz="2400" dirty="0">
                <a:latin typeface="Arial" pitchFamily="34" charset="0"/>
                <a:cs typeface="Arial" pitchFamily="34" charset="0"/>
              </a:rPr>
              <a:t>Hand counter</a:t>
            </a:r>
          </a:p>
          <a:p>
            <a:pPr>
              <a:lnSpc>
                <a:spcPct val="150000"/>
              </a:lnSpc>
            </a:pPr>
            <a:r>
              <a:rPr lang="en-CA" sz="2400" dirty="0">
                <a:latin typeface="Arial" pitchFamily="34" charset="0"/>
                <a:cs typeface="Arial" pitchFamily="34" charset="0"/>
              </a:rPr>
              <a:t>Timer</a:t>
            </a:r>
          </a:p>
          <a:p>
            <a:pPr>
              <a:lnSpc>
                <a:spcPct val="150000"/>
              </a:lnSpc>
            </a:pPr>
            <a:r>
              <a:rPr lang="en-CA" sz="2400" dirty="0">
                <a:latin typeface="Arial" pitchFamily="34" charset="0"/>
                <a:cs typeface="Arial" pitchFamily="34" charset="0"/>
              </a:rPr>
              <a:t>Measuring device such as a syringe, graduated cylinder or cup</a:t>
            </a:r>
          </a:p>
          <a:p>
            <a:pPr>
              <a:lnSpc>
                <a:spcPct val="150000"/>
              </a:lnSpc>
              <a:buNone/>
            </a:pPr>
            <a:endParaRPr lang="en-CA" sz="2400" dirty="0">
              <a:latin typeface="Arial" pitchFamily="34" charset="0"/>
              <a:cs typeface="Arial" pitchFamily="34" charset="0"/>
            </a:endParaRPr>
          </a:p>
        </p:txBody>
      </p:sp>
    </p:spTree>
    <p:extLst>
      <p:ext uri="{BB962C8B-B14F-4D97-AF65-F5344CB8AC3E}">
        <p14:creationId xmlns="" xmlns:p14="http://schemas.microsoft.com/office/powerpoint/2010/main" val="1928726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Capital Equipment</a:t>
            </a:r>
          </a:p>
        </p:txBody>
      </p:sp>
      <p:pic>
        <p:nvPicPr>
          <p:cNvPr id="4" name="Content Placeholder 3"/>
          <p:cNvPicPr>
            <a:picLocks noGrp="1" noChangeAspect="1"/>
          </p:cNvPicPr>
          <p:nvPr>
            <p:ph sz="quarter" idx="1"/>
          </p:nvPr>
        </p:nvPicPr>
        <p:blipFill>
          <a:blip r:embed="rId2"/>
          <a:stretch>
            <a:fillRect/>
          </a:stretch>
        </p:blipFill>
        <p:spPr>
          <a:xfrm>
            <a:off x="4073214" y="1873614"/>
            <a:ext cx="1842577" cy="2456769"/>
          </a:xfrm>
        </p:spPr>
      </p:pic>
      <p:pic>
        <p:nvPicPr>
          <p:cNvPr id="5" name="Picture 4"/>
          <p:cNvPicPr>
            <a:picLocks noChangeAspect="1"/>
          </p:cNvPicPr>
          <p:nvPr/>
        </p:nvPicPr>
        <p:blipFill>
          <a:blip r:embed="rId3" cstate="print"/>
          <a:stretch>
            <a:fillRect/>
          </a:stretch>
        </p:blipFill>
        <p:spPr>
          <a:xfrm>
            <a:off x="291702" y="1853248"/>
            <a:ext cx="1206102" cy="2477134"/>
          </a:xfrm>
          <a:prstGeom prst="rect">
            <a:avLst/>
          </a:prstGeom>
        </p:spPr>
      </p:pic>
      <p:pic>
        <p:nvPicPr>
          <p:cNvPr id="6" name="Picture 5"/>
          <p:cNvPicPr>
            <a:picLocks noChangeAspect="1"/>
          </p:cNvPicPr>
          <p:nvPr/>
        </p:nvPicPr>
        <p:blipFill>
          <a:blip r:embed="rId4"/>
          <a:stretch>
            <a:fillRect/>
          </a:stretch>
        </p:blipFill>
        <p:spPr>
          <a:xfrm>
            <a:off x="762000" y="4724400"/>
            <a:ext cx="3117676" cy="1829036"/>
          </a:xfrm>
          <a:prstGeom prst="rect">
            <a:avLst/>
          </a:prstGeom>
        </p:spPr>
      </p:pic>
      <p:pic>
        <p:nvPicPr>
          <p:cNvPr id="7" name="Picture 6"/>
          <p:cNvPicPr>
            <a:picLocks noChangeAspect="1"/>
          </p:cNvPicPr>
          <p:nvPr/>
        </p:nvPicPr>
        <p:blipFill>
          <a:blip r:embed="rId5" cstate="print"/>
          <a:stretch>
            <a:fillRect/>
          </a:stretch>
        </p:blipFill>
        <p:spPr>
          <a:xfrm>
            <a:off x="1856584" y="1853248"/>
            <a:ext cx="1857851" cy="2477134"/>
          </a:xfrm>
          <a:prstGeom prst="rect">
            <a:avLst/>
          </a:prstGeom>
        </p:spPr>
      </p:pic>
      <p:pic>
        <p:nvPicPr>
          <p:cNvPr id="8" name="Picture 7"/>
          <p:cNvPicPr>
            <a:picLocks noChangeAspect="1"/>
          </p:cNvPicPr>
          <p:nvPr/>
        </p:nvPicPr>
        <p:blipFill>
          <a:blip r:embed="rId6"/>
          <a:stretch>
            <a:fillRect/>
          </a:stretch>
        </p:blipFill>
        <p:spPr>
          <a:xfrm>
            <a:off x="6110171" y="1853248"/>
            <a:ext cx="1786734" cy="2382312"/>
          </a:xfrm>
          <a:prstGeom prst="rect">
            <a:avLst/>
          </a:prstGeom>
        </p:spPr>
      </p:pic>
      <p:pic>
        <p:nvPicPr>
          <p:cNvPr id="9" name="Picture 8"/>
          <p:cNvPicPr>
            <a:picLocks noChangeAspect="1"/>
          </p:cNvPicPr>
          <p:nvPr/>
        </p:nvPicPr>
        <p:blipFill>
          <a:blip r:embed="rId7"/>
          <a:stretch>
            <a:fillRect/>
          </a:stretch>
        </p:blipFill>
        <p:spPr>
          <a:xfrm>
            <a:off x="4495800" y="4572000"/>
            <a:ext cx="1371778" cy="1829037"/>
          </a:xfrm>
          <a:prstGeom prst="rect">
            <a:avLst/>
          </a:prstGeom>
        </p:spPr>
      </p:pic>
    </p:spTree>
    <p:extLst>
      <p:ext uri="{BB962C8B-B14F-4D97-AF65-F5344CB8AC3E}">
        <p14:creationId xmlns="" xmlns:p14="http://schemas.microsoft.com/office/powerpoint/2010/main" val="576002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cal_best.jpg"/>
          <p:cNvPicPr>
            <a:picLocks noGrp="1" noChangeAspect="1"/>
          </p:cNvPicPr>
          <p:nvPr>
            <p:ph idx="1"/>
          </p:nvPr>
        </p:nvPicPr>
        <p:blipFill>
          <a:blip r:embed="rId2"/>
          <a:stretch>
            <a:fillRect/>
          </a:stretch>
        </p:blipFill>
        <p:spPr>
          <a:xfrm>
            <a:off x="533400" y="1295401"/>
            <a:ext cx="7924800" cy="5257800"/>
          </a:xfrm>
        </p:spPr>
      </p:pic>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FECAL TESTING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effectLst/>
                <a:latin typeface="Times New Roman" pitchFamily="18" charset="0"/>
                <a:cs typeface="Times New Roman" pitchFamily="18" charset="0"/>
              </a:rPr>
              <a:t>McMaster Slide</a:t>
            </a:r>
          </a:p>
        </p:txBody>
      </p:sp>
      <p:pic>
        <p:nvPicPr>
          <p:cNvPr id="4" name="Content Placeholder 3"/>
          <p:cNvPicPr>
            <a:picLocks noGrp="1" noChangeAspect="1"/>
          </p:cNvPicPr>
          <p:nvPr>
            <p:ph sz="quarter" idx="1"/>
          </p:nvPr>
        </p:nvPicPr>
        <p:blipFill>
          <a:blip r:embed="rId2"/>
          <a:stretch>
            <a:fillRect/>
          </a:stretch>
        </p:blipFill>
        <p:spPr>
          <a:xfrm>
            <a:off x="1055222" y="1853249"/>
            <a:ext cx="6617167" cy="3882071"/>
          </a:xfrm>
        </p:spPr>
      </p:pic>
    </p:spTree>
    <p:extLst>
      <p:ext uri="{BB962C8B-B14F-4D97-AF65-F5344CB8AC3E}">
        <p14:creationId xmlns="" xmlns:p14="http://schemas.microsoft.com/office/powerpoint/2010/main" val="1436107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effectLst/>
                <a:latin typeface="Times New Roman" pitchFamily="18" charset="0"/>
                <a:cs typeface="Times New Roman" pitchFamily="18" charset="0"/>
              </a:rPr>
              <a:t>Method:</a:t>
            </a:r>
            <a:endParaRPr lang="en-CA" sz="3600" dirty="0">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nSpc>
                <a:spcPct val="150000"/>
              </a:lnSpc>
            </a:pPr>
            <a:r>
              <a:rPr lang="fr-FR" sz="2800" dirty="0" smtClean="0"/>
              <a:t>There are 3 main </a:t>
            </a:r>
            <a:r>
              <a:rPr lang="fr-FR" sz="2800" dirty="0" err="1" smtClean="0"/>
              <a:t>methods</a:t>
            </a:r>
            <a:r>
              <a:rPr lang="fr-FR" sz="2800" dirty="0" smtClean="0"/>
              <a:t> to </a:t>
            </a:r>
            <a:r>
              <a:rPr lang="fr-FR" sz="2800" dirty="0" err="1" smtClean="0"/>
              <a:t>analysis</a:t>
            </a:r>
            <a:r>
              <a:rPr lang="fr-FR" sz="2800" dirty="0" smtClean="0"/>
              <a:t> </a:t>
            </a:r>
            <a:r>
              <a:rPr lang="fr-FR" sz="2800" dirty="0" err="1" smtClean="0"/>
              <a:t>fecal</a:t>
            </a:r>
            <a:r>
              <a:rPr lang="fr-FR" sz="2800" dirty="0" smtClean="0"/>
              <a:t> </a:t>
            </a:r>
            <a:r>
              <a:rPr lang="fr-FR" sz="2800" dirty="0" err="1" smtClean="0"/>
              <a:t>sample</a:t>
            </a:r>
            <a:endParaRPr lang="fr-FR" sz="2800" dirty="0" smtClean="0"/>
          </a:p>
          <a:p>
            <a:pPr>
              <a:lnSpc>
                <a:spcPct val="150000"/>
              </a:lnSpc>
            </a:pPr>
            <a:r>
              <a:rPr lang="fr-FR" sz="2800" dirty="0" smtClean="0"/>
              <a:t>1)Direct </a:t>
            </a:r>
            <a:r>
              <a:rPr lang="fr-FR" sz="2800" dirty="0" err="1" smtClean="0"/>
              <a:t>fecal</a:t>
            </a:r>
            <a:r>
              <a:rPr lang="fr-FR" sz="2800" dirty="0" smtClean="0"/>
              <a:t> </a:t>
            </a:r>
            <a:r>
              <a:rPr lang="fr-FR" sz="2800" dirty="0" err="1" smtClean="0"/>
              <a:t>sampling</a:t>
            </a:r>
            <a:r>
              <a:rPr lang="fr-FR" sz="2800" dirty="0" smtClean="0"/>
              <a:t> </a:t>
            </a:r>
          </a:p>
          <a:p>
            <a:pPr>
              <a:lnSpc>
                <a:spcPct val="150000"/>
              </a:lnSpc>
            </a:pPr>
            <a:r>
              <a:rPr lang="fr-FR" sz="2800" dirty="0" smtClean="0"/>
              <a:t>2)</a:t>
            </a:r>
            <a:r>
              <a:rPr lang="fr-FR" sz="2800" dirty="0" err="1" smtClean="0"/>
              <a:t>Floatation</a:t>
            </a:r>
            <a:r>
              <a:rPr lang="fr-FR" sz="2800" dirty="0" smtClean="0"/>
              <a:t> solution</a:t>
            </a:r>
          </a:p>
          <a:p>
            <a:pPr>
              <a:lnSpc>
                <a:spcPct val="150000"/>
              </a:lnSpc>
            </a:pPr>
            <a:r>
              <a:rPr lang="fr-FR" sz="2800" dirty="0" smtClean="0"/>
              <a:t>3)</a:t>
            </a:r>
            <a:r>
              <a:rPr lang="fr-FR" sz="2800" dirty="0" err="1" smtClean="0"/>
              <a:t>Sadimentation</a:t>
            </a:r>
            <a:r>
              <a:rPr lang="fr-FR" sz="2800" dirty="0" smtClean="0"/>
              <a:t>   </a:t>
            </a:r>
            <a:endParaRPr lang="fr-FR" sz="2800" dirty="0"/>
          </a:p>
        </p:txBody>
      </p:sp>
    </p:spTree>
    <p:extLst>
      <p:ext uri="{BB962C8B-B14F-4D97-AF65-F5344CB8AC3E}">
        <p14:creationId xmlns="" xmlns:p14="http://schemas.microsoft.com/office/powerpoint/2010/main" val="3530935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525963"/>
          </a:xfrm>
        </p:spPr>
        <p:txBody>
          <a:bodyPr>
            <a:normAutofit fontScale="92500"/>
          </a:bodyPr>
          <a:lstStyle/>
          <a:p>
            <a:r>
              <a:rPr lang="en-US" dirty="0" smtClean="0"/>
              <a:t>1)1gm sample,1-2 drops of </a:t>
            </a:r>
            <a:r>
              <a:rPr lang="en-US" dirty="0" err="1" smtClean="0"/>
              <a:t>water,mix</a:t>
            </a:r>
            <a:r>
              <a:rPr lang="en-US" dirty="0" smtClean="0"/>
              <a:t> it, use </a:t>
            </a:r>
            <a:r>
              <a:rPr lang="en-US" dirty="0" err="1" smtClean="0"/>
              <a:t>coverslap</a:t>
            </a:r>
            <a:r>
              <a:rPr lang="en-US" dirty="0" smtClean="0"/>
              <a:t> on slide ,Focus 10x,and see the sample on 40x</a:t>
            </a:r>
          </a:p>
          <a:p>
            <a:r>
              <a:rPr lang="en-US" dirty="0" smtClean="0"/>
              <a:t>2)On the basis of specific gravity,3gm </a:t>
            </a:r>
            <a:r>
              <a:rPr lang="en-US" dirty="0" err="1" smtClean="0"/>
              <a:t>Nacl</a:t>
            </a:r>
            <a:r>
              <a:rPr lang="en-US" dirty="0" smtClean="0"/>
              <a:t> in 100ml of water solution is </a:t>
            </a:r>
            <a:r>
              <a:rPr lang="en-US" dirty="0" err="1" smtClean="0"/>
              <a:t>prepared,take</a:t>
            </a:r>
            <a:r>
              <a:rPr lang="en-US" dirty="0" smtClean="0"/>
              <a:t> 1gm of sample use 15ml solution in test </a:t>
            </a:r>
            <a:r>
              <a:rPr lang="en-US" dirty="0" err="1" smtClean="0"/>
              <a:t>tube,wait</a:t>
            </a:r>
            <a:r>
              <a:rPr lang="en-US" dirty="0" smtClean="0"/>
              <a:t> for 30 </a:t>
            </a:r>
            <a:r>
              <a:rPr lang="en-US" dirty="0" err="1" smtClean="0"/>
              <a:t>minutes,on</a:t>
            </a:r>
            <a:r>
              <a:rPr lang="en-US" dirty="0" smtClean="0"/>
              <a:t> top side </a:t>
            </a:r>
            <a:r>
              <a:rPr lang="en-US" dirty="0" err="1" smtClean="0"/>
              <a:t>coverslip</a:t>
            </a:r>
            <a:r>
              <a:rPr lang="en-US" dirty="0" smtClean="0"/>
              <a:t> and see on 40x</a:t>
            </a:r>
          </a:p>
          <a:p>
            <a:r>
              <a:rPr lang="en-US" dirty="0" smtClean="0"/>
              <a:t>3)3gm sugar plus 100 ml of water(wt by volume)mix it specimen set at </a:t>
            </a:r>
            <a:r>
              <a:rPr lang="en-US" dirty="0" err="1" smtClean="0"/>
              <a:t>bottom,use</a:t>
            </a:r>
            <a:r>
              <a:rPr lang="en-US" dirty="0" smtClean="0"/>
              <a:t> </a:t>
            </a:r>
            <a:r>
              <a:rPr lang="en-US" dirty="0" err="1" smtClean="0"/>
              <a:t>pipet</a:t>
            </a:r>
            <a:r>
              <a:rPr lang="en-US" dirty="0" smtClean="0"/>
              <a:t> to take sample and see under microscope.</a:t>
            </a:r>
          </a:p>
        </p:txBody>
      </p:sp>
      <p:sp>
        <p:nvSpPr>
          <p:cNvPr id="3" name="Title 2"/>
          <p:cNvSpPr>
            <a:spLocks noGrp="1"/>
          </p:cNvSpPr>
          <p:nvPr>
            <p:ph type="title"/>
          </p:nvPr>
        </p:nvSpPr>
        <p:spPr/>
        <p:txBody>
          <a:bodyPr/>
          <a:lstStyle/>
          <a:p>
            <a:r>
              <a:rPr lang="en-US" dirty="0" smtClean="0"/>
              <a:t>Procedure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53542" cy="1514701"/>
          </a:xfrm>
        </p:spPr>
        <p:txBody>
          <a:bodyPr>
            <a:normAutofit/>
          </a:bodyPr>
          <a:lstStyle/>
          <a:p>
            <a:r>
              <a:rPr lang="en-CA" sz="3600" dirty="0">
                <a:effectLst/>
                <a:latin typeface="Times New Roman" pitchFamily="18" charset="0"/>
                <a:cs typeface="Times New Roman" pitchFamily="18" charset="0"/>
              </a:rPr>
              <a:t>Parasite Identification: Ruminants</a:t>
            </a:r>
          </a:p>
        </p:txBody>
      </p:sp>
      <p:pic>
        <p:nvPicPr>
          <p:cNvPr id="7" name="Content Placeholder 6"/>
          <p:cNvPicPr>
            <a:picLocks noGrp="1" noChangeAspect="1"/>
          </p:cNvPicPr>
          <p:nvPr>
            <p:ph sz="quarter" idx="1"/>
          </p:nvPr>
        </p:nvPicPr>
        <p:blipFill>
          <a:blip r:embed="rId2"/>
          <a:stretch>
            <a:fillRect/>
          </a:stretch>
        </p:blipFill>
        <p:spPr>
          <a:xfrm rot="5400000">
            <a:off x="1981199" y="-304801"/>
            <a:ext cx="5181598" cy="9144003"/>
          </a:xfrm>
        </p:spPr>
      </p:pic>
    </p:spTree>
    <p:extLst>
      <p:ext uri="{BB962C8B-B14F-4D97-AF65-F5344CB8AC3E}">
        <p14:creationId xmlns="" xmlns:p14="http://schemas.microsoft.com/office/powerpoint/2010/main" val="1319836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effectLst/>
                <a:latin typeface="Times New Roman" pitchFamily="18" charset="0"/>
                <a:cs typeface="Times New Roman" pitchFamily="18" charset="0"/>
              </a:rPr>
              <a:t>Parasite Eggs: Ruminants</a:t>
            </a:r>
          </a:p>
        </p:txBody>
      </p:sp>
      <p:pic>
        <p:nvPicPr>
          <p:cNvPr id="4" name="Content Placeholder 3"/>
          <p:cNvPicPr>
            <a:picLocks noGrp="1" noChangeAspect="1"/>
          </p:cNvPicPr>
          <p:nvPr>
            <p:ph sz="quarter" idx="1"/>
          </p:nvPr>
        </p:nvPicPr>
        <p:blipFill>
          <a:blip r:embed="rId2"/>
          <a:stretch>
            <a:fillRect/>
          </a:stretch>
        </p:blipFill>
        <p:spPr>
          <a:xfrm>
            <a:off x="0" y="1527174"/>
            <a:ext cx="9143999" cy="5330825"/>
          </a:xfrm>
        </p:spPr>
      </p:pic>
    </p:spTree>
    <p:extLst>
      <p:ext uri="{BB962C8B-B14F-4D97-AF65-F5344CB8AC3E}">
        <p14:creationId xmlns="" xmlns:p14="http://schemas.microsoft.com/office/powerpoint/2010/main" val="2987208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effectLst/>
                <a:latin typeface="Times New Roman" pitchFamily="18" charset="0"/>
                <a:cs typeface="Times New Roman" pitchFamily="18" charset="0"/>
              </a:rPr>
              <a:t>When you first look down the scope:</a:t>
            </a:r>
          </a:p>
        </p:txBody>
      </p:sp>
      <p:pic>
        <p:nvPicPr>
          <p:cNvPr id="4" name="Content Placeholder 3"/>
          <p:cNvPicPr>
            <a:picLocks noGrp="1" noChangeAspect="1"/>
          </p:cNvPicPr>
          <p:nvPr>
            <p:ph sz="quarter" idx="1"/>
          </p:nvPr>
        </p:nvPicPr>
        <p:blipFill>
          <a:blip r:embed="rId2" cstate="print"/>
          <a:stretch>
            <a:fillRect/>
          </a:stretch>
        </p:blipFill>
        <p:spPr>
          <a:xfrm>
            <a:off x="0" y="1371600"/>
            <a:ext cx="3048000" cy="2743200"/>
          </a:xfrm>
        </p:spPr>
      </p:pic>
      <p:pic>
        <p:nvPicPr>
          <p:cNvPr id="5" name="Picture 4"/>
          <p:cNvPicPr>
            <a:picLocks noChangeAspect="1"/>
          </p:cNvPicPr>
          <p:nvPr/>
        </p:nvPicPr>
        <p:blipFill>
          <a:blip r:embed="rId3" cstate="print"/>
          <a:stretch>
            <a:fillRect/>
          </a:stretch>
        </p:blipFill>
        <p:spPr>
          <a:xfrm>
            <a:off x="3124200" y="1371600"/>
            <a:ext cx="3048000" cy="2743200"/>
          </a:xfrm>
          <a:prstGeom prst="rect">
            <a:avLst/>
          </a:prstGeom>
        </p:spPr>
      </p:pic>
      <p:pic>
        <p:nvPicPr>
          <p:cNvPr id="6" name="Picture 5"/>
          <p:cNvPicPr>
            <a:picLocks noChangeAspect="1"/>
          </p:cNvPicPr>
          <p:nvPr/>
        </p:nvPicPr>
        <p:blipFill>
          <a:blip r:embed="rId4" cstate="print"/>
          <a:stretch>
            <a:fillRect/>
          </a:stretch>
        </p:blipFill>
        <p:spPr>
          <a:xfrm>
            <a:off x="6248400" y="1371600"/>
            <a:ext cx="2895600" cy="2743200"/>
          </a:xfrm>
          <a:prstGeom prst="rect">
            <a:avLst/>
          </a:prstGeom>
        </p:spPr>
      </p:pic>
      <p:pic>
        <p:nvPicPr>
          <p:cNvPr id="7" name="Picture 6"/>
          <p:cNvPicPr>
            <a:picLocks noChangeAspect="1"/>
          </p:cNvPicPr>
          <p:nvPr/>
        </p:nvPicPr>
        <p:blipFill>
          <a:blip r:embed="rId5" cstate="print"/>
          <a:stretch>
            <a:fillRect/>
          </a:stretch>
        </p:blipFill>
        <p:spPr>
          <a:xfrm>
            <a:off x="0" y="4267200"/>
            <a:ext cx="3048000" cy="2590800"/>
          </a:xfrm>
          <a:prstGeom prst="rect">
            <a:avLst/>
          </a:prstGeom>
        </p:spPr>
      </p:pic>
      <p:pic>
        <p:nvPicPr>
          <p:cNvPr id="8" name="Picture 7"/>
          <p:cNvPicPr>
            <a:picLocks noChangeAspect="1"/>
          </p:cNvPicPr>
          <p:nvPr/>
        </p:nvPicPr>
        <p:blipFill>
          <a:blip r:embed="rId6" cstate="print"/>
          <a:stretch>
            <a:fillRect/>
          </a:stretch>
        </p:blipFill>
        <p:spPr>
          <a:xfrm>
            <a:off x="3124200" y="4267200"/>
            <a:ext cx="3048000" cy="2590800"/>
          </a:xfrm>
          <a:prstGeom prst="rect">
            <a:avLst/>
          </a:prstGeom>
        </p:spPr>
      </p:pic>
      <p:pic>
        <p:nvPicPr>
          <p:cNvPr id="9" name="Picture 8"/>
          <p:cNvPicPr>
            <a:picLocks noChangeAspect="1"/>
          </p:cNvPicPr>
          <p:nvPr/>
        </p:nvPicPr>
        <p:blipFill>
          <a:blip r:embed="rId7" cstate="print"/>
          <a:stretch>
            <a:fillRect/>
          </a:stretch>
        </p:blipFill>
        <p:spPr>
          <a:xfrm>
            <a:off x="6248400" y="4267200"/>
            <a:ext cx="2895600" cy="2590800"/>
          </a:xfrm>
          <a:prstGeom prst="rect">
            <a:avLst/>
          </a:prstGeom>
        </p:spPr>
      </p:pic>
    </p:spTree>
    <p:extLst>
      <p:ext uri="{BB962C8B-B14F-4D97-AF65-F5344CB8AC3E}">
        <p14:creationId xmlns="" xmlns:p14="http://schemas.microsoft.com/office/powerpoint/2010/main" val="390468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20000"/>
              </a:lnSpc>
            </a:pPr>
            <a:r>
              <a:rPr lang="en-US" sz="3000" dirty="0" smtClean="0">
                <a:latin typeface="Arial" pitchFamily="34" charset="0"/>
                <a:cs typeface="Arial" pitchFamily="34" charset="0"/>
              </a:rPr>
              <a:t>Pre labelled sample bottles/bags/trays: laboratories usually prefer the containers to be numbered from 1, rather than with sheep ear tag numbers or names of goats.</a:t>
            </a:r>
          </a:p>
          <a:p>
            <a:pPr algn="just">
              <a:lnSpc>
                <a:spcPct val="120000"/>
              </a:lnSpc>
            </a:pPr>
            <a:r>
              <a:rPr lang="en-US" sz="3000" dirty="0" smtClean="0">
                <a:latin typeface="Arial" pitchFamily="34" charset="0"/>
                <a:cs typeface="Arial" pitchFamily="34" charset="0"/>
              </a:rPr>
              <a:t>Recording sheet with sample container </a:t>
            </a:r>
            <a:r>
              <a:rPr lang="en-US" sz="3000" dirty="0" err="1" smtClean="0">
                <a:latin typeface="Arial" pitchFamily="34" charset="0"/>
                <a:cs typeface="Arial" pitchFamily="34" charset="0"/>
              </a:rPr>
              <a:t>numbers,date</a:t>
            </a:r>
            <a:r>
              <a:rPr lang="en-US" sz="3000" dirty="0" smtClean="0">
                <a:latin typeface="Arial" pitchFamily="34" charset="0"/>
                <a:cs typeface="Arial" pitchFamily="34" charset="0"/>
              </a:rPr>
              <a:t> </a:t>
            </a:r>
            <a:r>
              <a:rPr lang="en-US" sz="3000" dirty="0" smtClean="0">
                <a:latin typeface="Arial" pitchFamily="34" charset="0"/>
                <a:cs typeface="Arial" pitchFamily="34" charset="0"/>
              </a:rPr>
              <a:t>and a space to record the animal's ear tag number, name or </a:t>
            </a:r>
            <a:r>
              <a:rPr lang="en-US" sz="3000" dirty="0" smtClean="0">
                <a:latin typeface="Arial" pitchFamily="34" charset="0"/>
                <a:cs typeface="Arial" pitchFamily="34" charset="0"/>
              </a:rPr>
              <a:t>group .</a:t>
            </a:r>
            <a:endParaRPr lang="en-US" sz="3000" dirty="0" smtClean="0">
              <a:latin typeface="Arial" pitchFamily="34" charset="0"/>
              <a:cs typeface="Arial" pitchFamily="34" charset="0"/>
            </a:endParaRPr>
          </a:p>
          <a:p>
            <a:pPr algn="just">
              <a:lnSpc>
                <a:spcPct val="120000"/>
              </a:lnSpc>
            </a:pPr>
            <a:r>
              <a:rPr lang="en-US" sz="3000" dirty="0" smtClean="0">
                <a:latin typeface="Arial" pitchFamily="34" charset="0"/>
                <a:cs typeface="Arial" pitchFamily="34" charset="0"/>
              </a:rPr>
              <a:t>Smooth close-fitting gloves.</a:t>
            </a:r>
          </a:p>
          <a:p>
            <a:pPr algn="just">
              <a:lnSpc>
                <a:spcPct val="120000"/>
              </a:lnSpc>
            </a:pPr>
            <a:r>
              <a:rPr lang="en-US" sz="3000" dirty="0" smtClean="0">
                <a:latin typeface="Arial" pitchFamily="34" charset="0"/>
                <a:cs typeface="Arial" pitchFamily="34" charset="0"/>
              </a:rPr>
              <a:t>Bucket of soapy water.</a:t>
            </a:r>
          </a:p>
          <a:p>
            <a:pPr algn="just">
              <a:lnSpc>
                <a:spcPct val="120000"/>
              </a:lnSpc>
            </a:pPr>
            <a:r>
              <a:rPr lang="en-US" sz="3000" dirty="0" smtClean="0">
                <a:latin typeface="Arial" pitchFamily="34" charset="0"/>
                <a:cs typeface="Arial" pitchFamily="34" charset="0"/>
              </a:rPr>
              <a:t>A rope &amp; </a:t>
            </a:r>
            <a:r>
              <a:rPr lang="en-US" sz="3000" dirty="0" smtClean="0">
                <a:latin typeface="Arial" pitchFamily="34" charset="0"/>
                <a:cs typeface="Arial" pitchFamily="34" charset="0"/>
              </a:rPr>
              <a:t>place to restrain animals, such as a narrow </a:t>
            </a:r>
            <a:r>
              <a:rPr lang="en-US" sz="3000" dirty="0" smtClean="0">
                <a:latin typeface="Arial" pitchFamily="34" charset="0"/>
                <a:cs typeface="Arial" pitchFamily="34" charset="0"/>
              </a:rPr>
              <a:t>race tree or pole etc.</a:t>
            </a:r>
            <a:endParaRPr lang="en-US" sz="3000" dirty="0" smtClean="0">
              <a:latin typeface="Arial" pitchFamily="34" charset="0"/>
              <a:cs typeface="Arial" pitchFamily="34" charset="0"/>
            </a:endParaRPr>
          </a:p>
        </p:txBody>
      </p:sp>
      <p:sp>
        <p:nvSpPr>
          <p:cNvPr id="5" name="Title 4"/>
          <p:cNvSpPr>
            <a:spLocks noGrp="1"/>
          </p:cNvSpPr>
          <p:nvPr>
            <p:ph type="title"/>
          </p:nvPr>
        </p:nvSpPr>
        <p:spPr/>
        <p:txBody>
          <a:bodyPr/>
          <a:lstStyle/>
          <a:p>
            <a:r>
              <a:rPr lang="en-US" b="1" dirty="0" smtClean="0">
                <a:latin typeface="Times New Roman" pitchFamily="18" charset="0"/>
                <a:cs typeface="Times New Roman" pitchFamily="18" charset="0"/>
              </a:rPr>
              <a:t>EQUIPEMENTS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dirty="0" smtClean="0">
                <a:latin typeface="Arial" pitchFamily="34" charset="0"/>
                <a:cs typeface="Arial" pitchFamily="34" charset="0"/>
              </a:rPr>
              <a:t> pasture management</a:t>
            </a:r>
          </a:p>
          <a:p>
            <a:r>
              <a:rPr lang="en-CA" sz="3200" dirty="0" smtClean="0">
                <a:latin typeface="Arial" pitchFamily="34" charset="0"/>
                <a:cs typeface="Arial" pitchFamily="34" charset="0"/>
              </a:rPr>
              <a:t> targeted treatment</a:t>
            </a:r>
          </a:p>
          <a:p>
            <a:r>
              <a:rPr lang="en-CA" sz="3200" dirty="0" smtClean="0">
                <a:latin typeface="Arial" pitchFamily="34" charset="0"/>
                <a:cs typeface="Arial" pitchFamily="34" charset="0"/>
              </a:rPr>
              <a:t> maintenance of refugia</a:t>
            </a:r>
          </a:p>
          <a:p>
            <a:r>
              <a:rPr lang="en-CA" sz="3200" dirty="0" smtClean="0">
                <a:latin typeface="Arial" pitchFamily="34" charset="0"/>
                <a:cs typeface="Arial" pitchFamily="34" charset="0"/>
              </a:rPr>
              <a:t> stock selection</a:t>
            </a:r>
          </a:p>
          <a:p>
            <a:r>
              <a:rPr lang="en-CA" sz="3200" dirty="0" smtClean="0">
                <a:latin typeface="Arial" pitchFamily="34" charset="0"/>
                <a:cs typeface="Arial" pitchFamily="34" charset="0"/>
              </a:rPr>
              <a:t> proper nutrition</a:t>
            </a:r>
          </a:p>
          <a:p>
            <a:r>
              <a:rPr lang="en-CA" sz="3200" dirty="0" smtClean="0">
                <a:latin typeface="Arial" pitchFamily="34" charset="0"/>
                <a:cs typeface="Arial" pitchFamily="34" charset="0"/>
              </a:rPr>
              <a:t> proper drenching technique</a:t>
            </a:r>
          </a:p>
          <a:p>
            <a:r>
              <a:rPr lang="en-CA" sz="3200" dirty="0" smtClean="0">
                <a:latin typeface="Arial" pitchFamily="34" charset="0"/>
                <a:cs typeface="Arial" pitchFamily="34" charset="0"/>
              </a:rPr>
              <a:t> quarantine new and returning stock</a:t>
            </a:r>
          </a:p>
          <a:p>
            <a:r>
              <a:rPr lang="en-CA" sz="3200" dirty="0" smtClean="0">
                <a:latin typeface="Arial" pitchFamily="34" charset="0"/>
                <a:cs typeface="Arial" pitchFamily="34" charset="0"/>
              </a:rPr>
              <a:t> stock management</a:t>
            </a:r>
          </a:p>
          <a:p>
            <a:pPr>
              <a:buNone/>
            </a:pPr>
            <a:endParaRPr lang="en-US" sz="32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CA" sz="3600" dirty="0" smtClean="0">
                <a:latin typeface="Times New Roman" pitchFamily="18" charset="0"/>
                <a:cs typeface="Times New Roman" pitchFamily="18" charset="0"/>
              </a:rPr>
              <a:t>Parasite management includes:</a:t>
            </a:r>
            <a:endParaRPr lang="en-US" sz="36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you.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a:stretch>
            <a:fillRect/>
          </a:stretch>
        </p:blipFill>
        <p:spPr>
          <a:xfrm>
            <a:off x="4876799" y="152400"/>
            <a:ext cx="4267201" cy="6705600"/>
          </a:xfrm>
          <a:prstGeom prst="rect">
            <a:avLst/>
          </a:prstGeom>
        </p:spPr>
      </p:pic>
      <p:pic>
        <p:nvPicPr>
          <p:cNvPr id="5" name="Picture 4" descr="latex-medical-hand-gloves-500x500.jpg"/>
          <p:cNvPicPr>
            <a:picLocks noChangeAspect="1"/>
          </p:cNvPicPr>
          <p:nvPr/>
        </p:nvPicPr>
        <p:blipFill>
          <a:blip r:embed="rId3"/>
          <a:stretch>
            <a:fillRect/>
          </a:stretch>
        </p:blipFill>
        <p:spPr>
          <a:xfrm>
            <a:off x="0" y="0"/>
            <a:ext cx="48006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rmeticGlassStorageJar1-6_x.jpg"/>
          <p:cNvPicPr>
            <a:picLocks noChangeAspect="1"/>
          </p:cNvPicPr>
          <p:nvPr/>
        </p:nvPicPr>
        <p:blipFill>
          <a:blip r:embed="rId2"/>
          <a:stretch>
            <a:fillRect/>
          </a:stretch>
        </p:blipFill>
        <p:spPr>
          <a:xfrm>
            <a:off x="0" y="0"/>
            <a:ext cx="5715000" cy="6858000"/>
          </a:xfrm>
          <a:prstGeom prst="rect">
            <a:avLst/>
          </a:prstGeom>
        </p:spPr>
      </p:pic>
      <p:pic>
        <p:nvPicPr>
          <p:cNvPr id="3" name="Picture 2" descr="images.jpg"/>
          <p:cNvPicPr>
            <a:picLocks noChangeAspect="1"/>
          </p:cNvPicPr>
          <p:nvPr/>
        </p:nvPicPr>
        <p:blipFill>
          <a:blip r:embed="rId3"/>
          <a:stretch>
            <a:fillRect/>
          </a:stretch>
        </p:blipFill>
        <p:spPr>
          <a:xfrm>
            <a:off x="4953000" y="1066800"/>
            <a:ext cx="3581400" cy="541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150000"/>
              </a:lnSpc>
            </a:pPr>
            <a:r>
              <a:rPr lang="en-US" sz="2400" dirty="0" smtClean="0">
                <a:latin typeface="Arial" pitchFamily="34" charset="0"/>
                <a:cs typeface="Arial" pitchFamily="34" charset="0"/>
              </a:rPr>
              <a:t>Generally there are two types of collecting the sample.</a:t>
            </a:r>
          </a:p>
          <a:p>
            <a:pPr marL="624078" indent="-514350">
              <a:lnSpc>
                <a:spcPct val="150000"/>
              </a:lnSpc>
              <a:buFont typeface="+mj-lt"/>
              <a:buAutoNum type="arabicPeriod"/>
            </a:pPr>
            <a:r>
              <a:rPr lang="en-US" sz="2400" dirty="0" smtClean="0">
                <a:latin typeface="Arial" pitchFamily="34" charset="0"/>
                <a:cs typeface="Arial" pitchFamily="34" charset="0"/>
              </a:rPr>
              <a:t>1</a:t>
            </a:r>
            <a:r>
              <a:rPr lang="en-US" sz="2400" baseline="30000" dirty="0" smtClean="0">
                <a:latin typeface="Arial" pitchFamily="34" charset="0"/>
                <a:cs typeface="Arial" pitchFamily="34" charset="0"/>
              </a:rPr>
              <a:t>st</a:t>
            </a:r>
            <a:r>
              <a:rPr lang="en-US" sz="2400" dirty="0" smtClean="0">
                <a:latin typeface="Arial" pitchFamily="34" charset="0"/>
                <a:cs typeface="Arial" pitchFamily="34" charset="0"/>
              </a:rPr>
              <a:t> method of collecting the sample, when animal normally excrete the feces, simply wear gloves and collect sample by hand.</a:t>
            </a:r>
          </a:p>
          <a:p>
            <a:pPr marL="624078" indent="-514350">
              <a:lnSpc>
                <a:spcPct val="160000"/>
              </a:lnSpc>
              <a:buFont typeface="+mj-lt"/>
              <a:buAutoNum type="arabicPeriod"/>
            </a:pPr>
            <a:r>
              <a:rPr lang="en-US" sz="2400" dirty="0" smtClean="0">
                <a:latin typeface="Arial" pitchFamily="34" charset="0"/>
                <a:cs typeface="Arial" pitchFamily="34" charset="0"/>
              </a:rPr>
              <a:t> Other way to collect the sample is by entering the fingers into rectum of the animal to avoid foreign contamination.</a:t>
            </a:r>
          </a:p>
          <a:p>
            <a:pPr marL="624078" indent="-514350">
              <a:lnSpc>
                <a:spcPct val="150000"/>
              </a:lnSpc>
              <a:buFont typeface="Wingdings" pitchFamily="2" charset="2"/>
              <a:buChar char="Ø"/>
            </a:pPr>
            <a:r>
              <a:rPr lang="en-US" sz="2400" dirty="0" smtClean="0">
                <a:latin typeface="Arial" pitchFamily="34" charset="0"/>
                <a:cs typeface="Arial" pitchFamily="34" charset="0"/>
              </a:rPr>
              <a:t>In first method there is a chance of foreign contamination or foreign object in the fecal material</a:t>
            </a: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Tow method of sampling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410200"/>
          </a:xfrm>
        </p:spPr>
        <p:txBody>
          <a:bodyPr>
            <a:normAutofit/>
          </a:bodyPr>
          <a:lstStyle/>
          <a:p>
            <a:r>
              <a:rPr lang="en-US" sz="2400" dirty="0" smtClean="0">
                <a:latin typeface="Arial" pitchFamily="34" charset="0"/>
                <a:cs typeface="Arial" pitchFamily="34" charset="0"/>
              </a:rPr>
              <a:t>Sample collected directly from rectum.</a:t>
            </a:r>
          </a:p>
          <a:p>
            <a:r>
              <a:rPr lang="en-US" sz="2400" dirty="0" smtClean="0">
                <a:latin typeface="Arial" pitchFamily="34" charset="0"/>
                <a:cs typeface="Arial" pitchFamily="34" charset="0"/>
              </a:rPr>
              <a:t>Sample collection is very difficult when the feces are very </a:t>
            </a:r>
            <a:r>
              <a:rPr lang="en-US" sz="2400" dirty="0" smtClean="0">
                <a:latin typeface="Arial" pitchFamily="34" charset="0"/>
                <a:cs typeface="Arial" pitchFamily="34" charset="0"/>
              </a:rPr>
              <a:t>runny. So </a:t>
            </a:r>
            <a:r>
              <a:rPr lang="en-US" sz="2400" dirty="0" smtClean="0">
                <a:latin typeface="Arial" pitchFamily="34" charset="0"/>
                <a:cs typeface="Arial" pitchFamily="34" charset="0"/>
              </a:rPr>
              <a:t>prior to a week of sample collection, give more roughages to animal so that feces become firm and  normal activity of excretion is resulted. </a:t>
            </a:r>
          </a:p>
          <a:p>
            <a:r>
              <a:rPr lang="en-US" sz="2400" dirty="0" smtClean="0">
                <a:latin typeface="Arial" pitchFamily="34" charset="0"/>
                <a:cs typeface="Arial" pitchFamily="34" charset="0"/>
              </a:rPr>
              <a:t>During sample collection there is a risk of infectious </a:t>
            </a:r>
            <a:r>
              <a:rPr lang="en-US" sz="2400" dirty="0" smtClean="0">
                <a:latin typeface="Arial" pitchFamily="34" charset="0"/>
                <a:cs typeface="Arial" pitchFamily="34" charset="0"/>
              </a:rPr>
              <a:t>organisms </a:t>
            </a:r>
            <a:r>
              <a:rPr lang="en-US" sz="2400" dirty="0" smtClean="0">
                <a:latin typeface="Arial" pitchFamily="34" charset="0"/>
                <a:cs typeface="Arial" pitchFamily="34" charset="0"/>
              </a:rPr>
              <a:t>may </a:t>
            </a:r>
            <a:r>
              <a:rPr lang="en-US" sz="2400" dirty="0" smtClean="0">
                <a:latin typeface="Arial" pitchFamily="34" charset="0"/>
                <a:cs typeface="Arial" pitchFamily="34" charset="0"/>
              </a:rPr>
              <a:t>harmful </a:t>
            </a:r>
            <a:r>
              <a:rPr lang="en-US" sz="2400" dirty="0" smtClean="0">
                <a:latin typeface="Arial" pitchFamily="34" charset="0"/>
                <a:cs typeface="Arial" pitchFamily="34" charset="0"/>
              </a:rPr>
              <a:t>even for </a:t>
            </a:r>
            <a:r>
              <a:rPr lang="en-US" sz="2400" dirty="0" smtClean="0">
                <a:latin typeface="Arial" pitchFamily="34" charset="0"/>
                <a:cs typeface="Arial" pitchFamily="34" charset="0"/>
              </a:rPr>
              <a:t>sampler.</a:t>
            </a:r>
            <a:endParaRPr lang="en-US" sz="2400" i="1" dirty="0" smtClean="0">
              <a:latin typeface="Arial" pitchFamily="34" charset="0"/>
              <a:cs typeface="Arial" pitchFamily="34" charset="0"/>
            </a:endParaRPr>
          </a:p>
          <a:p>
            <a:r>
              <a:rPr lang="en-US" sz="2400" dirty="0" smtClean="0">
                <a:latin typeface="Arial" pitchFamily="34" charset="0"/>
                <a:cs typeface="Arial" pitchFamily="34" charset="0"/>
              </a:rPr>
              <a:t>Sample must be collected in clean container which traps the moisture.</a:t>
            </a:r>
          </a:p>
          <a:p>
            <a:r>
              <a:rPr lang="en-US" sz="2400" dirty="0" smtClean="0">
                <a:latin typeface="Arial" pitchFamily="34" charset="0"/>
                <a:cs typeface="Arial" pitchFamily="34" charset="0"/>
              </a:rPr>
              <a:t>Sufficient amount of sample should be collected, proper examination of sample should feasible.</a:t>
            </a:r>
          </a:p>
        </p:txBody>
      </p:sp>
      <p:sp>
        <p:nvSpPr>
          <p:cNvPr id="3" name="Title 2"/>
          <p:cNvSpPr>
            <a:spLocks noGrp="1"/>
          </p:cNvSpPr>
          <p:nvPr>
            <p:ph type="title"/>
          </p:nvPr>
        </p:nvSpPr>
        <p:spPr>
          <a:xfrm>
            <a:off x="533400" y="0"/>
            <a:ext cx="8229600" cy="1143000"/>
          </a:xfrm>
        </p:spPr>
        <p:txBody>
          <a:bodyPr>
            <a:normAutofit/>
          </a:bodyPr>
          <a:lstStyle/>
          <a:p>
            <a:r>
              <a:rPr lang="en-US" sz="3600" dirty="0" smtClean="0">
                <a:latin typeface="Times New Roman" pitchFamily="18" charset="0"/>
                <a:cs typeface="Times New Roman" pitchFamily="18" charset="0"/>
              </a:rPr>
              <a:t>Precautions and tips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150000"/>
              </a:lnSpc>
            </a:pPr>
            <a:r>
              <a:rPr lang="en-US" sz="2400" dirty="0" smtClean="0">
                <a:latin typeface="Arial" pitchFamily="34" charset="0"/>
                <a:cs typeface="Arial" pitchFamily="34" charset="0"/>
              </a:rPr>
              <a:t>It is essential to label the container with number, name and date of collection.</a:t>
            </a:r>
          </a:p>
          <a:p>
            <a:pPr>
              <a:lnSpc>
                <a:spcPct val="150000"/>
              </a:lnSpc>
            </a:pPr>
            <a:r>
              <a:rPr lang="en-US" sz="2400" dirty="0" smtClean="0">
                <a:latin typeface="Arial" pitchFamily="34" charset="0"/>
                <a:cs typeface="Arial" pitchFamily="34" charset="0"/>
              </a:rPr>
              <a:t>Sample should directly preserve in cold container after collection.</a:t>
            </a:r>
          </a:p>
          <a:p>
            <a:pPr>
              <a:lnSpc>
                <a:spcPct val="150000"/>
              </a:lnSpc>
            </a:pPr>
            <a:r>
              <a:rPr lang="en-US" sz="2400" dirty="0" smtClean="0">
                <a:latin typeface="Arial" pitchFamily="34" charset="0"/>
                <a:cs typeface="Arial" pitchFamily="34" charset="0"/>
              </a:rPr>
              <a:t>Sample should transport carefully till the laboratory for testing.</a:t>
            </a:r>
          </a:p>
          <a:p>
            <a:pPr>
              <a:lnSpc>
                <a:spcPct val="150000"/>
              </a:lnSpc>
            </a:pPr>
            <a:r>
              <a:rPr lang="en-US" sz="2400" dirty="0" smtClean="0">
                <a:latin typeface="Arial" pitchFamily="34" charset="0"/>
                <a:cs typeface="Arial" pitchFamily="34" charset="0"/>
              </a:rPr>
              <a:t>For prolonged storage of sample </a:t>
            </a:r>
            <a:r>
              <a:rPr lang="en-US" sz="2400" dirty="0" smtClean="0">
                <a:latin typeface="Arial" pitchFamily="34" charset="0"/>
                <a:cs typeface="Arial" pitchFamily="34" charset="0"/>
              </a:rPr>
              <a:t>farmalin 3-10% </a:t>
            </a:r>
            <a:r>
              <a:rPr lang="en-US" sz="2400" dirty="0" smtClean="0">
                <a:latin typeface="Arial" pitchFamily="34" charset="0"/>
                <a:cs typeface="Arial" pitchFamily="34" charset="0"/>
              </a:rPr>
              <a:t>is added</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a:lnSpc>
                <a:spcPct val="150000"/>
              </a:lnSpc>
            </a:pPr>
            <a:r>
              <a:rPr lang="en-US" sz="2400" dirty="0" smtClean="0">
                <a:latin typeface="Arial" pitchFamily="34" charset="0"/>
                <a:cs typeface="Arial" pitchFamily="34" charset="0"/>
              </a:rPr>
              <a:t>In each step wash the hands properly with soapy water.</a:t>
            </a: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Precautions and tips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657</TotalTime>
  <Words>1394</Words>
  <Application>Microsoft Office PowerPoint</Application>
  <PresentationFormat>On-screen Show (4:3)</PresentationFormat>
  <Paragraphs>156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Slide 1</vt:lpstr>
      <vt:lpstr>Why do we take Fecal sample?</vt:lpstr>
      <vt:lpstr>FECAL SAMPLING</vt:lpstr>
      <vt:lpstr>EQUIPEMENTS</vt:lpstr>
      <vt:lpstr>Slide 5</vt:lpstr>
      <vt:lpstr>Slide 6</vt:lpstr>
      <vt:lpstr>Tow method of sampling</vt:lpstr>
      <vt:lpstr>Precautions and tips</vt:lpstr>
      <vt:lpstr>Precautions and tips</vt:lpstr>
      <vt:lpstr>OTHER USEFUL TIPs</vt:lpstr>
      <vt:lpstr>Handling &amp; Restraining</vt:lpstr>
      <vt:lpstr>WORKING PROCEDURE</vt:lpstr>
      <vt:lpstr>WORKING PROCEDURE</vt:lpstr>
      <vt:lpstr>Slide 14</vt:lpstr>
      <vt:lpstr>WORKING PROCEDURE</vt:lpstr>
      <vt:lpstr>Effect of amount 0f water</vt:lpstr>
      <vt:lpstr>Consistency of feces</vt:lpstr>
      <vt:lpstr>Microscopic animal fecal analysis</vt:lpstr>
      <vt:lpstr>       Common Parasites in animals </vt:lpstr>
      <vt:lpstr>Nematodes – Sheep/Goats</vt:lpstr>
      <vt:lpstr>Slide 21</vt:lpstr>
      <vt:lpstr>Slide 22</vt:lpstr>
      <vt:lpstr>Trichuris (Whipworm)- Sheep</vt:lpstr>
      <vt:lpstr>Slide 24</vt:lpstr>
      <vt:lpstr>Tapeworms: Sheep/Goats</vt:lpstr>
      <vt:lpstr>Slide 26</vt:lpstr>
      <vt:lpstr>Parasite Identification: Camelids</vt:lpstr>
      <vt:lpstr>Parasite Life Cycle</vt:lpstr>
      <vt:lpstr>Impact on Livestock</vt:lpstr>
      <vt:lpstr>General sample preparation:</vt:lpstr>
      <vt:lpstr>Capital equipment for FEC:</vt:lpstr>
      <vt:lpstr>Capital Equipment</vt:lpstr>
      <vt:lpstr>FECAL TESTING</vt:lpstr>
      <vt:lpstr>McMaster Slide</vt:lpstr>
      <vt:lpstr>Method:</vt:lpstr>
      <vt:lpstr>Procedure</vt:lpstr>
      <vt:lpstr>Parasite Identification: Ruminants</vt:lpstr>
      <vt:lpstr>Parasite Eggs: Ruminants</vt:lpstr>
      <vt:lpstr>When you first look down the scope:</vt:lpstr>
      <vt:lpstr>Parasite management includes: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RAI SAJID KHARAL</dc:creator>
  <cp:lastModifiedBy>RAI SAJID KHARAL</cp:lastModifiedBy>
  <cp:revision>86</cp:revision>
  <dcterms:created xsi:type="dcterms:W3CDTF">2018-10-10T14:56:40Z</dcterms:created>
  <dcterms:modified xsi:type="dcterms:W3CDTF">2018-10-17T17:03:08Z</dcterms:modified>
</cp:coreProperties>
</file>