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4" r:id="rId2"/>
    <p:sldId id="296" r:id="rId3"/>
    <p:sldId id="297" r:id="rId4"/>
    <p:sldId id="295" r:id="rId5"/>
    <p:sldId id="257" r:id="rId6"/>
    <p:sldId id="258" r:id="rId7"/>
    <p:sldId id="259" r:id="rId8"/>
    <p:sldId id="299" r:id="rId9"/>
    <p:sldId id="298" r:id="rId10"/>
    <p:sldId id="300" r:id="rId11"/>
    <p:sldId id="260" r:id="rId12"/>
    <p:sldId id="261" r:id="rId13"/>
    <p:sldId id="262" r:id="rId14"/>
    <p:sldId id="301" r:id="rId15"/>
    <p:sldId id="302" r:id="rId16"/>
    <p:sldId id="263" r:id="rId17"/>
    <p:sldId id="264" r:id="rId18"/>
    <p:sldId id="265" r:id="rId19"/>
    <p:sldId id="266" r:id="rId20"/>
    <p:sldId id="303" r:id="rId21"/>
    <p:sldId id="304" r:id="rId22"/>
    <p:sldId id="305" r:id="rId23"/>
    <p:sldId id="267" r:id="rId24"/>
    <p:sldId id="268" r:id="rId25"/>
    <p:sldId id="269" r:id="rId26"/>
    <p:sldId id="270" r:id="rId27"/>
    <p:sldId id="271" r:id="rId28"/>
    <p:sldId id="272" r:id="rId29"/>
    <p:sldId id="306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307" r:id="rId38"/>
    <p:sldId id="280" r:id="rId39"/>
    <p:sldId id="308" r:id="rId40"/>
    <p:sldId id="309" r:id="rId41"/>
    <p:sldId id="310" r:id="rId42"/>
    <p:sldId id="311" r:id="rId43"/>
    <p:sldId id="317" r:id="rId44"/>
    <p:sldId id="318" r:id="rId45"/>
    <p:sldId id="319" r:id="rId46"/>
    <p:sldId id="315" r:id="rId47"/>
    <p:sldId id="314" r:id="rId48"/>
    <p:sldId id="313" r:id="rId49"/>
    <p:sldId id="316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03B3C-6E9E-4EEA-95B1-940FB66FBEF7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8F63-B2E1-42CA-8BA1-4814DB3E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7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 college of surgeons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48F63-B2E1-42CA-8BA1-4814DB3E5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48F63-B2E1-42CA-8BA1-4814DB3E5F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16DD04-3F83-485D-8E47-647622C8B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83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54AADC-B320-4F5C-A7CB-A01754898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6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7C85E1-98B5-42BA-9CB4-2C1F2D51F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8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hyperlink" Target="http://radiographics.rsna.org/content/28/6/1571/F12.expansion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goto.nucleusinc.com/enlargeexhibit.php?ID=26230" TargetMode="Externa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ed.wisc.edu/events/ed/building/index.htm#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wctrib.com/sites/default/files/styles/16x9_860/public/fieldimages/37/0922/vikings-kyle-rudolph.jpg?itok=6DbnOa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191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www.eorthopod.com/sites/default/files/images/lumbar_anatomy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4000" b="1">
                <a:solidFill>
                  <a:srgbClr val="333399"/>
                </a:solidFill>
              </a:rPr>
              <a:t>Abdominal Quadrants &amp; Organs</a:t>
            </a:r>
          </a:p>
        </p:txBody>
      </p:sp>
      <p:pic>
        <p:nvPicPr>
          <p:cNvPr id="30733" name="Picture 13" descr="digestive-syste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4267200" cy="341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6" name="AutoShape 16" descr="9k="/>
          <p:cNvSpPr>
            <a:spLocks noChangeAspect="1" noChangeArrowheads="1"/>
          </p:cNvSpPr>
          <p:nvPr/>
        </p:nvSpPr>
        <p:spPr bwMode="auto">
          <a:xfrm>
            <a:off x="3619500" y="2462213"/>
            <a:ext cx="1905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AutoShape 18" descr="9k="/>
          <p:cNvSpPr>
            <a:spLocks noChangeAspect="1" noChangeArrowheads="1"/>
          </p:cNvSpPr>
          <p:nvPr/>
        </p:nvSpPr>
        <p:spPr bwMode="auto">
          <a:xfrm>
            <a:off x="3619500" y="2462213"/>
            <a:ext cx="1905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9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670425"/>
            <a:ext cx="2170113" cy="2187575"/>
          </a:xfrm>
          <a:noFill/>
          <a:ln/>
        </p:spPr>
      </p:pic>
      <p:sp>
        <p:nvSpPr>
          <p:cNvPr id="4" name="AutoShape 4" descr="http://www.harvard-wm.org/wp-content/uploads/2014/11/Quadrants-Abdominal-Cavit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5" name="Picture 5" descr="C:\Users\abdulmunem\Desktop\Quadrants-Abdominal-Cav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3" y="1295400"/>
            <a:ext cx="3894979" cy="54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Mechanisms of Injury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u="sng">
                <a:solidFill>
                  <a:srgbClr val="333399"/>
                </a:solidFill>
              </a:rPr>
              <a:t>Blunt Trauma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Compression</a:t>
            </a:r>
            <a:r>
              <a:rPr lang="en-US" altLang="en-US" sz="2400"/>
              <a:t> from crush between solid objects such as the steering wheel/seat belt &amp; the vertebrae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Shearing</a:t>
            </a:r>
            <a:r>
              <a:rPr lang="en-US" altLang="en-US" sz="2400"/>
              <a:t> causing a tear or rupture from stretching @ points of attachment</a:t>
            </a:r>
          </a:p>
          <a:p>
            <a:pPr>
              <a:lnSpc>
                <a:spcPct val="90000"/>
              </a:lnSpc>
            </a:pPr>
            <a:r>
              <a:rPr lang="en-US" altLang="en-US" sz="2800" b="1" u="sng">
                <a:solidFill>
                  <a:srgbClr val="333399"/>
                </a:solidFill>
              </a:rPr>
              <a:t>Penetrating Trauma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Stab Wounds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Gunshot Wounds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Blast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Impalement - Missiles</a:t>
            </a:r>
          </a:p>
        </p:txBody>
      </p:sp>
      <p:pic>
        <p:nvPicPr>
          <p:cNvPr id="34820" name="Picture 4" descr="ruptdi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505200"/>
            <a:ext cx="1681162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00"/>
                </a:solidFill>
              </a:rPr>
              <a:t>Abdominal Injuries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u="sng">
                <a:solidFill>
                  <a:srgbClr val="000066"/>
                </a:solidFill>
              </a:rPr>
              <a:t>Subtle</a:t>
            </a:r>
            <a:r>
              <a:rPr lang="en-US" altLang="en-US" b="1"/>
              <a:t> sometimes diffuse signs &amp; symptoms</a:t>
            </a:r>
          </a:p>
          <a:p>
            <a:pPr>
              <a:buClr>
                <a:schemeClr val="tx1"/>
              </a:buClr>
            </a:pPr>
            <a:r>
              <a:rPr lang="en-US" altLang="en-US" b="1"/>
              <a:t>Organ injuries associated with location &amp; mechanism of injury</a:t>
            </a:r>
          </a:p>
          <a:p>
            <a:pPr>
              <a:buClr>
                <a:schemeClr val="tx1"/>
              </a:buClr>
            </a:pPr>
            <a:r>
              <a:rPr lang="en-US" altLang="en-US" b="1" u="sng">
                <a:solidFill>
                  <a:srgbClr val="000066"/>
                </a:solidFill>
              </a:rPr>
              <a:t>Most frequent cause of potentially preventable death!!!</a:t>
            </a:r>
          </a:p>
        </p:txBody>
      </p:sp>
    </p:spTree>
    <p:extLst>
      <p:ext uri="{BB962C8B-B14F-4D97-AF65-F5344CB8AC3E}">
        <p14:creationId xmlns:p14="http://schemas.microsoft.com/office/powerpoint/2010/main" val="1910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Abdominal Wall Contusion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most common traumatic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injury in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sports is an 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>abdominal wall contusion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. Contusions in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the region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of the </a:t>
            </a:r>
            <a:r>
              <a:rPr lang="en-US" sz="2800" b="1" dirty="0">
                <a:solidFill>
                  <a:srgbClr val="231F20"/>
                </a:solidFill>
                <a:latin typeface="Minion-Bold"/>
              </a:rPr>
              <a:t>epigastrium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may result in 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>transient dyspnea</a:t>
            </a:r>
            <a:br>
              <a:rPr lang="en-US" sz="2800" dirty="0">
                <a:solidFill>
                  <a:srgbClr val="FF0000"/>
                </a:solidFill>
                <a:latin typeface="Minion-Regular"/>
              </a:rPr>
            </a:br>
            <a:r>
              <a:rPr lang="en-US" sz="2800" dirty="0">
                <a:solidFill>
                  <a:srgbClr val="FF0000"/>
                </a:solidFill>
                <a:latin typeface="Minion-Regular"/>
              </a:rPr>
              <a:t>(“getting the wind knocked out”). </a:t>
            </a:r>
            <a:endParaRPr lang="en-US" sz="2800" dirty="0" smtClean="0">
              <a:solidFill>
                <a:srgbClr val="FF0000"/>
              </a:solidFill>
              <a:latin typeface="Minion-Regular"/>
            </a:endParaRPr>
          </a:p>
          <a:p>
            <a:endParaRPr lang="en-US" sz="2800" dirty="0">
              <a:solidFill>
                <a:srgbClr val="FF0000"/>
              </a:solidFill>
              <a:latin typeface="Minion-Regular"/>
            </a:endParaRPr>
          </a:p>
          <a:p>
            <a:endParaRPr lang="en-US" sz="2800" dirty="0" smtClean="0">
              <a:solidFill>
                <a:srgbClr val="FF000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This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injury can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usually be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treated with a 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>period of rest. </a:t>
            </a:r>
            <a:endParaRPr lang="en-US" sz="2800" dirty="0" smtClean="0">
              <a:solidFill>
                <a:srgbClr val="FF0000"/>
              </a:solidFill>
              <a:latin typeface="Minion-Regular"/>
            </a:endParaRPr>
          </a:p>
          <a:p>
            <a:endParaRPr lang="en-US" sz="2800" dirty="0" smtClean="0">
              <a:solidFill>
                <a:srgbClr val="FF000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Minion-Regular"/>
              </a:rPr>
              <a:t>A blow </a:t>
            </a:r>
            <a:r>
              <a:rPr lang="en-US" sz="2800" dirty="0">
                <a:solidFill>
                  <a:srgbClr val="002060"/>
                </a:solidFill>
                <a:latin typeface="Minion-Regular"/>
              </a:rPr>
              <a:t>to the abdomen can also cause a hematoma</a:t>
            </a:r>
          </a:p>
          <a:p>
            <a:r>
              <a:rPr lang="en-US" sz="2800" dirty="0">
                <a:solidFill>
                  <a:srgbClr val="002060"/>
                </a:solidFill>
                <a:latin typeface="Minion-Regular"/>
              </a:rPr>
              <a:t>in the rectus </a:t>
            </a:r>
            <a:r>
              <a:rPr lang="en-US" sz="2800" dirty="0" err="1">
                <a:solidFill>
                  <a:srgbClr val="002060"/>
                </a:solidFill>
                <a:latin typeface="Minion-Regular"/>
              </a:rPr>
              <a:t>abdominus</a:t>
            </a:r>
            <a:r>
              <a:rPr lang="en-US" sz="2800" dirty="0">
                <a:solidFill>
                  <a:srgbClr val="002060"/>
                </a:solidFill>
                <a:latin typeface="Minion-Regular"/>
              </a:rPr>
              <a:t>, which can mimic an acute abdominal internal injury. </a:t>
            </a:r>
            <a:endParaRPr lang="en-US" sz="2800" dirty="0" smtClean="0">
              <a:solidFill>
                <a:srgbClr val="002060"/>
              </a:solidFill>
              <a:latin typeface="Minion-Regular"/>
            </a:endParaRPr>
          </a:p>
          <a:p>
            <a:endParaRPr lang="en-US" sz="2800" dirty="0" smtClean="0">
              <a:solidFill>
                <a:srgbClr val="002060"/>
              </a:solidFill>
              <a:latin typeface="Minion-Regular"/>
            </a:endParaRPr>
          </a:p>
          <a:p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852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Abdominal Wall Contusion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43001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Minion-Regular"/>
              </a:rPr>
              <a:t>Complain of sudden abdominal pain with rapid swelling but will improve by being placed in postures that relax the abdominal wall.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  <a:latin typeface="Minion-Regular"/>
              </a:rPr>
              <a:t>Forward flexed position</a:t>
            </a:r>
            <a:r>
              <a:rPr lang="en-US" sz="2800" dirty="0">
                <a:solidFill>
                  <a:srgbClr val="002060"/>
                </a:solidFill>
                <a:latin typeface="Minion-Regular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Minion-Regular"/>
              </a:rPr>
            </a:br>
            <a:endParaRPr lang="en-US" sz="2800" dirty="0" smtClean="0"/>
          </a:p>
          <a:p>
            <a:r>
              <a:rPr lang="en-US" sz="2800" dirty="0" smtClean="0"/>
              <a:t>Active </a:t>
            </a:r>
            <a:r>
              <a:rPr lang="en-US" sz="2800" dirty="0"/>
              <a:t>contraction of the abdominal muscles will worsen symptoms. </a:t>
            </a:r>
            <a:r>
              <a:rPr lang="en-US" sz="2800" dirty="0" smtClean="0"/>
              <a:t>Initial </a:t>
            </a:r>
            <a:r>
              <a:rPr lang="en-US" sz="2800" dirty="0"/>
              <a:t>icing to reduce </a:t>
            </a:r>
            <a:r>
              <a:rPr lang="en-US" sz="2800" dirty="0" smtClean="0"/>
              <a:t>bleeding.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92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Signs of Abdominal Trauma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99"/>
                </a:solidFill>
              </a:rPr>
              <a:t>MOI </a:t>
            </a:r>
            <a:r>
              <a:rPr lang="en-US" altLang="en-US"/>
              <a:t>– Rapid deceleration, compression forces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Bent steering wheel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Soft tissue injuries</a:t>
            </a:r>
            <a:r>
              <a:rPr lang="en-US" altLang="en-US"/>
              <a:t> to the </a:t>
            </a:r>
            <a:r>
              <a:rPr lang="en-US" altLang="en-US" b="1"/>
              <a:t>abd, flank, or back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Shock w/o obvious cause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Seat belt signs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Peritoneal signs</a:t>
            </a:r>
          </a:p>
        </p:txBody>
      </p:sp>
      <p:pic>
        <p:nvPicPr>
          <p:cNvPr id="4" name="Picture 2" descr="http://crashteams.com/Images/Services/Biomechanic/seatbelt-injury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59" y="358140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Treatment of Abdominal Trauma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333399"/>
                </a:solidFill>
              </a:rPr>
              <a:t>Secure airway</a:t>
            </a:r>
            <a:r>
              <a:rPr lang="en-US" altLang="en-US" sz="2800" dirty="0"/>
              <a:t> </a:t>
            </a:r>
            <a:r>
              <a:rPr lang="en-US" altLang="en-US" sz="2800" b="1" dirty="0"/>
              <a:t>with spinal precautions</a:t>
            </a:r>
          </a:p>
          <a:p>
            <a:r>
              <a:rPr lang="en-US" altLang="en-US" sz="2800" b="1" dirty="0"/>
              <a:t>Provide </a:t>
            </a:r>
            <a:r>
              <a:rPr lang="en-US" altLang="en-US" sz="2800" b="1" dirty="0" err="1">
                <a:solidFill>
                  <a:srgbClr val="333399"/>
                </a:solidFill>
              </a:rPr>
              <a:t>ventilatory</a:t>
            </a:r>
            <a:r>
              <a:rPr lang="en-US" altLang="en-US" sz="2800" b="1" dirty="0">
                <a:solidFill>
                  <a:srgbClr val="333399"/>
                </a:solidFill>
              </a:rPr>
              <a:t> support</a:t>
            </a:r>
          </a:p>
          <a:p>
            <a:r>
              <a:rPr lang="en-US" altLang="en-US" sz="2800" b="1" dirty="0">
                <a:solidFill>
                  <a:srgbClr val="333399"/>
                </a:solidFill>
              </a:rPr>
              <a:t>Wound management</a:t>
            </a:r>
          </a:p>
          <a:p>
            <a:r>
              <a:rPr lang="en-US" altLang="en-US" sz="2800" b="1" dirty="0">
                <a:solidFill>
                  <a:srgbClr val="333399"/>
                </a:solidFill>
              </a:rPr>
              <a:t>Manage shock</a:t>
            </a:r>
          </a:p>
          <a:p>
            <a:pPr lvl="1"/>
            <a:r>
              <a:rPr lang="en-US" altLang="en-US" sz="2400" b="1" dirty="0" smtClean="0"/>
              <a:t>Fluids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333399"/>
                </a:solidFill>
              </a:rPr>
              <a:t>Rapid transport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pic>
        <p:nvPicPr>
          <p:cNvPr id="39940" name="Picture 4" descr="medflight_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1050" y="4672013"/>
            <a:ext cx="3282950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7" descr="12260091_BG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3913" y="2438400"/>
            <a:ext cx="324008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Solid Organ Injuries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99"/>
                </a:solidFill>
              </a:rPr>
              <a:t>Spleen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Liver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Kidneys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Pancreas</a:t>
            </a:r>
          </a:p>
        </p:txBody>
      </p:sp>
    </p:spTree>
    <p:extLst>
      <p:ext uri="{BB962C8B-B14F-4D97-AF65-F5344CB8AC3E}">
        <p14:creationId xmlns:p14="http://schemas.microsoft.com/office/powerpoint/2010/main" val="569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99"/>
                </a:solidFill>
              </a:rPr>
              <a:t>Splenic Injuries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/>
              <a:t>Associated with left rib </a:t>
            </a:r>
            <a:r>
              <a:rPr lang="en-US" altLang="en-US" sz="2800" b="1" dirty="0">
                <a:solidFill>
                  <a:srgbClr val="333399"/>
                </a:solidFill>
              </a:rPr>
              <a:t>10-12 </a:t>
            </a:r>
            <a:r>
              <a:rPr lang="en-US" altLang="en-US" sz="2800" b="1" dirty="0" err="1">
                <a:solidFill>
                  <a:srgbClr val="333399"/>
                </a:solidFill>
              </a:rPr>
              <a:t>fxs</a:t>
            </a:r>
            <a:r>
              <a:rPr lang="en-US" altLang="en-US" sz="2800" b="1" dirty="0"/>
              <a:t>, falls, contact sports, assaults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>
                <a:solidFill>
                  <a:srgbClr val="333399"/>
                </a:solidFill>
              </a:rPr>
              <a:t>Most commonly injured organ</a:t>
            </a:r>
            <a:r>
              <a:rPr lang="en-US" altLang="en-US" sz="2800" b="1" dirty="0"/>
              <a:t> from blunt trauma – Injured </a:t>
            </a:r>
            <a:r>
              <a:rPr lang="en-US" altLang="en-US" sz="2800" b="1" dirty="0">
                <a:solidFill>
                  <a:srgbClr val="333399"/>
                </a:solidFill>
              </a:rPr>
              <a:t>~ 25% of blunt</a:t>
            </a:r>
            <a:r>
              <a:rPr lang="en-US" altLang="en-US" sz="2800" b="1" dirty="0"/>
              <a:t> abdominal trauma &amp; 7 % penetrating abdominal trauma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>
                <a:solidFill>
                  <a:srgbClr val="333399"/>
                </a:solidFill>
              </a:rPr>
              <a:t>40% have no symptoms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 err="1"/>
              <a:t>Kehr’s</a:t>
            </a:r>
            <a:r>
              <a:rPr lang="en-US" altLang="en-US" sz="2800" b="1" dirty="0"/>
              <a:t> Sign from </a:t>
            </a:r>
            <a:r>
              <a:rPr lang="en-US" altLang="en-US" sz="2800" b="1" dirty="0" err="1">
                <a:solidFill>
                  <a:srgbClr val="333399"/>
                </a:solidFill>
              </a:rPr>
              <a:t>hemoperitoneium</a:t>
            </a:r>
            <a:endParaRPr lang="en-US" altLang="en-US" sz="28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/>
              <a:t>Bleeding may be </a:t>
            </a:r>
            <a:r>
              <a:rPr lang="en-US" altLang="en-US" sz="2800" b="1" dirty="0">
                <a:solidFill>
                  <a:srgbClr val="333399"/>
                </a:solidFill>
              </a:rPr>
              <a:t>contained by </a:t>
            </a:r>
            <a:r>
              <a:rPr lang="en-US" altLang="en-US" sz="2800" b="1" dirty="0" smtClean="0">
                <a:solidFill>
                  <a:srgbClr val="333399"/>
                </a:solidFill>
              </a:rPr>
              <a:t>capsule</a:t>
            </a:r>
            <a:endParaRPr lang="en-US" altLang="en-US" sz="2800" b="1" dirty="0">
              <a:solidFill>
                <a:srgbClr val="333399"/>
              </a:solidFill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916488"/>
            <a:ext cx="3048000" cy="19415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2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aspetar.com/journal/upload/himages/20146221132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" y="1422110"/>
            <a:ext cx="9079429" cy="35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066801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Minion-Bold"/>
              </a:rPr>
              <a:t>Ballone</a:t>
            </a:r>
            <a:r>
              <a:rPr lang="en-US" sz="2400" b="1" dirty="0">
                <a:solidFill>
                  <a:srgbClr val="C00000"/>
                </a:solidFill>
                <a:latin typeface="Minion-Bold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Minion-Bold"/>
              </a:rPr>
              <a:t>sign</a:t>
            </a:r>
            <a:r>
              <a:rPr lang="en-US" sz="2400" dirty="0" smtClean="0">
                <a:solidFill>
                  <a:srgbClr val="231F20"/>
                </a:solidFill>
                <a:latin typeface="Minion-Regular"/>
              </a:rPr>
              <a:t>—Fixed dullness </a:t>
            </a:r>
            <a:r>
              <a:rPr lang="en-US" sz="2400" dirty="0">
                <a:solidFill>
                  <a:srgbClr val="231F20"/>
                </a:solidFill>
                <a:latin typeface="Minion-Regular"/>
              </a:rPr>
              <a:t>in the left flank and shifting position dullness in </a:t>
            </a:r>
            <a:r>
              <a:rPr lang="en-US" sz="2400" dirty="0" smtClean="0">
                <a:solidFill>
                  <a:srgbClr val="231F20"/>
                </a:solidFill>
                <a:latin typeface="Minion-Regular"/>
              </a:rPr>
              <a:t>the right </a:t>
            </a:r>
            <a:r>
              <a:rPr lang="en-US" sz="2400" dirty="0">
                <a:solidFill>
                  <a:srgbClr val="231F20"/>
                </a:solidFill>
                <a:latin typeface="Minion-Regular"/>
              </a:rPr>
              <a:t>flank—has been described as an infrequent finding. </a:t>
            </a:r>
            <a:endParaRPr lang="en-US" sz="2400" dirty="0" smtClean="0">
              <a:solidFill>
                <a:srgbClr val="231F20"/>
              </a:solidFill>
              <a:latin typeface="Minion-Regular"/>
            </a:endParaRPr>
          </a:p>
          <a:p>
            <a:endParaRPr lang="en-US" sz="2400" dirty="0">
              <a:solidFill>
                <a:srgbClr val="231F20"/>
              </a:solidFill>
              <a:latin typeface="Minion-Regular"/>
            </a:endParaRPr>
          </a:p>
          <a:p>
            <a:r>
              <a:rPr lang="en-US" sz="2400" dirty="0" smtClean="0">
                <a:solidFill>
                  <a:srgbClr val="231F20"/>
                </a:solidFill>
                <a:latin typeface="Minion-Regular"/>
              </a:rPr>
              <a:t>The </a:t>
            </a:r>
            <a:r>
              <a:rPr lang="en-US" sz="2400" dirty="0">
                <a:solidFill>
                  <a:srgbClr val="231F20"/>
                </a:solidFill>
                <a:latin typeface="Minion-Regular"/>
              </a:rPr>
              <a:t>capsule of the spleen </a:t>
            </a:r>
            <a:r>
              <a:rPr lang="en-US" sz="2400" dirty="0" smtClean="0">
                <a:solidFill>
                  <a:srgbClr val="231F20"/>
                </a:solidFill>
                <a:latin typeface="Minion-Regular"/>
              </a:rPr>
              <a:t>can contain </a:t>
            </a:r>
            <a:r>
              <a:rPr lang="en-US" sz="2400" dirty="0">
                <a:solidFill>
                  <a:srgbClr val="231F20"/>
                </a:solidFill>
                <a:latin typeface="Minion-Regular"/>
              </a:rPr>
              <a:t>bleeding and physical examination findings are occasionally delayed in their presentation. </a:t>
            </a:r>
            <a:endParaRPr lang="en-US" sz="2400" dirty="0" smtClean="0">
              <a:solidFill>
                <a:srgbClr val="231F20"/>
              </a:solidFill>
              <a:latin typeface="Minion-Regular"/>
            </a:endParaRPr>
          </a:p>
          <a:p>
            <a:endParaRPr lang="en-US" sz="2400" dirty="0" smtClean="0">
              <a:solidFill>
                <a:srgbClr val="231F20"/>
              </a:solidFill>
              <a:latin typeface="Minion-Regular"/>
            </a:endParaRPr>
          </a:p>
          <a:p>
            <a:r>
              <a:rPr lang="en-US" sz="2400" dirty="0" smtClean="0">
                <a:solidFill>
                  <a:srgbClr val="231F20"/>
                </a:solidFill>
                <a:latin typeface="Minion-Regular"/>
              </a:rPr>
              <a:t>Plain </a:t>
            </a:r>
            <a:r>
              <a:rPr lang="en-US" sz="2400" dirty="0">
                <a:solidFill>
                  <a:srgbClr val="231F20"/>
                </a:solidFill>
                <a:latin typeface="Minion-Regular"/>
              </a:rPr>
              <a:t>x-rays may demonstrate an enlarged spleen if a</a:t>
            </a:r>
          </a:p>
          <a:p>
            <a:r>
              <a:rPr lang="en-US" sz="2400" dirty="0" err="1">
                <a:solidFill>
                  <a:srgbClr val="231F20"/>
                </a:solidFill>
                <a:latin typeface="Minion-Regular"/>
              </a:rPr>
              <a:t>subcapsular</a:t>
            </a:r>
            <a:r>
              <a:rPr lang="en-US" sz="2400" dirty="0">
                <a:solidFill>
                  <a:srgbClr val="231F20"/>
                </a:solidFill>
                <a:latin typeface="Minion-Regular"/>
              </a:rPr>
              <a:t> hematoma with an intact capsule is present. An</a:t>
            </a:r>
          </a:p>
          <a:p>
            <a:r>
              <a:rPr lang="en-US" sz="2400" dirty="0">
                <a:solidFill>
                  <a:srgbClr val="231F20"/>
                </a:solidFill>
                <a:latin typeface="Minion-Regular"/>
              </a:rPr>
              <a:t>enlarged spleen may also displace the stomach </a:t>
            </a:r>
            <a:r>
              <a:rPr lang="en-US" sz="2400" dirty="0" err="1">
                <a:solidFill>
                  <a:srgbClr val="231F20"/>
                </a:solidFill>
                <a:latin typeface="Minion-Regular"/>
              </a:rPr>
              <a:t>anteromedially</a:t>
            </a:r>
            <a:r>
              <a:rPr lang="en-US" sz="2400" dirty="0">
                <a:solidFill>
                  <a:srgbClr val="231F20"/>
                </a:solidFill>
                <a:latin typeface="Minion-Regular"/>
              </a:rPr>
              <a:t> and the left kidney, left transverse colon, and splenic</a:t>
            </a:r>
          </a:p>
          <a:p>
            <a:r>
              <a:rPr lang="en-US" sz="2400" dirty="0">
                <a:solidFill>
                  <a:srgbClr val="231F20"/>
                </a:solidFill>
                <a:latin typeface="Minion-Regular"/>
              </a:rPr>
              <a:t>flexure inferiorly. </a:t>
            </a:r>
            <a:br>
              <a:rPr lang="en-US" sz="2400" dirty="0">
                <a:solidFill>
                  <a:srgbClr val="231F20"/>
                </a:solidFill>
                <a:latin typeface="Minion-Regular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536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7620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x-ray, haziness of the abdomen,</a:t>
            </a:r>
          </a:p>
          <a:p>
            <a:r>
              <a:rPr lang="en-US" sz="2800" dirty="0"/>
              <a:t>bulging flanks, and displacement of small bowel loops </a:t>
            </a:r>
            <a:r>
              <a:rPr lang="en-US" sz="2800" dirty="0" smtClean="0"/>
              <a:t>are associated </a:t>
            </a:r>
            <a:r>
              <a:rPr lang="en-US" sz="2800" dirty="0"/>
              <a:t>with signs of free peritoneal fluid, such as </a:t>
            </a:r>
            <a:r>
              <a:rPr lang="en-US" sz="2800" dirty="0" smtClean="0"/>
              <a:t>blood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Ultrasound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prstClr val="black"/>
                </a:solidFill>
                <a:latin typeface="Tw Cen MT"/>
              </a:rPr>
              <a:t>The “</a:t>
            </a:r>
            <a:r>
              <a:rPr lang="en-GB" sz="2900" b="1" dirty="0">
                <a:solidFill>
                  <a:prstClr val="black"/>
                </a:solidFill>
                <a:latin typeface="Tw Cen MT"/>
              </a:rPr>
              <a:t>gold standard</a:t>
            </a:r>
            <a:r>
              <a:rPr lang="en-GB" sz="2900" dirty="0">
                <a:solidFill>
                  <a:prstClr val="black"/>
                </a:solidFill>
                <a:latin typeface="Tw Cen MT"/>
              </a:rPr>
              <a:t>” test to evaluate an injury to the spleen is a </a:t>
            </a:r>
            <a:r>
              <a:rPr lang="en-GB" sz="2900" b="1" dirty="0">
                <a:solidFill>
                  <a:prstClr val="black"/>
                </a:solidFill>
                <a:latin typeface="Tw Cen MT"/>
              </a:rPr>
              <a:t>CT scan</a:t>
            </a:r>
            <a:r>
              <a:rPr lang="en-GB" sz="2900" dirty="0">
                <a:solidFill>
                  <a:prstClr val="black"/>
                </a:solidFill>
                <a:latin typeface="Tw Cen MT"/>
              </a:rPr>
              <a:t>. The majority of injuries to the spleen can be treated </a:t>
            </a:r>
            <a:r>
              <a:rPr lang="en-GB" sz="2900" dirty="0" err="1">
                <a:solidFill>
                  <a:prstClr val="black"/>
                </a:solidFill>
                <a:latin typeface="Tw Cen MT"/>
              </a:rPr>
              <a:t>nonoperatively</a:t>
            </a:r>
            <a:r>
              <a:rPr lang="en-GB" sz="2900" dirty="0">
                <a:solidFill>
                  <a:prstClr val="black"/>
                </a:solidFill>
                <a:latin typeface="Tw Cen MT"/>
              </a:rPr>
              <a:t>, with </a:t>
            </a:r>
            <a:r>
              <a:rPr lang="en-GB" sz="2900" b="1" dirty="0">
                <a:solidFill>
                  <a:prstClr val="black"/>
                </a:solidFill>
                <a:latin typeface="Tw Cen MT"/>
              </a:rPr>
              <a:t>more than half </a:t>
            </a:r>
            <a:r>
              <a:rPr lang="en-GB" sz="2900" dirty="0">
                <a:solidFill>
                  <a:prstClr val="black"/>
                </a:solidFill>
                <a:latin typeface="Tw Cen MT"/>
              </a:rPr>
              <a:t>of the higher-grade injuries managed </a:t>
            </a:r>
            <a:r>
              <a:rPr lang="en-GB" sz="2900" dirty="0" err="1">
                <a:solidFill>
                  <a:prstClr val="black"/>
                </a:solidFill>
                <a:latin typeface="Tw Cen MT"/>
              </a:rPr>
              <a:t>nonoperatively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616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680"/>
            <a:ext cx="6589318" cy="66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Splenic Injuries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Signs &amp; Symptoms</a:t>
            </a:r>
          </a:p>
          <a:p>
            <a:pPr>
              <a:buClr>
                <a:schemeClr val="tx1"/>
              </a:buClr>
            </a:pPr>
            <a:r>
              <a:rPr lang="en-US" altLang="en-US" b="1"/>
              <a:t>Kehr’s sign</a:t>
            </a:r>
          </a:p>
          <a:p>
            <a:pPr>
              <a:buClr>
                <a:schemeClr val="tx1"/>
              </a:buClr>
            </a:pPr>
            <a:r>
              <a:rPr lang="en-US" altLang="en-US" b="1"/>
              <a:t>Signs of hemorrhage or shock</a:t>
            </a:r>
          </a:p>
          <a:p>
            <a:pPr>
              <a:buClr>
                <a:schemeClr val="tx1"/>
              </a:buClr>
            </a:pPr>
            <a:r>
              <a:rPr lang="en-US" altLang="en-US" b="1"/>
              <a:t>Tender LUQ</a:t>
            </a:r>
          </a:p>
          <a:p>
            <a:pPr>
              <a:buClr>
                <a:schemeClr val="tx1"/>
              </a:buClr>
            </a:pPr>
            <a:r>
              <a:rPr lang="en-US" altLang="en-US" b="1"/>
              <a:t>Abdominal wall muscle rigidity, spasm or involuntary guarding</a:t>
            </a:r>
          </a:p>
        </p:txBody>
      </p:sp>
    </p:spTree>
    <p:extLst>
      <p:ext uri="{BB962C8B-B14F-4D97-AF65-F5344CB8AC3E}">
        <p14:creationId xmlns:p14="http://schemas.microsoft.com/office/powerpoint/2010/main" val="3999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w68arr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7815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Splenic CT with Laceration &amp; Blush</a:t>
            </a:r>
          </a:p>
        </p:txBody>
      </p:sp>
    </p:spTree>
    <p:extLst>
      <p:ext uri="{BB962C8B-B14F-4D97-AF65-F5344CB8AC3E}">
        <p14:creationId xmlns:p14="http://schemas.microsoft.com/office/powerpoint/2010/main" val="38568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00"/>
                </a:solidFill>
              </a:rPr>
              <a:t>Splenic Injuries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Treatment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/>
              <a:t>Avoid splenectomy if possible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Post splenectomy sepsis syndrome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err="1"/>
              <a:t>Rebleeding</a:t>
            </a:r>
            <a:r>
              <a:rPr lang="en-US" altLang="en-US" sz="2000" b="1" dirty="0"/>
              <a:t> risk highest in first 7 days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/>
              <a:t>Embolization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/>
              <a:t>Operative repair or splenectomy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Hospital Course &amp; Concerns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/>
              <a:t>Re-bleeding – Monitor </a:t>
            </a:r>
            <a:r>
              <a:rPr lang="en-US" altLang="en-US" sz="2400" b="1" dirty="0" err="1"/>
              <a:t>Hct</a:t>
            </a:r>
            <a:r>
              <a:rPr lang="en-US" altLang="en-US" sz="2400" b="1" dirty="0"/>
              <a:t>, base </a:t>
            </a:r>
            <a:r>
              <a:rPr lang="en-US" altLang="en-US" sz="2400" b="1" dirty="0" smtClean="0"/>
              <a:t>deficit, </a:t>
            </a:r>
            <a:r>
              <a:rPr lang="en-US" altLang="en-US" sz="2400" b="1" dirty="0" err="1"/>
              <a:t>abdomin</a:t>
            </a:r>
            <a:endParaRPr lang="en-US" altLang="en-US" sz="2400" b="1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/>
              <a:t>Post </a:t>
            </a:r>
            <a:r>
              <a:rPr lang="en-US" altLang="en-US" sz="2400" b="1" dirty="0" err="1"/>
              <a:t>spenectomy</a:t>
            </a:r>
            <a:r>
              <a:rPr lang="en-US" altLang="en-US" sz="2400" b="1" dirty="0"/>
              <a:t> infection prevention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/>
              <a:t>Pneumococcal Vaccine</a:t>
            </a:r>
          </a:p>
          <a:p>
            <a:pPr lvl="1">
              <a:lnSpc>
                <a:spcPct val="90000"/>
              </a:lnSpc>
            </a:pPr>
            <a:endParaRPr lang="en-US" altLang="en-US" sz="2000" b="1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09800"/>
            <a:ext cx="2600325" cy="16541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848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99"/>
                </a:solidFill>
              </a:rPr>
              <a:t>Hepatic Injuries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Largest organ</a:t>
            </a:r>
            <a:r>
              <a:rPr lang="en-US" altLang="en-US" sz="2800" b="1"/>
              <a:t> in the abdominal cavity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2</a:t>
            </a:r>
            <a:r>
              <a:rPr lang="en-US" altLang="en-US" sz="2800" b="1" baseline="30000">
                <a:solidFill>
                  <a:srgbClr val="333399"/>
                </a:solidFill>
              </a:rPr>
              <a:t>nd</a:t>
            </a:r>
            <a:r>
              <a:rPr lang="en-US" altLang="en-US" sz="2800" b="1">
                <a:solidFill>
                  <a:srgbClr val="333399"/>
                </a:solidFill>
              </a:rPr>
              <a:t> most commonly injured</a:t>
            </a:r>
            <a:r>
              <a:rPr lang="en-US" altLang="en-US" sz="2800" b="1"/>
              <a:t> intraabdominal organ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Blood or bile escape</a:t>
            </a:r>
            <a:r>
              <a:rPr lang="en-US" altLang="en-US" sz="2800" b="1"/>
              <a:t> into peritoneal cavity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Associated with </a:t>
            </a:r>
            <a:r>
              <a:rPr lang="en-US" altLang="en-US" sz="2800" b="1">
                <a:solidFill>
                  <a:srgbClr val="333399"/>
                </a:solidFill>
              </a:rPr>
              <a:t>R 8-12 rib fractures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Blunt trauma (15-20%) from </a:t>
            </a:r>
            <a:r>
              <a:rPr lang="en-US" altLang="en-US" sz="2800" b="1">
                <a:solidFill>
                  <a:srgbClr val="333399"/>
                </a:solidFill>
              </a:rPr>
              <a:t>steering wheel or lapbelt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Penetrating trauma ~37% w/I 10% mortality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Subcapsular hematomas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Lacerations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Vascular injuries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</p:txBody>
      </p:sp>
      <p:pic>
        <p:nvPicPr>
          <p:cNvPr id="13316" name="Picture 4" descr="Grade V Liver Injury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162550"/>
            <a:ext cx="2590800" cy="169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1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Hepatic Injuries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Signs &amp; Symptoms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RUQ penetrating or blunt trauma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>
                <a:solidFill>
                  <a:srgbClr val="333399"/>
                </a:solidFill>
              </a:rPr>
              <a:t>RUQ pain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Abdominal wall muscle </a:t>
            </a:r>
            <a:r>
              <a:rPr lang="en-US" altLang="en-US" sz="2800" b="1" dirty="0">
                <a:solidFill>
                  <a:srgbClr val="333399"/>
                </a:solidFill>
              </a:rPr>
              <a:t>rigidity, spasm, or involuntary guarding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Rebound tenderness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Signs of hemorrhage or </a:t>
            </a:r>
            <a:endParaRPr lang="en-US" altLang="en-US" sz="2800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2800" b="1" dirty="0" smtClean="0"/>
              <a:t>shock</a:t>
            </a:r>
            <a:endParaRPr lang="en-US" altLang="en-US" sz="2800" b="1" dirty="0"/>
          </a:p>
          <a:p>
            <a:endParaRPr lang="en-US" altLang="en-US" sz="2800" b="1" dirty="0"/>
          </a:p>
        </p:txBody>
      </p:sp>
      <p:pic>
        <p:nvPicPr>
          <p:cNvPr id="14344" name="Picture 8" descr="a5097977b370e9_TEK-lever-trau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773488"/>
            <a:ext cx="4648200" cy="3084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9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Hepatic Injuries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Treatment</a:t>
            </a:r>
          </a:p>
          <a:p>
            <a:pPr>
              <a:buClr>
                <a:schemeClr val="tx1"/>
              </a:buClr>
            </a:pPr>
            <a:r>
              <a:rPr lang="en-US" altLang="en-US" sz="2400" b="1" dirty="0"/>
              <a:t>Operative repair</a:t>
            </a:r>
          </a:p>
          <a:p>
            <a:pPr>
              <a:buClr>
                <a:schemeClr val="tx1"/>
              </a:buClr>
            </a:pPr>
            <a:r>
              <a:rPr lang="en-US" altLang="en-US" sz="2400" b="1" dirty="0"/>
              <a:t>Damage Control - Pack the liver to control bleeding &amp; close at a later time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Hospital Course</a:t>
            </a:r>
          </a:p>
          <a:p>
            <a:pPr>
              <a:buClr>
                <a:schemeClr val="tx1"/>
              </a:buClr>
            </a:pPr>
            <a:r>
              <a:rPr lang="en-US" altLang="en-US" sz="2400" b="1" dirty="0"/>
              <a:t>Monitor for bleeding &amp; bile leak</a:t>
            </a:r>
          </a:p>
          <a:p>
            <a:pPr>
              <a:buClr>
                <a:schemeClr val="tx1"/>
              </a:buClr>
            </a:pPr>
            <a:r>
              <a:rPr lang="en-US" altLang="en-US" sz="2400" b="1" dirty="0"/>
              <a:t>Open abdominal </a:t>
            </a:r>
            <a:r>
              <a:rPr lang="en-US" altLang="en-US" sz="2400" b="1" dirty="0" smtClean="0"/>
              <a:t>dressings</a:t>
            </a:r>
            <a:endParaRPr lang="en-US" altLang="en-US" sz="2400" b="1" dirty="0"/>
          </a:p>
          <a:p>
            <a:pPr>
              <a:buClr>
                <a:schemeClr val="tx1"/>
              </a:buClr>
            </a:pPr>
            <a:r>
              <a:rPr lang="en-US" altLang="en-US" sz="2400" b="1" dirty="0"/>
              <a:t>Conservative management</a:t>
            </a:r>
          </a:p>
          <a:p>
            <a:pPr>
              <a:buFontTx/>
              <a:buNone/>
            </a:pPr>
            <a:endParaRPr lang="en-US" altLang="en-US" sz="2400" b="1" dirty="0">
              <a:solidFill>
                <a:schemeClr val="folHlink"/>
              </a:solidFill>
            </a:endParaRPr>
          </a:p>
        </p:txBody>
      </p:sp>
      <p:pic>
        <p:nvPicPr>
          <p:cNvPr id="15364" name="Picture 4" descr="liver0004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9350" y="25908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liver_resection_day_0_1_2_(6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7525" y="5151438"/>
            <a:ext cx="2276475" cy="170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CT scan</a:t>
            </a:r>
            <a:r>
              <a:rPr lang="en-US" sz="2800" dirty="0"/>
              <a:t> is regarded as the best test to evaluate</a:t>
            </a:r>
          </a:p>
          <a:p>
            <a:r>
              <a:rPr lang="en-US" sz="2800" dirty="0"/>
              <a:t>liver injuries and for the presence of blood in the </a:t>
            </a:r>
            <a:r>
              <a:rPr lang="en-US" sz="2800" dirty="0" smtClean="0"/>
              <a:t>abdomen.</a:t>
            </a:r>
            <a:endParaRPr lang="en-US" sz="2800" dirty="0"/>
          </a:p>
          <a:p>
            <a:r>
              <a:rPr lang="en-US" sz="2800" dirty="0"/>
              <a:t>Use of </a:t>
            </a:r>
            <a:r>
              <a:rPr lang="en-US" sz="2800" dirty="0">
                <a:solidFill>
                  <a:srgbClr val="C00000"/>
                </a:solidFill>
              </a:rPr>
              <a:t>alanine aminotransferase (ALT) and aspartate aminotransferase (AST)</a:t>
            </a:r>
            <a:r>
              <a:rPr lang="en-US" sz="2800" dirty="0"/>
              <a:t> has been shown to correlate with the presence of abdominal injury in both </a:t>
            </a:r>
            <a:r>
              <a:rPr lang="en-US" sz="2800" dirty="0" smtClean="0"/>
              <a:t>adults </a:t>
            </a:r>
            <a:r>
              <a:rPr lang="en-US" sz="2800" dirty="0"/>
              <a:t>and </a:t>
            </a:r>
            <a:r>
              <a:rPr lang="en-US" sz="2800" dirty="0" smtClean="0"/>
              <a:t>children.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357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s://www.bwizer.com/imagens/elite3_1219024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04800"/>
            <a:ext cx="799577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Retroperitoneal Injuries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99"/>
                </a:solidFill>
              </a:rPr>
              <a:t>Blunt (9%) or </a:t>
            </a:r>
            <a:r>
              <a:rPr lang="en-US" altLang="en-US" b="1"/>
              <a:t>penetrating (11%)</a:t>
            </a:r>
            <a:r>
              <a:rPr lang="en-US" altLang="en-US" b="1">
                <a:solidFill>
                  <a:srgbClr val="333399"/>
                </a:solidFill>
              </a:rPr>
              <a:t> trauma to the abdomen or posterior abdomen</a:t>
            </a:r>
          </a:p>
          <a:p>
            <a:r>
              <a:rPr lang="en-US" altLang="en-US" b="1"/>
              <a:t>Kidney’s, uterus, pancreas, or duodenal injuries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Hemorrhage</a:t>
            </a:r>
            <a:r>
              <a:rPr lang="en-US" altLang="en-US" b="1"/>
              <a:t> usually from pelvic or lumbar fractures</a:t>
            </a:r>
          </a:p>
          <a:p>
            <a:pPr lvl="1"/>
            <a:r>
              <a:rPr lang="en-US" altLang="en-US" b="1">
                <a:solidFill>
                  <a:srgbClr val="333399"/>
                </a:solidFill>
              </a:rPr>
              <a:t>Grey Turner’s Sign</a:t>
            </a:r>
            <a:r>
              <a:rPr lang="en-US" altLang="en-US" b="1"/>
              <a:t> ~ 12 hours or later</a:t>
            </a:r>
          </a:p>
          <a:p>
            <a:pPr lvl="1"/>
            <a:r>
              <a:rPr lang="en-US" altLang="en-US" b="1">
                <a:solidFill>
                  <a:srgbClr val="333399"/>
                </a:solidFill>
              </a:rPr>
              <a:t>Cullen’s Sign</a:t>
            </a:r>
            <a:r>
              <a:rPr lang="en-US" altLang="en-US" b="1"/>
              <a:t> ~ 12 hours or later</a:t>
            </a:r>
          </a:p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8539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Renal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6858000" cy="4906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 b="1" u="sng">
                <a:solidFill>
                  <a:schemeClr val="accent2"/>
                </a:solidFill>
              </a:rPr>
              <a:t>Pathophysiology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Solid organ</a:t>
            </a:r>
          </a:p>
          <a:p>
            <a:pPr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Most common injury</a:t>
            </a:r>
            <a:r>
              <a:rPr lang="en-US" altLang="en-US" sz="2800" b="1"/>
              <a:t> is a </a:t>
            </a:r>
            <a:r>
              <a:rPr lang="en-US" altLang="en-US" sz="2800" b="1" u="sng">
                <a:solidFill>
                  <a:srgbClr val="333399"/>
                </a:solidFill>
              </a:rPr>
              <a:t>contusion</a:t>
            </a:r>
            <a:r>
              <a:rPr lang="en-US" altLang="en-US" sz="2800" b="1"/>
              <a:t>, then </a:t>
            </a:r>
            <a:r>
              <a:rPr lang="en-US" altLang="en-US" sz="2800" b="1" u="sng"/>
              <a:t>lacerations</a:t>
            </a:r>
            <a:r>
              <a:rPr lang="en-US" altLang="en-US" sz="2800" b="1"/>
              <a:t> or </a:t>
            </a:r>
            <a:r>
              <a:rPr lang="en-US" altLang="en-US" sz="2800" b="1" u="sng"/>
              <a:t>fractures</a:t>
            </a:r>
          </a:p>
          <a:p>
            <a:pPr lvl="1">
              <a:buClr>
                <a:schemeClr val="tx1"/>
              </a:buClr>
            </a:pPr>
            <a:r>
              <a:rPr lang="en-US" altLang="en-US" sz="2400" b="1"/>
              <a:t>Hemorrhage</a:t>
            </a:r>
          </a:p>
          <a:p>
            <a:pPr lvl="1">
              <a:buClr>
                <a:schemeClr val="tx1"/>
              </a:buClr>
            </a:pPr>
            <a:r>
              <a:rPr lang="en-US" altLang="en-US" sz="2400" b="1"/>
              <a:t>Urine extravasation</a:t>
            </a:r>
          </a:p>
          <a:p>
            <a:pPr lvl="1">
              <a:buClr>
                <a:schemeClr val="tx1"/>
              </a:buClr>
            </a:pPr>
            <a:r>
              <a:rPr lang="en-US" altLang="en-US" sz="2400" b="1"/>
              <a:t>Combination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Associated with </a:t>
            </a:r>
            <a:r>
              <a:rPr lang="en-US" altLang="en-US" sz="2800" b="1">
                <a:solidFill>
                  <a:srgbClr val="333399"/>
                </a:solidFill>
              </a:rPr>
              <a:t>posterior rib fractures &amp; lumbar vertebral injuries</a:t>
            </a:r>
          </a:p>
          <a:p>
            <a:pPr>
              <a:buClr>
                <a:schemeClr val="tx1"/>
              </a:buClr>
            </a:pPr>
            <a:r>
              <a:rPr lang="en-US" altLang="en-US" sz="2800" b="1" u="sng"/>
              <a:t>Deceleration</a:t>
            </a:r>
            <a:r>
              <a:rPr lang="en-US" altLang="en-US" sz="2800" b="1"/>
              <a:t> forces may injure the </a:t>
            </a:r>
            <a:r>
              <a:rPr lang="en-US" altLang="en-US" sz="2800" b="1">
                <a:solidFill>
                  <a:srgbClr val="333399"/>
                </a:solidFill>
              </a:rPr>
              <a:t>renal artery</a:t>
            </a:r>
          </a:p>
          <a:p>
            <a:pPr>
              <a:buClr>
                <a:schemeClr val="tx1"/>
              </a:buClr>
            </a:pPr>
            <a:endParaRPr lang="en-US" altLang="en-US" sz="2800" b="1">
              <a:solidFill>
                <a:srgbClr val="333399"/>
              </a:solidFill>
            </a:endParaRPr>
          </a:p>
        </p:txBody>
      </p:sp>
      <p:pic>
        <p:nvPicPr>
          <p:cNvPr id="16388" name="Picture 4" descr="nephr_kidneymodel_2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0"/>
            <a:ext cx="2362200" cy="165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pre2penaltyjpg-a7149fb0d6caea39_lar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048000"/>
            <a:ext cx="2590800" cy="1709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Renal Injuries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81600" cy="4876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Classificaton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</a:rPr>
              <a:t>Minor</a:t>
            </a:r>
            <a:r>
              <a:rPr lang="en-US" altLang="en-US" sz="2400" b="1"/>
              <a:t> –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Renal contusion</a:t>
            </a:r>
            <a:r>
              <a:rPr lang="en-US" altLang="en-US" sz="2400" b="1"/>
              <a:t> with or w/o subcapsular hematoma from 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Minor Lac </a:t>
            </a:r>
            <a:r>
              <a:rPr lang="en-US" altLang="en-US" sz="2400" b="1"/>
              <a:t>- Not including the collecting system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</a:rPr>
              <a:t>Major Lac</a:t>
            </a:r>
            <a:r>
              <a:rPr lang="en-US" altLang="en-US" sz="2400" b="1"/>
              <a:t>  -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Deep medullary laceration</a:t>
            </a:r>
            <a:endParaRPr lang="en-US" altLang="en-US" sz="2400" b="1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Laceration </a:t>
            </a:r>
            <a:r>
              <a:rPr lang="en-US" altLang="en-US" sz="2400" b="1"/>
              <a:t>into the </a:t>
            </a:r>
            <a:r>
              <a:rPr lang="en-US" altLang="en-US" sz="2400" b="1">
                <a:solidFill>
                  <a:srgbClr val="333399"/>
                </a:solidFill>
              </a:rPr>
              <a:t>collecting system</a:t>
            </a:r>
            <a:r>
              <a:rPr lang="en-US" altLang="en-US" sz="2400" b="1"/>
              <a:t> with urinary extravasation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Shattered</a:t>
            </a:r>
            <a:r>
              <a:rPr lang="en-US" altLang="en-US" sz="2400" b="1"/>
              <a:t> - Renal artery/ vein injury</a:t>
            </a:r>
          </a:p>
        </p:txBody>
      </p:sp>
      <p:pic>
        <p:nvPicPr>
          <p:cNvPr id="17412" name="Picture 4" descr="shatteredkidn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6913" y="2438400"/>
            <a:ext cx="3367087" cy="3462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4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Renal Injuries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Signs &amp; Symptoms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Flank ecchymosis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Flank and abdominal tenderness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Gross or microscopic </a:t>
            </a:r>
            <a:r>
              <a:rPr lang="en-US" altLang="en-US" sz="2800" b="1" dirty="0" smtClean="0"/>
              <a:t>hematuria</a:t>
            </a:r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Renal </a:t>
            </a:r>
            <a:r>
              <a:rPr lang="en-US" altLang="en-US" sz="2800" b="1" dirty="0" smtClean="0"/>
              <a:t>vein thrombosis </a:t>
            </a:r>
            <a:r>
              <a:rPr lang="en-US" altLang="en-US" sz="2800" b="1" dirty="0"/>
              <a:t>following martial arts trauma is a rare </a:t>
            </a:r>
            <a:r>
              <a:rPr lang="en-US" altLang="en-US" sz="2800" b="1" dirty="0" smtClean="0"/>
              <a:t>entity and </a:t>
            </a:r>
            <a:r>
              <a:rPr lang="en-US" altLang="en-US" sz="2800" b="1" dirty="0"/>
              <a:t>presents with flank pain and microscopic </a:t>
            </a:r>
            <a:r>
              <a:rPr lang="en-US" altLang="en-US" sz="2800" b="1" dirty="0" smtClean="0"/>
              <a:t>hematuria.</a:t>
            </a:r>
            <a:endParaRPr lang="en-US" altLang="en-US" sz="2800" b="1" dirty="0"/>
          </a:p>
          <a:p>
            <a:pPr>
              <a:buClr>
                <a:schemeClr val="tx1"/>
              </a:buClr>
            </a:pPr>
            <a:r>
              <a:rPr lang="en-US" altLang="en-US" sz="2800" b="1" dirty="0"/>
              <a:t>CT scan is diagnostic.</a:t>
            </a:r>
            <a:endParaRPr lang="en-US" altLang="en-US" sz="2800" b="1" dirty="0"/>
          </a:p>
          <a:p>
            <a:pPr>
              <a:buClr>
                <a:schemeClr val="tx1"/>
              </a:buClr>
              <a:buFontTx/>
              <a:buNone/>
            </a:pPr>
            <a:endParaRPr lang="en-US" altLang="en-US" sz="2800" b="1" dirty="0"/>
          </a:p>
        </p:txBody>
      </p:sp>
      <p:pic>
        <p:nvPicPr>
          <p:cNvPr id="18439" name="Picture 7" descr="75-226-1-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33600"/>
            <a:ext cx="2932113" cy="391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Renal Injuries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Treatment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Non-operative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Operative repair or Nephrectomy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b="1" dirty="0"/>
          </a:p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Hospital Course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Monitor urine output for volume &amp; bleeding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Monitor for &amp; treat </a:t>
            </a:r>
            <a:r>
              <a:rPr lang="en-US" altLang="en-US" b="1" dirty="0" smtClean="0"/>
              <a:t>shock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403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Pancreatic Injuries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333399"/>
                </a:solidFill>
              </a:rPr>
              <a:t>MOI</a:t>
            </a:r>
          </a:p>
          <a:p>
            <a:r>
              <a:rPr lang="en-US" altLang="en-US" b="1" dirty="0"/>
              <a:t>Blunt trauma</a:t>
            </a:r>
            <a:r>
              <a:rPr lang="en-US" altLang="en-US" dirty="0"/>
              <a:t> – </a:t>
            </a:r>
            <a:r>
              <a:rPr lang="en-US" altLang="en-US" b="1" dirty="0">
                <a:solidFill>
                  <a:srgbClr val="333399"/>
                </a:solidFill>
              </a:rPr>
              <a:t>Compression</a:t>
            </a:r>
          </a:p>
          <a:p>
            <a:pPr lvl="1"/>
            <a:r>
              <a:rPr lang="en-US" altLang="en-US" b="1" dirty="0">
                <a:solidFill>
                  <a:srgbClr val="333399"/>
                </a:solidFill>
              </a:rPr>
              <a:t>Steering wheel</a:t>
            </a:r>
          </a:p>
          <a:p>
            <a:pPr lvl="1"/>
            <a:r>
              <a:rPr lang="en-US" altLang="en-US" b="1" dirty="0">
                <a:solidFill>
                  <a:srgbClr val="333399"/>
                </a:solidFill>
              </a:rPr>
              <a:t>Handlebar</a:t>
            </a:r>
          </a:p>
          <a:p>
            <a:r>
              <a:rPr lang="en-US" altLang="en-US" b="1" dirty="0"/>
              <a:t>Penetrating injury in the LUQ, flank, </a:t>
            </a:r>
            <a:r>
              <a:rPr lang="en-US" altLang="en-US" b="1" dirty="0" smtClean="0"/>
              <a:t>back</a:t>
            </a:r>
            <a:endParaRPr lang="en-US" altLang="en-US" b="1" dirty="0">
              <a:solidFill>
                <a:srgbClr val="333399"/>
              </a:solidFill>
            </a:endParaRPr>
          </a:p>
          <a:p>
            <a:pPr lvl="1"/>
            <a:r>
              <a:rPr lang="en-US" altLang="en-US" b="1" dirty="0">
                <a:solidFill>
                  <a:srgbClr val="333399"/>
                </a:solidFill>
              </a:rPr>
              <a:t>Stab wound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4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Pancreatic Injuries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105400" cy="4906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Signs &amp; Symptoms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Seatbelt Sign or flank brusing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Hemorrhagic shock d/t location near great vessels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Peritoneal Signs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>
                <a:solidFill>
                  <a:srgbClr val="333399"/>
                </a:solidFill>
              </a:rPr>
              <a:t>Not immediately recognized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>
                <a:solidFill>
                  <a:srgbClr val="333399"/>
                </a:solidFill>
              </a:rPr>
              <a:t>Tender LUQ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>
                <a:solidFill>
                  <a:srgbClr val="333399"/>
                </a:solidFill>
              </a:rPr>
              <a:t>Abdominal wall muscle rigidity, spasm or involuntary guarding</a:t>
            </a:r>
          </a:p>
        </p:txBody>
      </p:sp>
      <p:pic>
        <p:nvPicPr>
          <p:cNvPr id="49157" name="Picture 5" descr="200802291636_38133_0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6725" y="4672013"/>
            <a:ext cx="3597275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6" name="Picture 14" descr="F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447925"/>
            <a:ext cx="3581400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9" name="Picture 17" descr="Fig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747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C00000"/>
              </a:solidFill>
              <a:latin typeface="Minion-Regular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Minion-Regular"/>
              </a:rPr>
              <a:t>Serum amylase </a:t>
            </a:r>
            <a:r>
              <a:rPr lang="en-US" sz="3200" dirty="0">
                <a:solidFill>
                  <a:srgbClr val="C00000"/>
                </a:solidFill>
                <a:latin typeface="Minion-Regular"/>
              </a:rPr>
              <a:t>levels 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can be diagnostic, but the levels are </a:t>
            </a:r>
            <a:r>
              <a:rPr lang="en-US" sz="3200" dirty="0" smtClean="0">
                <a:solidFill>
                  <a:srgbClr val="231F20"/>
                </a:solidFill>
                <a:latin typeface="Minion-Regular"/>
              </a:rPr>
              <a:t>often slow 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to rise. </a:t>
            </a:r>
            <a:endParaRPr lang="en-US" sz="3200" dirty="0" smtClean="0">
              <a:solidFill>
                <a:srgbClr val="231F20"/>
              </a:solidFill>
              <a:latin typeface="Minion-Regular"/>
            </a:endParaRPr>
          </a:p>
          <a:p>
            <a:endParaRPr lang="en-US" sz="3200" dirty="0">
              <a:solidFill>
                <a:srgbClr val="231F20"/>
              </a:solidFill>
              <a:latin typeface="Minion-Regular"/>
            </a:endParaRPr>
          </a:p>
          <a:p>
            <a:endParaRPr lang="en-US" sz="3200" dirty="0" smtClean="0">
              <a:solidFill>
                <a:srgbClr val="231F20"/>
              </a:solidFill>
              <a:latin typeface="Minion-Regular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Minion-Regular"/>
              </a:rPr>
              <a:t>CT </a:t>
            </a:r>
            <a:r>
              <a:rPr lang="en-US" sz="3200" dirty="0">
                <a:solidFill>
                  <a:srgbClr val="C00000"/>
                </a:solidFill>
                <a:latin typeface="Minion-Regular"/>
              </a:rPr>
              <a:t>scan 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is the initial imaging study of choice</a:t>
            </a:r>
          </a:p>
          <a:p>
            <a:r>
              <a:rPr lang="en-US" sz="3200" dirty="0">
                <a:solidFill>
                  <a:srgbClr val="231F20"/>
                </a:solidFill>
                <a:latin typeface="Minion-Regular"/>
              </a:rPr>
              <a:t>and can show </a:t>
            </a:r>
            <a:r>
              <a:rPr lang="en-US" sz="3200" dirty="0">
                <a:solidFill>
                  <a:srgbClr val="C00000"/>
                </a:solidFill>
                <a:latin typeface="Minion-Regular"/>
              </a:rPr>
              <a:t>lacerations of the pancreas but may not diagnose injuries to the pancreatic duct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, which often </a:t>
            </a:r>
            <a:r>
              <a:rPr lang="en-US" sz="3200" dirty="0" smtClean="0">
                <a:solidFill>
                  <a:srgbClr val="231F20"/>
                </a:solidFill>
                <a:latin typeface="Minion-Regular"/>
              </a:rPr>
              <a:t>require </a:t>
            </a:r>
            <a:r>
              <a:rPr lang="en-US" sz="3200" dirty="0" smtClean="0">
                <a:solidFill>
                  <a:srgbClr val="C00000"/>
                </a:solidFill>
                <a:latin typeface="Minion-Regular"/>
              </a:rPr>
              <a:t>endoscopic </a:t>
            </a:r>
            <a:r>
              <a:rPr lang="en-US" sz="3200" dirty="0">
                <a:solidFill>
                  <a:srgbClr val="C00000"/>
                </a:solidFill>
                <a:latin typeface="Minion-Regular"/>
              </a:rPr>
              <a:t>retrograde </a:t>
            </a:r>
            <a:r>
              <a:rPr lang="en-US" sz="3200" dirty="0" err="1">
                <a:solidFill>
                  <a:srgbClr val="C00000"/>
                </a:solidFill>
                <a:latin typeface="Minion-Regular"/>
              </a:rPr>
              <a:t>cholangeography</a:t>
            </a:r>
            <a:r>
              <a:rPr lang="en-US" sz="3200" dirty="0">
                <a:solidFill>
                  <a:srgbClr val="C00000"/>
                </a:solidFill>
                <a:latin typeface="Minion-Regular"/>
              </a:rPr>
              <a:t> (ERCP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). </a:t>
            </a:r>
            <a:endParaRPr lang="en-US" sz="3200" dirty="0" smtClean="0">
              <a:solidFill>
                <a:srgbClr val="231F20"/>
              </a:solidFill>
              <a:latin typeface="Minion-Regular"/>
            </a:endParaRPr>
          </a:p>
          <a:p>
            <a:endParaRPr lang="en-US" sz="3200" dirty="0">
              <a:solidFill>
                <a:srgbClr val="231F20"/>
              </a:solidFill>
              <a:latin typeface="Minion-Regular"/>
            </a:endParaRPr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692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Pancreatic Injuries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Treatment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Non-operative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Operative repair, drains subtotal </a:t>
            </a:r>
            <a:r>
              <a:rPr lang="en-US" altLang="en-US" b="1" dirty="0" err="1"/>
              <a:t>pancreatectomy</a:t>
            </a:r>
            <a:r>
              <a:rPr lang="en-US" altLang="en-US" b="1" dirty="0"/>
              <a:t>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Hospital Course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Monitor for fistulas, abscesses, sepsis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/>
              <a:t>Monitor </a:t>
            </a:r>
            <a:r>
              <a:rPr lang="en-US" altLang="en-US" b="1" dirty="0" smtClean="0"/>
              <a:t>pancreatitis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637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Intestinal Injuries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Injury to the duodenum and jejunum rarely is reported </a:t>
            </a:r>
            <a:r>
              <a:rPr lang="en-US" sz="2800" dirty="0" smtClean="0"/>
              <a:t>with abdominal </a:t>
            </a:r>
            <a:r>
              <a:rPr lang="en-US" sz="2800" dirty="0"/>
              <a:t>trauma in sports.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Duodenal </a:t>
            </a:r>
            <a:r>
              <a:rPr lang="en-US" sz="2800" dirty="0">
                <a:solidFill>
                  <a:srgbClr val="FF0000"/>
                </a:solidFill>
              </a:rPr>
              <a:t>injury</a:t>
            </a:r>
            <a:r>
              <a:rPr lang="en-US" sz="2800" dirty="0"/>
              <a:t> is most commonly associated with a direct </a:t>
            </a:r>
            <a:r>
              <a:rPr lang="en-US" sz="2800" dirty="0">
                <a:solidFill>
                  <a:srgbClr val="FF0000"/>
                </a:solidFill>
              </a:rPr>
              <a:t>blow to the </a:t>
            </a:r>
            <a:r>
              <a:rPr lang="en-US" sz="2800" dirty="0" err="1">
                <a:solidFill>
                  <a:srgbClr val="FF0000"/>
                </a:solidFill>
              </a:rPr>
              <a:t>epigastric</a:t>
            </a:r>
            <a:r>
              <a:rPr lang="en-US" sz="2800" dirty="0">
                <a:solidFill>
                  <a:srgbClr val="FF0000"/>
                </a:solidFill>
              </a:rPr>
              <a:t> area </a:t>
            </a:r>
            <a:r>
              <a:rPr lang="en-US" sz="2800" dirty="0" smtClean="0"/>
              <a:t>and often </a:t>
            </a:r>
            <a:r>
              <a:rPr lang="en-US" sz="2800" dirty="0"/>
              <a:t>is found </a:t>
            </a:r>
            <a:r>
              <a:rPr lang="en-US" sz="2800" dirty="0" smtClean="0"/>
              <a:t>in conjunction </a:t>
            </a:r>
            <a:r>
              <a:rPr lang="en-US" sz="2800" dirty="0"/>
              <a:t>with an injury to the pancreas. </a:t>
            </a:r>
            <a:r>
              <a:rPr lang="en-US" sz="2800" dirty="0">
                <a:solidFill>
                  <a:srgbClr val="C00000"/>
                </a:solidFill>
              </a:rPr>
              <a:t>CT scan with contrast</a:t>
            </a:r>
            <a:r>
              <a:rPr lang="en-US" sz="2800" dirty="0"/>
              <a:t> is considered the best test to evaluate</a:t>
            </a:r>
          </a:p>
          <a:p>
            <a:r>
              <a:rPr lang="en-US" sz="2800" dirty="0"/>
              <a:t>for this </a:t>
            </a:r>
            <a:r>
              <a:rPr lang="en-US" sz="2800" dirty="0" smtClean="0"/>
              <a:t>injury.</a:t>
            </a:r>
          </a:p>
          <a:p>
            <a:endParaRPr lang="en-US" sz="2800" dirty="0" smtClean="0"/>
          </a:p>
          <a:p>
            <a:r>
              <a:rPr lang="en-US" sz="2800" dirty="0" err="1">
                <a:solidFill>
                  <a:srgbClr val="C00000"/>
                </a:solidFill>
              </a:rPr>
              <a:t>Jejunal</a:t>
            </a:r>
            <a:r>
              <a:rPr lang="en-US" sz="2800" dirty="0">
                <a:solidFill>
                  <a:srgbClr val="C00000"/>
                </a:solidFill>
              </a:rPr>
              <a:t> injuries </a:t>
            </a:r>
            <a:r>
              <a:rPr lang="en-US" sz="2800" dirty="0"/>
              <a:t>are also extremely rare and have variable</a:t>
            </a:r>
          </a:p>
          <a:p>
            <a:r>
              <a:rPr lang="en-US" sz="2800" dirty="0"/>
              <a:t>presentations. </a:t>
            </a:r>
            <a:r>
              <a:rPr lang="en-US" sz="2800" dirty="0" smtClean="0"/>
              <a:t> </a:t>
            </a:r>
            <a:r>
              <a:rPr lang="en-US" sz="2800" dirty="0"/>
              <a:t>In some cases athletes have returned to</a:t>
            </a:r>
          </a:p>
          <a:p>
            <a:r>
              <a:rPr lang="en-US" sz="2800" dirty="0"/>
              <a:t>play, only to have symptoms after play and ultimately </a:t>
            </a:r>
            <a:r>
              <a:rPr lang="en-US" sz="2800" dirty="0" smtClean="0"/>
              <a:t>require </a:t>
            </a:r>
            <a:r>
              <a:rPr lang="en-US" sz="2800" dirty="0" smtClean="0">
                <a:solidFill>
                  <a:srgbClr val="FF0000"/>
                </a:solidFill>
              </a:rPr>
              <a:t>surgery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93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bc.net.au/news/image/2335202-3x2-940x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8" y="0"/>
            <a:ext cx="918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Appendicitis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Right lower quadrant tenderness, </a:t>
            </a:r>
            <a:r>
              <a:rPr lang="en-US" sz="2800" dirty="0" smtClean="0">
                <a:solidFill>
                  <a:srgbClr val="FF0000"/>
                </a:solidFill>
              </a:rPr>
              <a:t>abdominal rigidity</a:t>
            </a:r>
            <a:r>
              <a:rPr lang="en-US" sz="2800" dirty="0">
                <a:solidFill>
                  <a:srgbClr val="FF0000"/>
                </a:solidFill>
              </a:rPr>
              <a:t>, guarding, rebound tenderness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2060"/>
                </a:solidFill>
              </a:rPr>
              <a:t>pain aggravated </a:t>
            </a:r>
            <a:r>
              <a:rPr lang="en-US" sz="2800" dirty="0" smtClean="0">
                <a:solidFill>
                  <a:srgbClr val="002060"/>
                </a:solidFill>
              </a:rPr>
              <a:t>by coughing </a:t>
            </a:r>
            <a:r>
              <a:rPr lang="en-US" sz="2800" dirty="0">
                <a:solidFill>
                  <a:srgbClr val="002060"/>
                </a:solidFill>
              </a:rPr>
              <a:t>or movement, and duration of pain </a:t>
            </a:r>
            <a:r>
              <a:rPr lang="en-US" sz="2800" dirty="0"/>
              <a:t>are the </a:t>
            </a:r>
            <a:r>
              <a:rPr lang="en-US" sz="2800" dirty="0" smtClean="0"/>
              <a:t>classic findings </a:t>
            </a:r>
            <a:r>
              <a:rPr lang="en-US" sz="2800" dirty="0"/>
              <a:t>on examination and are the most common </a:t>
            </a:r>
            <a:r>
              <a:rPr lang="en-US" sz="2800" dirty="0" smtClean="0"/>
              <a:t>findings predicting appendicitis.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2060"/>
                </a:solidFill>
              </a:rPr>
              <a:t>Symptoms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002060"/>
                </a:solidFill>
              </a:rPr>
              <a:t>loss of appetite, nausea, and a low-grade fever </a:t>
            </a:r>
            <a:r>
              <a:rPr lang="en-US" sz="2800" dirty="0"/>
              <a:t>are often present at the </a:t>
            </a:r>
            <a:r>
              <a:rPr lang="en-US" sz="2800" dirty="0" smtClean="0"/>
              <a:t>onset, although </a:t>
            </a:r>
            <a:r>
              <a:rPr lang="en-US" sz="2800" dirty="0"/>
              <a:t>they are passed over until progression of the </a:t>
            </a:r>
            <a:r>
              <a:rPr lang="en-US" sz="2800" dirty="0" smtClean="0"/>
              <a:t>clinical picture </a:t>
            </a:r>
            <a:r>
              <a:rPr lang="en-US" sz="2800" dirty="0"/>
              <a:t>occurs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Pain that begins in the </a:t>
            </a:r>
            <a:r>
              <a:rPr lang="en-US" sz="2800" dirty="0" err="1">
                <a:solidFill>
                  <a:srgbClr val="FF0000"/>
                </a:solidFill>
              </a:rPr>
              <a:t>periumbilical</a:t>
            </a:r>
            <a:r>
              <a:rPr lang="en-US" sz="2800" dirty="0">
                <a:solidFill>
                  <a:srgbClr val="FF0000"/>
                </a:solidFill>
              </a:rPr>
              <a:t> area </a:t>
            </a:r>
            <a:r>
              <a:rPr lang="en-US" sz="2800" dirty="0" smtClean="0">
                <a:solidFill>
                  <a:srgbClr val="FF0000"/>
                </a:solidFill>
              </a:rPr>
              <a:t>and then </a:t>
            </a:r>
            <a:r>
              <a:rPr lang="en-US" sz="2800" dirty="0">
                <a:solidFill>
                  <a:srgbClr val="FF0000"/>
                </a:solidFill>
              </a:rPr>
              <a:t>shifts to the right lower quadrant of the abdomen is </a:t>
            </a:r>
            <a:r>
              <a:rPr lang="en-US" sz="2800" dirty="0" smtClean="0">
                <a:solidFill>
                  <a:srgbClr val="FF0000"/>
                </a:solidFill>
              </a:rPr>
              <a:t>also highly </a:t>
            </a:r>
            <a:r>
              <a:rPr lang="en-US" sz="2800" dirty="0">
                <a:solidFill>
                  <a:srgbClr val="FF0000"/>
                </a:solidFill>
              </a:rPr>
              <a:t>predictive</a:t>
            </a:r>
          </a:p>
        </p:txBody>
      </p:sp>
    </p:spTree>
    <p:extLst>
      <p:ext uri="{BB962C8B-B14F-4D97-AF65-F5344CB8AC3E}">
        <p14:creationId xmlns:p14="http://schemas.microsoft.com/office/powerpoint/2010/main" val="964981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Appendicitis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A complete blood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count, urinalysis, amylase, liver function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studies, erythrocyte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sedimentation rate, C-reactive protein, and potentially a CT scan. </a:t>
            </a:r>
            <a:endParaRPr lang="en-US" sz="2800" dirty="0" smtClean="0">
              <a:solidFill>
                <a:srgbClr val="231F20"/>
              </a:solidFill>
              <a:latin typeface="Minion-Regular"/>
            </a:endParaRPr>
          </a:p>
          <a:p>
            <a:endParaRPr lang="en-US" sz="2800" dirty="0">
              <a:solidFill>
                <a:srgbClr val="231F2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most crucial issue in the management of appendicitis concerns transfer to a hospital and, ultimately,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whether the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patient needs surgery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1250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Ectopic Pregnancy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686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Ectopic pregnancy is the implantation of a fertilized </a:t>
            </a:r>
            <a:r>
              <a:rPr lang="en-US" sz="3200" dirty="0" smtClean="0">
                <a:solidFill>
                  <a:srgbClr val="FF0000"/>
                </a:solidFill>
              </a:rPr>
              <a:t>ovum outside </a:t>
            </a:r>
            <a:r>
              <a:rPr lang="en-US" sz="3200" dirty="0">
                <a:solidFill>
                  <a:srgbClr val="FF0000"/>
                </a:solidFill>
              </a:rPr>
              <a:t>of the endometrial cavity </a:t>
            </a:r>
            <a:r>
              <a:rPr lang="en-US" sz="3200" dirty="0" smtClean="0"/>
              <a:t>. 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normal site of </a:t>
            </a:r>
            <a:r>
              <a:rPr lang="en-US" sz="3200" dirty="0" smtClean="0"/>
              <a:t>ovum implantation </a:t>
            </a:r>
            <a:r>
              <a:rPr lang="en-US" sz="3200" dirty="0"/>
              <a:t>is in the uterus.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An </a:t>
            </a:r>
            <a:r>
              <a:rPr lang="en-US" sz="3200" dirty="0"/>
              <a:t>ectopic pregnancy </a:t>
            </a:r>
            <a:r>
              <a:rPr lang="en-US" sz="3200" dirty="0" smtClean="0"/>
              <a:t>almost always </a:t>
            </a:r>
            <a:r>
              <a:rPr lang="en-US" sz="3200" dirty="0"/>
              <a:t>involves </a:t>
            </a:r>
            <a:r>
              <a:rPr lang="en-US" sz="3200" dirty="0">
                <a:solidFill>
                  <a:srgbClr val="C00000"/>
                </a:solidFill>
              </a:rPr>
              <a:t>implantation of the ovum in a </a:t>
            </a:r>
            <a:r>
              <a:rPr lang="en-US" sz="3200" dirty="0" smtClean="0">
                <a:solidFill>
                  <a:srgbClr val="C00000"/>
                </a:solidFill>
              </a:rPr>
              <a:t>fallopian tube</a:t>
            </a:r>
            <a:r>
              <a:rPr lang="en-US" sz="3200" dirty="0">
                <a:solidFill>
                  <a:srgbClr val="C00000"/>
                </a:solidFill>
              </a:rPr>
              <a:t>,</a:t>
            </a:r>
            <a:r>
              <a:rPr lang="en-US" sz="3200" dirty="0"/>
              <a:t> although other sites are possible. </a:t>
            </a:r>
            <a:endParaRPr lang="en-US" sz="3200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the </a:t>
            </a:r>
            <a:r>
              <a:rPr lang="en-US" sz="3200" dirty="0" smtClean="0"/>
              <a:t>pregnancy continues </a:t>
            </a:r>
            <a:r>
              <a:rPr lang="en-US" sz="3200" dirty="0"/>
              <a:t>and the fallopian tube </a:t>
            </a:r>
            <a:r>
              <a:rPr lang="en-US" sz="3200" dirty="0">
                <a:solidFill>
                  <a:srgbClr val="C00000"/>
                </a:solidFill>
              </a:rPr>
              <a:t>ruptures, there may </a:t>
            </a:r>
            <a:r>
              <a:rPr lang="en-US" sz="3200" dirty="0" smtClean="0">
                <a:solidFill>
                  <a:srgbClr val="C00000"/>
                </a:solidFill>
              </a:rPr>
              <a:t>be life-threatening </a:t>
            </a:r>
            <a:r>
              <a:rPr lang="en-US" sz="3200" dirty="0" err="1" smtClean="0">
                <a:solidFill>
                  <a:srgbClr val="C00000"/>
                </a:solidFill>
              </a:rPr>
              <a:t>intraabdominal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bleeding</a:t>
            </a:r>
            <a:r>
              <a:rPr lang="en-US" sz="3200" dirty="0"/>
              <a:t>.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0964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r>
              <a:rPr lang="en-US" dirty="0" err="1"/>
              <a:t>Nontraumatic</a:t>
            </a:r>
            <a:r>
              <a:rPr lang="en-US" dirty="0"/>
              <a:t> Abdominal Injuries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295399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Minion-Regular"/>
              </a:rPr>
              <a:t>Marathon </a:t>
            </a:r>
            <a:r>
              <a:rPr lang="en-US" sz="2800" b="1" dirty="0">
                <a:solidFill>
                  <a:srgbClr val="C00000"/>
                </a:solidFill>
                <a:latin typeface="Minion-Bold"/>
              </a:rPr>
              <a:t>pancreatitis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is a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rare condition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that presents with abdominal pain during a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race and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becomes progressively more painful on completion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of the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race. The etiology is unknown, although some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authors postulate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dehydration and others suggest ischemia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. </a:t>
            </a:r>
            <a:endParaRPr lang="en-US" sz="2800" dirty="0" smtClean="0">
              <a:solidFill>
                <a:srgbClr val="231F2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It appears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to be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more common in females and </a:t>
            </a:r>
            <a:r>
              <a:rPr lang="en-US" sz="2800" dirty="0" smtClean="0">
                <a:solidFill>
                  <a:srgbClr val="C00000"/>
                </a:solidFill>
                <a:latin typeface="Minion-Regular"/>
              </a:rPr>
              <a:t>mostly in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younger runners.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 CT scan demonstrates edema of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the pancreas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, and blood tests document injury to the pancreas.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462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97809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Omental</a:t>
            </a:r>
            <a:r>
              <a:rPr lang="en-US" sz="3200" dirty="0">
                <a:solidFill>
                  <a:srgbClr val="C00000"/>
                </a:solidFill>
              </a:rPr>
              <a:t> infarction</a:t>
            </a:r>
            <a:r>
              <a:rPr lang="en-US" sz="3200" dirty="0"/>
              <a:t>, or </a:t>
            </a:r>
            <a:r>
              <a:rPr lang="en-US" sz="3200" dirty="0" err="1"/>
              <a:t>omental</a:t>
            </a:r>
            <a:r>
              <a:rPr lang="en-US" sz="3200" dirty="0"/>
              <a:t> torsion, is an acute vascular disorder which compromises tissue of the greater </a:t>
            </a:r>
            <a:r>
              <a:rPr lang="en-US" sz="3200" dirty="0" err="1"/>
              <a:t>omentum</a:t>
            </a:r>
            <a:r>
              <a:rPr lang="en-US" sz="3200" dirty="0"/>
              <a:t>—the largest peritoneal fold in the </a:t>
            </a:r>
            <a:r>
              <a:rPr lang="en-US" sz="3200" dirty="0" smtClean="0"/>
              <a:t>abdomen.</a:t>
            </a:r>
          </a:p>
          <a:p>
            <a:r>
              <a:rPr lang="en-US" sz="3200" dirty="0"/>
              <a:t>in massive </a:t>
            </a:r>
            <a:r>
              <a:rPr lang="en-US" sz="3200" dirty="0" err="1"/>
              <a:t>intraabdominal</a:t>
            </a:r>
            <a:r>
              <a:rPr lang="en-US" sz="3200" dirty="0"/>
              <a:t> bleeding requiring laparoscopy. 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Pubic </a:t>
            </a:r>
            <a:r>
              <a:rPr lang="en-US" sz="3200" dirty="0" err="1">
                <a:solidFill>
                  <a:srgbClr val="C00000"/>
                </a:solidFill>
              </a:rPr>
              <a:t>symphysis</a:t>
            </a:r>
            <a:r>
              <a:rPr lang="en-US" sz="3200" dirty="0">
                <a:solidFill>
                  <a:srgbClr val="C00000"/>
                </a:solidFill>
              </a:rPr>
              <a:t> staphylococcal infection </a:t>
            </a:r>
            <a:r>
              <a:rPr lang="en-US" sz="3200" dirty="0"/>
              <a:t>after marathon running has also </a:t>
            </a:r>
            <a:r>
              <a:rPr lang="en-US" sz="3200" dirty="0" smtClean="0"/>
              <a:t>been described </a:t>
            </a:r>
            <a:r>
              <a:rPr lang="en-US" sz="3200" dirty="0"/>
              <a:t>with patients presenting with pelvic, </a:t>
            </a:r>
            <a:r>
              <a:rPr lang="en-US" sz="3200" dirty="0" smtClean="0"/>
              <a:t>abdominal, and </a:t>
            </a:r>
            <a:r>
              <a:rPr lang="en-US" sz="3200" dirty="0"/>
              <a:t>hip pain accompanied by fever and pubic </a:t>
            </a:r>
            <a:r>
              <a:rPr lang="en-US" sz="3200" dirty="0" err="1" smtClean="0"/>
              <a:t>symphysis</a:t>
            </a:r>
            <a:r>
              <a:rPr lang="en-US" sz="3200" dirty="0" smtClean="0"/>
              <a:t> pain.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87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48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0248" y="1219200"/>
            <a:ext cx="84627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Minion-Regular"/>
              </a:rPr>
              <a:t>Ultrasound and CT scan were normal, but </a:t>
            </a:r>
            <a:r>
              <a:rPr lang="en-US" sz="2800" dirty="0" smtClean="0">
                <a:solidFill>
                  <a:srgbClr val="C00000"/>
                </a:solidFill>
                <a:latin typeface="Minion-Regular"/>
              </a:rPr>
              <a:t>magnetic resonance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imaging (MRI) of the pubic </a:t>
            </a:r>
            <a:r>
              <a:rPr lang="en-US" sz="2800" dirty="0" err="1">
                <a:solidFill>
                  <a:srgbClr val="C00000"/>
                </a:solidFill>
                <a:latin typeface="Minion-Regular"/>
              </a:rPr>
              <a:t>symphysis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Minion-Regular"/>
              </a:rPr>
              <a:t>clearly demonstrated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the </a:t>
            </a:r>
            <a:r>
              <a:rPr lang="en-US" sz="2800" dirty="0" smtClean="0">
                <a:solidFill>
                  <a:srgbClr val="C00000"/>
                </a:solidFill>
                <a:latin typeface="Minion-Regular"/>
              </a:rPr>
              <a:t>infection.</a:t>
            </a:r>
          </a:p>
          <a:p>
            <a:endParaRPr lang="en-US" sz="2800" dirty="0" smtClean="0">
              <a:solidFill>
                <a:srgbClr val="C0000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Must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be distinguished from mechanical pubic </a:t>
            </a:r>
            <a:r>
              <a:rPr lang="en-US" sz="2800" dirty="0" err="1" smtClean="0">
                <a:solidFill>
                  <a:srgbClr val="231F20"/>
                </a:solidFill>
                <a:latin typeface="Minion-Regular"/>
              </a:rPr>
              <a:t>symphysitis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, and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a history of infectious symptoms such as chills,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sweats, and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fever should be a required part of the history of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all patients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with pubic </a:t>
            </a:r>
            <a:r>
              <a:rPr lang="en-US" sz="2800" dirty="0" err="1">
                <a:solidFill>
                  <a:srgbClr val="231F20"/>
                </a:solidFill>
                <a:latin typeface="Minion-Regular"/>
              </a:rPr>
              <a:t>symphysitis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.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C0000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7795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dirty="0"/>
              <a:t>Ectopic Pregnancy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It is a major cause of morbidity and mortality in women and, if undiagnosed, can result in </a:t>
            </a:r>
            <a:r>
              <a:rPr lang="en-US" sz="3200" dirty="0">
                <a:solidFill>
                  <a:srgbClr val="C00000"/>
                </a:solidFill>
              </a:rPr>
              <a:t>rupture of the fallopian tube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>
                <a:solidFill>
                  <a:srgbClr val="C00000"/>
                </a:solidFill>
              </a:rPr>
              <a:t>massive hemorrhage</a:t>
            </a:r>
            <a:r>
              <a:rPr lang="en-US" sz="3200" dirty="0">
                <a:solidFill>
                  <a:prstClr val="black"/>
                </a:solidFill>
              </a:rPr>
              <a:t>, and </a:t>
            </a:r>
            <a:r>
              <a:rPr lang="en-US" sz="3200" dirty="0">
                <a:solidFill>
                  <a:srgbClr val="C00000"/>
                </a:solidFill>
              </a:rPr>
              <a:t>death.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/>
            <a:endParaRPr lang="en-US" sz="32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</a:rPr>
              <a:t>Cigratte</a:t>
            </a:r>
            <a:r>
              <a:rPr lang="en-US" sz="3200" dirty="0" smtClean="0">
                <a:solidFill>
                  <a:prstClr val="black"/>
                </a:solidFill>
              </a:rPr>
              <a:t> smoking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Increasing age</a:t>
            </a: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58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Ectopic Pregnancy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76399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Vital signs looking for evidence of </a:t>
            </a:r>
            <a:r>
              <a:rPr lang="en-US" sz="3200" dirty="0">
                <a:solidFill>
                  <a:srgbClr val="C00000"/>
                </a:solidFill>
              </a:rPr>
              <a:t>hypotension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>
                <a:solidFill>
                  <a:srgbClr val="C00000"/>
                </a:solidFill>
              </a:rPr>
              <a:t>elevated pulse rate</a:t>
            </a:r>
            <a:r>
              <a:rPr lang="en-US" sz="3200" dirty="0">
                <a:solidFill>
                  <a:prstClr val="black"/>
                </a:solidFill>
              </a:rPr>
              <a:t>, and </a:t>
            </a:r>
            <a:r>
              <a:rPr lang="en-US" sz="3200" dirty="0">
                <a:solidFill>
                  <a:srgbClr val="C00000"/>
                </a:solidFill>
              </a:rPr>
              <a:t>abdominal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rigidity and guarding</a:t>
            </a:r>
            <a:r>
              <a:rPr lang="en-US" sz="3200" dirty="0">
                <a:solidFill>
                  <a:prstClr val="black"/>
                </a:solidFill>
              </a:rPr>
              <a:t>; physical examination findings are often subtle and the athletic trainer should arrange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a pelvic examination by an experienced clinician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Arrange for screening using </a:t>
            </a:r>
            <a:r>
              <a:rPr lang="en-US" sz="3200" dirty="0" err="1">
                <a:solidFill>
                  <a:srgbClr val="C00000"/>
                </a:solidFill>
              </a:rPr>
              <a:t>transvaginal</a:t>
            </a:r>
            <a:r>
              <a:rPr lang="en-US" sz="3200" dirty="0">
                <a:solidFill>
                  <a:srgbClr val="C00000"/>
                </a:solidFill>
              </a:rPr>
              <a:t> ultrasound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6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Ectopic Pregnancy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534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diagnosis of ectopic pregnancy can be enhanced </a:t>
            </a:r>
            <a:r>
              <a:rPr lang="en-US" sz="3200" dirty="0" smtClean="0"/>
              <a:t>by the </a:t>
            </a:r>
            <a:r>
              <a:rPr lang="en-US" sz="3200" dirty="0"/>
              <a:t>use of “</a:t>
            </a:r>
            <a:r>
              <a:rPr lang="en-US" sz="3200" dirty="0">
                <a:solidFill>
                  <a:srgbClr val="C00000"/>
                </a:solidFill>
              </a:rPr>
              <a:t>discriminatory cutoff</a:t>
            </a:r>
            <a:r>
              <a:rPr lang="en-US" sz="3200" dirty="0"/>
              <a:t>.” </a:t>
            </a:r>
            <a:r>
              <a:rPr lang="en-US" sz="3200" dirty="0">
                <a:solidFill>
                  <a:srgbClr val="C00000"/>
                </a:solidFill>
              </a:rPr>
              <a:t>Determining the age of </a:t>
            </a:r>
            <a:r>
              <a:rPr lang="en-US" sz="3200" dirty="0" smtClean="0">
                <a:solidFill>
                  <a:srgbClr val="C00000"/>
                </a:solidFill>
              </a:rPr>
              <a:t>a pregnancy </a:t>
            </a:r>
            <a:r>
              <a:rPr lang="en-US" sz="3200" dirty="0">
                <a:solidFill>
                  <a:srgbClr val="C00000"/>
                </a:solidFill>
              </a:rPr>
              <a:t>by history can be difficult, and </a:t>
            </a:r>
            <a:r>
              <a:rPr lang="en-US" sz="3200" dirty="0" smtClean="0">
                <a:solidFill>
                  <a:srgbClr val="C00000"/>
                </a:solidFill>
              </a:rPr>
              <a:t>beta-human chorionic </a:t>
            </a:r>
            <a:r>
              <a:rPr lang="en-US" sz="3200" dirty="0" err="1">
                <a:solidFill>
                  <a:srgbClr val="C00000"/>
                </a:solidFill>
              </a:rPr>
              <a:t>gonadatropin</a:t>
            </a:r>
            <a:r>
              <a:rPr lang="en-US" sz="3200" dirty="0">
                <a:solidFill>
                  <a:srgbClr val="C00000"/>
                </a:solidFill>
              </a:rPr>
              <a:t> (-</a:t>
            </a:r>
            <a:r>
              <a:rPr lang="en-US" sz="3200" dirty="0" err="1">
                <a:solidFill>
                  <a:srgbClr val="C00000"/>
                </a:solidFill>
              </a:rPr>
              <a:t>hCG</a:t>
            </a:r>
            <a:r>
              <a:rPr lang="en-US" sz="3200" dirty="0">
                <a:solidFill>
                  <a:srgbClr val="C00000"/>
                </a:solidFill>
              </a:rPr>
              <a:t>) is often used as a </a:t>
            </a:r>
            <a:r>
              <a:rPr lang="en-US" sz="3200" dirty="0" smtClean="0">
                <a:solidFill>
                  <a:srgbClr val="C00000"/>
                </a:solidFill>
              </a:rPr>
              <a:t>marker of </a:t>
            </a:r>
            <a:r>
              <a:rPr lang="en-US" sz="3200" dirty="0">
                <a:solidFill>
                  <a:srgbClr val="C00000"/>
                </a:solidFill>
              </a:rPr>
              <a:t>gestational age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When </a:t>
            </a:r>
            <a:r>
              <a:rPr lang="en-US" sz="3200" dirty="0"/>
              <a:t>-</a:t>
            </a:r>
            <a:r>
              <a:rPr lang="en-US" sz="3200" dirty="0" err="1"/>
              <a:t>hCG</a:t>
            </a:r>
            <a:r>
              <a:rPr lang="en-US" sz="3200" dirty="0"/>
              <a:t> reaches a specific level, usually </a:t>
            </a:r>
            <a:r>
              <a:rPr lang="en-US" sz="3200" dirty="0">
                <a:solidFill>
                  <a:srgbClr val="C00000"/>
                </a:solidFill>
              </a:rPr>
              <a:t>1500 to 2500, an intrauterine pregnancy should be visualized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96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The </a:t>
            </a:r>
            <a:r>
              <a:rPr lang="en-US" sz="3200" dirty="0">
                <a:solidFill>
                  <a:srgbClr val="C00000"/>
                </a:solidFill>
              </a:rPr>
              <a:t>absence of an intrauterine pregnancy implies an abnormal location and increases concern for an ectopic pregnancy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When </a:t>
            </a:r>
            <a:r>
              <a:rPr lang="en-US" sz="3200" dirty="0">
                <a:solidFill>
                  <a:prstClr val="black"/>
                </a:solidFill>
              </a:rPr>
              <a:t>levels are below the discriminatory cutoff, serial measurements can be made and the athlete can be observed, but </a:t>
            </a:r>
            <a:r>
              <a:rPr lang="en-US" sz="3200" dirty="0">
                <a:solidFill>
                  <a:srgbClr val="C00000"/>
                </a:solidFill>
              </a:rPr>
              <a:t>when levels are above the cutoff and no intrauterine pregnancy is seen on ultrasound, surgery is recommended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929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837613" cy="1066800"/>
          </a:xfrm>
        </p:spPr>
        <p:txBody>
          <a:bodyPr/>
          <a:lstStyle/>
          <a:p>
            <a:r>
              <a:rPr lang="en-US" altLang="en-US" sz="5400" b="1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Abdominal Trauma Care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828800"/>
            <a:ext cx="4343400" cy="2362200"/>
          </a:xfrm>
        </p:spPr>
        <p:txBody>
          <a:bodyPr/>
          <a:lstStyle/>
          <a:p>
            <a:pPr algn="l"/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www.wctrib.com/sites/default/files/styles/16x9_860/public/fieldimages/37/0922/vikings-kyle-rudolph.jpg?itok=6DbnOa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191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Hollow Organ Injuries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sz="2400" b="1">
                <a:solidFill>
                  <a:srgbClr val="333399"/>
                </a:solidFill>
              </a:rPr>
              <a:t>Small or large bowel, gastric, ureter, urinary bladder, urethral injuries</a:t>
            </a:r>
          </a:p>
          <a:p>
            <a:r>
              <a:rPr lang="en-US" altLang="en-US" sz="2400" b="1">
                <a:solidFill>
                  <a:srgbClr val="333399"/>
                </a:solidFill>
              </a:rPr>
              <a:t>Perforation</a:t>
            </a:r>
            <a:r>
              <a:rPr lang="en-US" altLang="en-US" sz="2400">
                <a:solidFill>
                  <a:srgbClr val="333399"/>
                </a:solidFill>
              </a:rPr>
              <a:t> </a:t>
            </a:r>
            <a:r>
              <a:rPr lang="en-US" altLang="en-US" sz="2400" b="1"/>
              <a:t>with spillage of contents into peritoneal cavity</a:t>
            </a:r>
          </a:p>
          <a:p>
            <a:r>
              <a:rPr lang="en-US" altLang="en-US" sz="2400" b="1">
                <a:solidFill>
                  <a:srgbClr val="333399"/>
                </a:solidFill>
              </a:rPr>
              <a:t>Perforation</a:t>
            </a:r>
            <a:r>
              <a:rPr lang="en-US" altLang="en-US" sz="2400">
                <a:solidFill>
                  <a:srgbClr val="333399"/>
                </a:solidFill>
              </a:rPr>
              <a:t> </a:t>
            </a:r>
            <a:r>
              <a:rPr lang="en-US" altLang="en-US" sz="2400" b="1"/>
              <a:t>with spillage of contents into the retroperitoneal space</a:t>
            </a:r>
          </a:p>
          <a:p>
            <a:r>
              <a:rPr lang="en-US" altLang="en-US" sz="2400" b="1"/>
              <a:t>Signs &amp; symptoms of </a:t>
            </a:r>
            <a:r>
              <a:rPr lang="en-US" altLang="en-US" sz="2400" b="1">
                <a:solidFill>
                  <a:srgbClr val="333399"/>
                </a:solidFill>
              </a:rPr>
              <a:t>peritonitis</a:t>
            </a:r>
          </a:p>
          <a:p>
            <a:r>
              <a:rPr lang="en-US" altLang="en-US" sz="2400" b="1">
                <a:solidFill>
                  <a:srgbClr val="333399"/>
                </a:solidFill>
              </a:rPr>
              <a:t>Complications</a:t>
            </a:r>
          </a:p>
          <a:p>
            <a:pPr lvl="1"/>
            <a:r>
              <a:rPr lang="en-US" altLang="en-US" sz="2000" b="1"/>
              <a:t>Sepsis</a:t>
            </a:r>
          </a:p>
          <a:p>
            <a:pPr lvl="1"/>
            <a:r>
              <a:rPr lang="en-US" altLang="en-US" sz="2000" b="1"/>
              <a:t>Wound infection</a:t>
            </a:r>
          </a:p>
          <a:p>
            <a:pPr lvl="1"/>
            <a:r>
              <a:rPr lang="en-US" altLang="en-US" sz="2000" b="1"/>
              <a:t>Abscess formation</a:t>
            </a:r>
          </a:p>
        </p:txBody>
      </p:sp>
      <p:pic>
        <p:nvPicPr>
          <p:cNvPr id="45060" name="Picture 4" descr="2554ped3045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405313"/>
            <a:ext cx="3505200" cy="2452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Abdominal Hollow Organ Injuries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70866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Pathophysiology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Small bowel is the </a:t>
            </a:r>
            <a:r>
              <a:rPr lang="en-US" altLang="en-US" sz="2800" b="1">
                <a:solidFill>
                  <a:srgbClr val="333399"/>
                </a:solidFill>
              </a:rPr>
              <a:t>most frequently injured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Blunt trauma - </a:t>
            </a:r>
            <a:r>
              <a:rPr lang="en-US" altLang="en-US" sz="2800" b="1">
                <a:solidFill>
                  <a:srgbClr val="333399"/>
                </a:solidFill>
              </a:rPr>
              <a:t>Seatbelt injuries</a:t>
            </a:r>
            <a:r>
              <a:rPr lang="en-US" altLang="en-US" sz="2800" b="1"/>
              <a:t> from misuse or </a:t>
            </a:r>
            <a:r>
              <a:rPr lang="en-US" altLang="en-US" sz="2800" b="1">
                <a:solidFill>
                  <a:srgbClr val="333399"/>
                </a:solidFill>
              </a:rPr>
              <a:t>deceleration</a:t>
            </a:r>
            <a:r>
              <a:rPr lang="en-US" altLang="en-US" sz="2800" b="1"/>
              <a:t> injuries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>
                <a:solidFill>
                  <a:srgbClr val="333399"/>
                </a:solidFill>
              </a:rPr>
              <a:t>Crush</a:t>
            </a:r>
            <a:r>
              <a:rPr lang="en-US" altLang="en-US" sz="2400" b="1"/>
              <a:t>, burst, penetration – Early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>
                <a:solidFill>
                  <a:srgbClr val="333399"/>
                </a:solidFill>
              </a:rPr>
              <a:t>Ischemia</a:t>
            </a:r>
            <a:r>
              <a:rPr lang="en-US" altLang="en-US" sz="2400" b="1"/>
              <a:t> or perforation – Late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High risk of infection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Penetrating trauma – </a:t>
            </a:r>
            <a:r>
              <a:rPr lang="en-US" altLang="en-US" sz="2800" b="1">
                <a:solidFill>
                  <a:srgbClr val="333399"/>
                </a:solidFill>
              </a:rPr>
              <a:t>GSW,                      stab wounds, explosions with shrapnel</a:t>
            </a:r>
            <a:endParaRPr lang="en-US" altLang="en-US" sz="2800" b="1"/>
          </a:p>
        </p:txBody>
      </p:sp>
      <p:pic>
        <p:nvPicPr>
          <p:cNvPr id="2048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7100" y="2971800"/>
            <a:ext cx="1866900" cy="1704975"/>
          </a:xfrm>
          <a:noFill/>
          <a:ln/>
        </p:spPr>
      </p:pic>
      <p:pic>
        <p:nvPicPr>
          <p:cNvPr id="20489" name="Picture 9" descr="seatbelttrauma2nj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4714875"/>
            <a:ext cx="2857500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Abdominal Hollow Organ Injuries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Gastric &amp; Small Bowel Signs &amp; Symptoms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Peritoneal signs</a:t>
            </a:r>
          </a:p>
          <a:p>
            <a:pPr lvl="1">
              <a:buClr>
                <a:schemeClr val="tx1"/>
              </a:buClr>
            </a:pPr>
            <a:r>
              <a:rPr lang="en-US" altLang="en-US" sz="2400" b="1"/>
              <a:t>Pain, tenderness, guarding, rigidity, fever, distension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Evisceration protrusion of an internal organ i.e. small bowel or stomach</a:t>
            </a:r>
          </a:p>
        </p:txBody>
      </p:sp>
      <p:pic>
        <p:nvPicPr>
          <p:cNvPr id="21508" name="Picture 4" descr="small-bowel-perforation-due-to-blunt-abdominal-trauma-associated-with-right-inguinal-hernia-report-of-a-ca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81538"/>
            <a:ext cx="3048000" cy="217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 descr="11245645973DSC019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5688"/>
            <a:ext cx="28956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ANd9GcQO4e0_qJB0uLY8Ak7LRBbHUha9ebBtsaKHIYxlgc1NnIdlc84R03VtHvQ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87888"/>
            <a:ext cx="3200400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Evisceration Treatment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altLang="en-US" sz="2800" b="1"/>
              <a:t>Cover with moist sterile gauze or trauma dressing with outer occlusive cover</a:t>
            </a:r>
          </a:p>
          <a:p>
            <a:r>
              <a:rPr lang="en-US" altLang="en-US" sz="2800" b="1" i="1" u="sng">
                <a:solidFill>
                  <a:srgbClr val="333399"/>
                </a:solidFill>
              </a:rPr>
              <a:t>Do not</a:t>
            </a:r>
            <a:r>
              <a:rPr lang="en-US" altLang="en-US" sz="2800" b="1"/>
              <a:t> attempt to replace eviscerated organs into the peritoneal cavity</a:t>
            </a:r>
          </a:p>
          <a:p>
            <a:r>
              <a:rPr lang="en-US" altLang="en-US" sz="2800" b="1"/>
              <a:t>Rapid transport</a:t>
            </a:r>
          </a:p>
          <a:p>
            <a:endParaRPr lang="en-US" altLang="en-US" sz="2800" b="1"/>
          </a:p>
        </p:txBody>
      </p:sp>
      <p:pic>
        <p:nvPicPr>
          <p:cNvPr id="53253" name="Picture 5" descr="shock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524375"/>
            <a:ext cx="3124200" cy="2333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Abdominal Hollow Organ Injuries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Gastric &amp; Small Bowel Treatment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/>
              <a:t>Surgical repair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/>
              <a:t>Diversion of the injured bowel with re-</a:t>
            </a:r>
            <a:r>
              <a:rPr lang="en-US" altLang="en-US" sz="2800" b="1" dirty="0" err="1"/>
              <a:t>anastamosis</a:t>
            </a:r>
            <a:r>
              <a:rPr lang="en-US" altLang="en-US" sz="2800" b="1" dirty="0"/>
              <a:t> at a later time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800" b="1" dirty="0"/>
          </a:p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Hospital Course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/>
              <a:t>Monitor abdomen for 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peritonitis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/>
              <a:t>Monitor &amp; treat wound infections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dirty="0"/>
              <a:t>Monitor nutritional status</a:t>
            </a:r>
          </a:p>
          <a:p>
            <a:pPr>
              <a:lnSpc>
                <a:spcPct val="90000"/>
              </a:lnSpc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32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Pelvic Organ Injuries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Classification</a:t>
            </a:r>
          </a:p>
          <a:p>
            <a:pPr>
              <a:buClr>
                <a:schemeClr val="tx1"/>
              </a:buClr>
            </a:pPr>
            <a:r>
              <a:rPr lang="en-US" altLang="en-US" b="1" dirty="0" smtClean="0"/>
              <a:t>Pelvis </a:t>
            </a:r>
            <a:r>
              <a:rPr lang="en-US" altLang="en-US" b="1" dirty="0"/>
              <a:t>fractures </a:t>
            </a:r>
          </a:p>
          <a:p>
            <a:pPr>
              <a:buClr>
                <a:schemeClr val="tx1"/>
              </a:buClr>
            </a:pPr>
            <a:r>
              <a:rPr lang="en-US" altLang="en-US" b="1" dirty="0"/>
              <a:t>Penetrating trauma</a:t>
            </a:r>
          </a:p>
          <a:p>
            <a:pPr>
              <a:buClr>
                <a:schemeClr val="tx1"/>
              </a:buClr>
            </a:pPr>
            <a:r>
              <a:rPr lang="en-US" altLang="en-US" b="1" dirty="0">
                <a:solidFill>
                  <a:schemeClr val="accent2"/>
                </a:solidFill>
              </a:rPr>
              <a:t>Straddle-like injuries from falls</a:t>
            </a:r>
          </a:p>
          <a:p>
            <a:pPr>
              <a:buClr>
                <a:schemeClr val="tx1"/>
              </a:buClr>
            </a:pPr>
            <a:r>
              <a:rPr lang="en-US" altLang="en-US" b="1" dirty="0"/>
              <a:t>Pedestrian </a:t>
            </a:r>
            <a:r>
              <a:rPr lang="en-US" altLang="en-US" b="1" dirty="0" smtClean="0"/>
              <a:t>injuries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189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Pelvic Hollow Organ Injuries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Bladder &amp; Urethral Injuries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Majority are caused by blunt trauma</a:t>
            </a:r>
          </a:p>
          <a:p>
            <a:pPr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Bladder ruptures associated with pelvic trauma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Urethral trauma is more common in males, straddle injuries</a:t>
            </a:r>
          </a:p>
        </p:txBody>
      </p:sp>
      <p:pic>
        <p:nvPicPr>
          <p:cNvPr id="23556" name="Picture 4" descr="img-02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8800"/>
            <a:ext cx="403860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Pelvic Hollow Organ Injuries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Bladder &amp; Urethral Injuries S &amp; S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Suprapubic pain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Urge but inability to urinate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Blood at the meatus &amp; in scrotum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Rebound tenderness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Abdominal wall guarding</a:t>
            </a:r>
          </a:p>
          <a:p>
            <a:pPr>
              <a:buClr>
                <a:schemeClr val="tx1"/>
              </a:buClr>
            </a:pPr>
            <a:r>
              <a:rPr lang="en-US" altLang="en-US" sz="2800" b="1"/>
              <a:t>Displaced prostate gland</a:t>
            </a:r>
          </a:p>
        </p:txBody>
      </p:sp>
      <p:pic>
        <p:nvPicPr>
          <p:cNvPr id="24580" name="Picture 4" descr="11290351910ESTALLAMIENTO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090738"/>
            <a:ext cx="2667000" cy="200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 descr="F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3675" y="4191000"/>
            <a:ext cx="2600325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Pelvic Hollow Organ Injuries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Bladder &amp; Urethral Injuries Treatment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/>
              <a:t>Diagnosis with CT cystogram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Intraperitoneal – </a:t>
            </a:r>
            <a:r>
              <a:rPr lang="en-US" altLang="en-US" sz="2000" b="1" u="sng">
                <a:solidFill>
                  <a:srgbClr val="333399"/>
                </a:solidFill>
              </a:rPr>
              <a:t>Rupture at dome</a:t>
            </a:r>
            <a:r>
              <a:rPr lang="en-US" altLang="en-US" sz="2000" b="1"/>
              <a:t>.  Assoc. with a full bladder </a:t>
            </a:r>
            <a:r>
              <a:rPr lang="en-US" altLang="en-US" sz="2000" b="1">
                <a:solidFill>
                  <a:srgbClr val="333399"/>
                </a:solidFill>
              </a:rPr>
              <a:t>(Badger game).</a:t>
            </a:r>
            <a:r>
              <a:rPr lang="en-US" altLang="en-US" sz="2000" b="1"/>
              <a:t>  Requires surgery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Extraperitoneal – </a:t>
            </a:r>
            <a:r>
              <a:rPr lang="en-US" altLang="en-US" sz="2000" b="1" u="sng">
                <a:solidFill>
                  <a:srgbClr val="333399"/>
                </a:solidFill>
              </a:rPr>
              <a:t>Ruptures at neck</a:t>
            </a:r>
            <a:r>
              <a:rPr lang="en-US" altLang="en-US" sz="2000" b="1"/>
              <a:t>.  Non-operative treatment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/>
              <a:t>Non-operative treatment with foley decompression of bladder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/>
              <a:t>Operative repair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Hospital Course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/>
              <a:t>Monitor urinary output, for urinary obstruction, blood in urine or infection</a:t>
            </a:r>
          </a:p>
        </p:txBody>
      </p:sp>
      <p:pic>
        <p:nvPicPr>
          <p:cNvPr id="25608" name="Picture 8" descr="Traumatic Pelvic Fractures with Hemorrhage and Bladder Rupture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3675" y="3505200"/>
            <a:ext cx="2600325" cy="3352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Vascular Structure Injuries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altLang="en-US" sz="2800" b="1">
                <a:solidFill>
                  <a:srgbClr val="333399"/>
                </a:solidFill>
              </a:rPr>
              <a:t>Deceleration injuries</a:t>
            </a:r>
            <a:r>
              <a:rPr lang="en-US" altLang="en-US" sz="2800" b="1"/>
              <a:t> – to aorta, IVC, renal, messentaric, or iliac ateries and veins</a:t>
            </a:r>
          </a:p>
          <a:p>
            <a:r>
              <a:rPr lang="en-US" altLang="en-US" sz="2800" b="1">
                <a:solidFill>
                  <a:srgbClr val="333399"/>
                </a:solidFill>
              </a:rPr>
              <a:t>Palpable mass</a:t>
            </a:r>
            <a:endParaRPr lang="en-US" altLang="en-US" sz="2800" b="1"/>
          </a:p>
          <a:p>
            <a:r>
              <a:rPr lang="en-US" altLang="en-US" sz="2800" b="1">
                <a:solidFill>
                  <a:srgbClr val="333399"/>
                </a:solidFill>
              </a:rPr>
              <a:t>Pulsatile mass</a:t>
            </a:r>
          </a:p>
          <a:p>
            <a:r>
              <a:rPr lang="en-US" altLang="en-US" sz="2800" b="1"/>
              <a:t>Hypovolemia or </a:t>
            </a:r>
            <a:r>
              <a:rPr lang="en-US" altLang="en-US" sz="2800" b="1">
                <a:solidFill>
                  <a:srgbClr val="333399"/>
                </a:solidFill>
              </a:rPr>
              <a:t>hypovolemic shock</a:t>
            </a:r>
          </a:p>
          <a:p>
            <a:r>
              <a:rPr lang="en-US" altLang="en-US" sz="2800" b="1">
                <a:solidFill>
                  <a:srgbClr val="333399"/>
                </a:solidFill>
              </a:rPr>
              <a:t>Sacroiliac</a:t>
            </a:r>
          </a:p>
        </p:txBody>
      </p:sp>
      <p:pic>
        <p:nvPicPr>
          <p:cNvPr id="67589" name="Picture 5" descr="ANd9GcRyJbNnzTTYPEAgrYOBOfrZ0Af-f9O0xLOcL7Sv7Cjp8OIH96I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211638"/>
            <a:ext cx="2971800" cy="2646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913813" cy="990600"/>
          </a:xfrm>
        </p:spPr>
        <p:txBody>
          <a:bodyPr/>
          <a:lstStyle/>
          <a:p>
            <a:r>
              <a:rPr lang="en-US" altLang="en-US" b="1" dirty="0">
                <a:solidFill>
                  <a:srgbClr val="333300"/>
                </a:solidFill>
              </a:rPr>
              <a:t>“</a:t>
            </a:r>
            <a:r>
              <a:rPr lang="en-US" alt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Golden Hour”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24000"/>
            <a:ext cx="7772400" cy="2895600"/>
          </a:xfrm>
        </p:spPr>
        <p:txBody>
          <a:bodyPr/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ACS concept that deaths &amp; complications are reduced when trauma victims receive definitive treatment within the 1</a:t>
            </a:r>
            <a:r>
              <a:rPr lang="en-US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hour after injury</a:t>
            </a:r>
          </a:p>
        </p:txBody>
      </p:sp>
      <p:pic>
        <p:nvPicPr>
          <p:cNvPr id="4101" name="Picture 5" descr="building_00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44" y="4038601"/>
            <a:ext cx="423525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Abdominal or Pelvic Solid &amp; Hollow Organ Injuries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Diagnostic Tests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FAST</a:t>
            </a:r>
            <a:r>
              <a:rPr lang="en-US" altLang="en-US" sz="2800" b="1"/>
              <a:t> - Ultrasound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rgbClr val="333399"/>
                </a:solidFill>
              </a:rPr>
              <a:t>DPL </a:t>
            </a:r>
            <a:r>
              <a:rPr lang="en-US" altLang="en-US" sz="2800" b="1"/>
              <a:t>– Diagnostic Peritoneal Lavage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Abdominal, Pelvic </a:t>
            </a:r>
            <a:r>
              <a:rPr lang="en-US" altLang="en-US" sz="2800" b="1">
                <a:solidFill>
                  <a:srgbClr val="333399"/>
                </a:solidFill>
              </a:rPr>
              <a:t>CT</a:t>
            </a:r>
            <a:r>
              <a:rPr lang="en-US" altLang="en-US" sz="2800" b="1"/>
              <a:t> scan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Retrograde urethrogram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/>
              <a:t>Physical exam</a:t>
            </a:r>
          </a:p>
        </p:txBody>
      </p:sp>
      <p:pic>
        <p:nvPicPr>
          <p:cNvPr id="38916" name="Picture 4" descr="Handlebar inju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1739900"/>
            <a:ext cx="1476375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P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8788" y="4060825"/>
            <a:ext cx="2257425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99"/>
                </a:solidFill>
              </a:rPr>
              <a:t>General Assessment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b="1"/>
              <a:t>Bleeding</a:t>
            </a:r>
          </a:p>
          <a:p>
            <a:r>
              <a:rPr lang="en-US" altLang="en-US" sz="2800" b="1"/>
              <a:t>Pain &amp; abdominal tenderness or guarding</a:t>
            </a:r>
          </a:p>
          <a:p>
            <a:r>
              <a:rPr lang="en-US" altLang="en-US" sz="2800" b="1"/>
              <a:t>Abdominal rigidity &amp; distension</a:t>
            </a:r>
          </a:p>
          <a:p>
            <a:r>
              <a:rPr lang="en-US" altLang="en-US" sz="2800" b="1"/>
              <a:t>Evisceration</a:t>
            </a:r>
          </a:p>
        </p:txBody>
      </p:sp>
      <p:pic>
        <p:nvPicPr>
          <p:cNvPr id="57349" name="Picture 5" descr="2012_02_27_15_43_19_964_2012_03_01_traum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789238"/>
            <a:ext cx="2857500" cy="214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/>
              <a:t>General Management of Abdominal Trauma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3399"/>
                </a:solidFill>
              </a:rPr>
              <a:t>Scene survey for MOI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Rapid evaluation of the patient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High concentration O2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Stabilize – Direct pressure, compression mattress external, sheet or pelvic binder for hemorrhage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Cardiac monitor</a:t>
            </a:r>
          </a:p>
          <a:p>
            <a:r>
              <a:rPr lang="en-US" altLang="en-US" b="1">
                <a:solidFill>
                  <a:srgbClr val="333399"/>
                </a:solidFill>
              </a:rPr>
              <a:t>Rapid Transport</a:t>
            </a:r>
          </a:p>
        </p:txBody>
      </p:sp>
    </p:spTree>
    <p:extLst>
      <p:ext uri="{BB962C8B-B14F-4D97-AF65-F5344CB8AC3E}">
        <p14:creationId xmlns:p14="http://schemas.microsoft.com/office/powerpoint/2010/main" val="8426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Definitions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715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rgbClr val="333399"/>
                </a:solidFill>
              </a:rPr>
              <a:t>Cullen’s Sign</a:t>
            </a:r>
            <a:r>
              <a:rPr lang="en-US" altLang="en-US" sz="2400" dirty="0"/>
              <a:t> – Irregular hemorrhagic patches around the umbilicus</a:t>
            </a:r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rgbClr val="333399"/>
                </a:solidFill>
              </a:rPr>
              <a:t>Grey Turner Sign</a:t>
            </a:r>
            <a:r>
              <a:rPr lang="en-US" altLang="en-US" sz="2400" dirty="0"/>
              <a:t> – Bilateral flank bruising or ecchymosis. A classic finding of bleeding into the </a:t>
            </a:r>
            <a:r>
              <a:rPr lang="en-US" altLang="en-US" sz="2400" dirty="0" err="1"/>
              <a:t>retroperitoneum</a:t>
            </a:r>
            <a:r>
              <a:rPr lang="en-US" altLang="en-US" sz="2400" dirty="0"/>
              <a:t> around the kidneys and pancreas. </a:t>
            </a:r>
            <a:r>
              <a:rPr lang="en-US" altLang="en-US" sz="2400" dirty="0" smtClean="0"/>
              <a:t>(hemorrhagic pancreatitis)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b="1" u="sng" dirty="0" err="1">
                <a:solidFill>
                  <a:srgbClr val="333399"/>
                </a:solidFill>
              </a:rPr>
              <a:t>Kehr’s</a:t>
            </a:r>
            <a:r>
              <a:rPr lang="en-US" altLang="en-US" sz="2400" b="1" u="sng" dirty="0">
                <a:solidFill>
                  <a:srgbClr val="333399"/>
                </a:solidFill>
              </a:rPr>
              <a:t> Sign</a:t>
            </a:r>
            <a:r>
              <a:rPr lang="en-US" altLang="en-US" sz="2400" dirty="0"/>
              <a:t> – Referred pain in the L shoulder </a:t>
            </a:r>
            <a:r>
              <a:rPr lang="en-US" altLang="en-US" sz="2400" dirty="0" smtClean="0"/>
              <a:t>d/t </a:t>
            </a:r>
            <a:r>
              <a:rPr lang="en-US" altLang="en-US" sz="2400" dirty="0"/>
              <a:t>irritation of the adjacent </a:t>
            </a:r>
            <a:r>
              <a:rPr lang="en-US" altLang="en-US" sz="2400" dirty="0" smtClean="0"/>
              <a:t>diaphragm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/>
              <a:t>(Splenic </a:t>
            </a:r>
            <a:r>
              <a:rPr lang="en-US" altLang="en-US" sz="2400" dirty="0" err="1" smtClean="0"/>
              <a:t>injury,free</a:t>
            </a:r>
            <a:r>
              <a:rPr lang="en-US" altLang="en-US" sz="2400" dirty="0" smtClean="0"/>
              <a:t> air, </a:t>
            </a:r>
            <a:r>
              <a:rPr lang="en-US" altLang="en-US" sz="2400" dirty="0" err="1" smtClean="0"/>
              <a:t>int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abd</a:t>
            </a:r>
            <a:r>
              <a:rPr lang="en-US" altLang="en-US" sz="2400" dirty="0" smtClean="0"/>
              <a:t> Bleeding)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rgbClr val="333399"/>
                </a:solidFill>
              </a:rPr>
              <a:t>FAST</a:t>
            </a:r>
            <a:r>
              <a:rPr lang="en-US" altLang="en-US" sz="2400" dirty="0"/>
              <a:t> – Focused Assessment with Sonography in Trauma - Identify free fluid (usually blood) in the peritoneal, pericardial, or pleural spaces</a:t>
            </a:r>
          </a:p>
        </p:txBody>
      </p:sp>
      <p:pic>
        <p:nvPicPr>
          <p:cNvPr id="27653" name="Picture 5" descr="motivator6c960d8332ef7fce324554d7cc849ffb88ab031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913" y="0"/>
            <a:ext cx="27320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8" descr="image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09800"/>
            <a:ext cx="2743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9" name="Picture 11" descr="part07_ch01_fig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19351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pericpatient_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Rebound Tenderness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9" y="1417638"/>
            <a:ext cx="8908593" cy="47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/>
              <a:t>A example of </a:t>
            </a:r>
            <a:r>
              <a:rPr lang="en-US" dirty="0" err="1"/>
              <a:t>Kehr’s</a:t>
            </a:r>
            <a:r>
              <a:rPr lang="en-US" dirty="0"/>
              <a:t> sign would include right shoulder tip pain associated with right upper quadrant abdominal pain in a person with </a:t>
            </a:r>
            <a:r>
              <a:rPr lang="en-US" dirty="0" err="1"/>
              <a:t>cholycystitis</a:t>
            </a:r>
            <a:r>
              <a:rPr lang="en-US" dirty="0"/>
              <a:t>.</a:t>
            </a:r>
          </a:p>
          <a:p>
            <a:r>
              <a:rPr lang="en-US" dirty="0"/>
              <a:t>Another example of </a:t>
            </a:r>
            <a:r>
              <a:rPr lang="en-US" dirty="0" err="1"/>
              <a:t>Kehr’s</a:t>
            </a:r>
            <a:r>
              <a:rPr lang="en-US" dirty="0"/>
              <a:t> sign includes violent left shoulder tip pain post abdominal trauma, which often indicates damage to or a ruptured spleen.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2230</Words>
  <Application>Microsoft Office PowerPoint</Application>
  <PresentationFormat>On-screen Show (4:3)</PresentationFormat>
  <Paragraphs>339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Minion-Bold</vt:lpstr>
      <vt:lpstr>Minion-Regular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Abdominal Trauma Care</vt:lpstr>
      <vt:lpstr>“Golden Hour”</vt:lpstr>
      <vt:lpstr>Definitions</vt:lpstr>
      <vt:lpstr>Rebound Tenderness</vt:lpstr>
      <vt:lpstr>PowerPoint Presentation</vt:lpstr>
      <vt:lpstr>PowerPoint Presentation</vt:lpstr>
      <vt:lpstr>Abdominal Quadrants &amp; Organs</vt:lpstr>
      <vt:lpstr>Mechanisms of Injury</vt:lpstr>
      <vt:lpstr>Abdominal Injuries</vt:lpstr>
      <vt:lpstr>Abdominal Wall Contusion</vt:lpstr>
      <vt:lpstr>Abdominal Wall Contusion</vt:lpstr>
      <vt:lpstr>Signs of Abdominal Trauma</vt:lpstr>
      <vt:lpstr>Treatment of Abdominal Trauma</vt:lpstr>
      <vt:lpstr>Solid Organ Injuries</vt:lpstr>
      <vt:lpstr>Splenic Injuries</vt:lpstr>
      <vt:lpstr>PowerPoint Presentation</vt:lpstr>
      <vt:lpstr>PowerPoint Presentation</vt:lpstr>
      <vt:lpstr>PowerPoint Presentation</vt:lpstr>
      <vt:lpstr>Splenic Injuries</vt:lpstr>
      <vt:lpstr>Splenic CT with Laceration &amp; Blush</vt:lpstr>
      <vt:lpstr>Splenic Injuries</vt:lpstr>
      <vt:lpstr>Hepatic Injuries</vt:lpstr>
      <vt:lpstr>Hepatic Injuries</vt:lpstr>
      <vt:lpstr>Hepatic Injuries</vt:lpstr>
      <vt:lpstr>PowerPoint Presentation</vt:lpstr>
      <vt:lpstr>Retroperitoneal Injuries</vt:lpstr>
      <vt:lpstr>Renal Injuries</vt:lpstr>
      <vt:lpstr>Renal Injuries</vt:lpstr>
      <vt:lpstr>Renal Injuries</vt:lpstr>
      <vt:lpstr>Renal Injuries</vt:lpstr>
      <vt:lpstr>Pancreatic Injuries</vt:lpstr>
      <vt:lpstr>Pancreatic Injuries</vt:lpstr>
      <vt:lpstr>PowerPoint Presentation</vt:lpstr>
      <vt:lpstr>Pancreatic Injuries</vt:lpstr>
      <vt:lpstr>Intestinal Injuries</vt:lpstr>
      <vt:lpstr>Appendicitis</vt:lpstr>
      <vt:lpstr>Appendicitis</vt:lpstr>
      <vt:lpstr>Ectopic Pregnancy</vt:lpstr>
      <vt:lpstr>Nontraumatic Abdominal Injuries</vt:lpstr>
      <vt:lpstr>PowerPoint Presentation</vt:lpstr>
      <vt:lpstr>PowerPoint Presentation</vt:lpstr>
      <vt:lpstr>Ectopic Pregnancy</vt:lpstr>
      <vt:lpstr>Ectopic Pregnancy</vt:lpstr>
      <vt:lpstr>Ectopic Pregnancy</vt:lpstr>
      <vt:lpstr>PowerPoint Presentation</vt:lpstr>
      <vt:lpstr>Hollow Organ Injuries</vt:lpstr>
      <vt:lpstr>Abdominal Hollow Organ Injuries</vt:lpstr>
      <vt:lpstr>Abdominal Hollow Organ Injuries</vt:lpstr>
      <vt:lpstr>Evisceration Treatment</vt:lpstr>
      <vt:lpstr>Abdominal Hollow Organ Injuries</vt:lpstr>
      <vt:lpstr>Pelvic Organ Injuries</vt:lpstr>
      <vt:lpstr>Pelvic Hollow Organ Injuries</vt:lpstr>
      <vt:lpstr>Pelvic Hollow Organ Injuries</vt:lpstr>
      <vt:lpstr>Pelvic Hollow Organ Injuries</vt:lpstr>
      <vt:lpstr>Vascular Structure Injuries</vt:lpstr>
      <vt:lpstr>Abdominal or Pelvic Solid &amp; Hollow Organ Injuries</vt:lpstr>
      <vt:lpstr>General Assessment</vt:lpstr>
      <vt:lpstr>General Management of Abdominal Trauma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Trauma Care</dc:title>
  <dc:creator>abdul munem</dc:creator>
  <cp:lastModifiedBy>Dr Waqas</cp:lastModifiedBy>
  <cp:revision>51</cp:revision>
  <dcterms:created xsi:type="dcterms:W3CDTF">2006-08-16T00:00:00Z</dcterms:created>
  <dcterms:modified xsi:type="dcterms:W3CDTF">2018-05-18T06:24:03Z</dcterms:modified>
</cp:coreProperties>
</file>