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4" r:id="rId7"/>
    <p:sldId id="262" r:id="rId8"/>
    <p:sldId id="265" r:id="rId9"/>
    <p:sldId id="266" r:id="rId10"/>
    <p:sldId id="267" r:id="rId11"/>
    <p:sldId id="268" r:id="rId12"/>
    <p:sldId id="271" r:id="rId13"/>
    <p:sldId id="272"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660"/>
  </p:normalViewPr>
  <p:slideViewPr>
    <p:cSldViewPr snapToGrid="0">
      <p:cViewPr varScale="1">
        <p:scale>
          <a:sx n="74" d="100"/>
          <a:sy n="74" d="100"/>
        </p:scale>
        <p:origin x="57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7C0BC8-6D41-435C-89DF-2EE55C485E03}"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F473DC-026E-4F75-B150-F1AA59AC1F4E}" type="slidenum">
              <a:rPr lang="en-US" smtClean="0"/>
              <a:t>‹#›</a:t>
            </a:fld>
            <a:endParaRPr lang="en-US"/>
          </a:p>
        </p:txBody>
      </p:sp>
    </p:spTree>
    <p:extLst>
      <p:ext uri="{BB962C8B-B14F-4D97-AF65-F5344CB8AC3E}">
        <p14:creationId xmlns:p14="http://schemas.microsoft.com/office/powerpoint/2010/main" val="648508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7C0BC8-6D41-435C-89DF-2EE55C485E03}"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F473DC-026E-4F75-B150-F1AA59AC1F4E}" type="slidenum">
              <a:rPr lang="en-US" smtClean="0"/>
              <a:t>‹#›</a:t>
            </a:fld>
            <a:endParaRPr lang="en-US"/>
          </a:p>
        </p:txBody>
      </p:sp>
    </p:spTree>
    <p:extLst>
      <p:ext uri="{BB962C8B-B14F-4D97-AF65-F5344CB8AC3E}">
        <p14:creationId xmlns:p14="http://schemas.microsoft.com/office/powerpoint/2010/main" val="3813320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7C0BC8-6D41-435C-89DF-2EE55C485E03}"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F473DC-026E-4F75-B150-F1AA59AC1F4E}" type="slidenum">
              <a:rPr lang="en-US" smtClean="0"/>
              <a:t>‹#›</a:t>
            </a:fld>
            <a:endParaRPr lang="en-US"/>
          </a:p>
        </p:txBody>
      </p:sp>
    </p:spTree>
    <p:extLst>
      <p:ext uri="{BB962C8B-B14F-4D97-AF65-F5344CB8AC3E}">
        <p14:creationId xmlns:p14="http://schemas.microsoft.com/office/powerpoint/2010/main" val="1191196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7C0BC8-6D41-435C-89DF-2EE55C485E03}"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F473DC-026E-4F75-B150-F1AA59AC1F4E}" type="slidenum">
              <a:rPr lang="en-US" smtClean="0"/>
              <a:t>‹#›</a:t>
            </a:fld>
            <a:endParaRPr lang="en-US"/>
          </a:p>
        </p:txBody>
      </p:sp>
    </p:spTree>
    <p:extLst>
      <p:ext uri="{BB962C8B-B14F-4D97-AF65-F5344CB8AC3E}">
        <p14:creationId xmlns:p14="http://schemas.microsoft.com/office/powerpoint/2010/main" val="2884173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7C0BC8-6D41-435C-89DF-2EE55C485E03}"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F473DC-026E-4F75-B150-F1AA59AC1F4E}" type="slidenum">
              <a:rPr lang="en-US" smtClean="0"/>
              <a:t>‹#›</a:t>
            </a:fld>
            <a:endParaRPr lang="en-US"/>
          </a:p>
        </p:txBody>
      </p:sp>
    </p:spTree>
    <p:extLst>
      <p:ext uri="{BB962C8B-B14F-4D97-AF65-F5344CB8AC3E}">
        <p14:creationId xmlns:p14="http://schemas.microsoft.com/office/powerpoint/2010/main" val="671131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7C0BC8-6D41-435C-89DF-2EE55C485E03}" type="datetimeFigureOut">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F473DC-026E-4F75-B150-F1AA59AC1F4E}" type="slidenum">
              <a:rPr lang="en-US" smtClean="0"/>
              <a:t>‹#›</a:t>
            </a:fld>
            <a:endParaRPr lang="en-US"/>
          </a:p>
        </p:txBody>
      </p:sp>
    </p:spTree>
    <p:extLst>
      <p:ext uri="{BB962C8B-B14F-4D97-AF65-F5344CB8AC3E}">
        <p14:creationId xmlns:p14="http://schemas.microsoft.com/office/powerpoint/2010/main" val="1224408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7C0BC8-6D41-435C-89DF-2EE55C485E03}" type="datetimeFigureOut">
              <a:rPr lang="en-US" smtClean="0"/>
              <a:t>10/7/2020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F473DC-026E-4F75-B150-F1AA59AC1F4E}" type="slidenum">
              <a:rPr lang="en-US" smtClean="0"/>
              <a:t>‹#›</a:t>
            </a:fld>
            <a:endParaRPr lang="en-US"/>
          </a:p>
        </p:txBody>
      </p:sp>
    </p:spTree>
    <p:extLst>
      <p:ext uri="{BB962C8B-B14F-4D97-AF65-F5344CB8AC3E}">
        <p14:creationId xmlns:p14="http://schemas.microsoft.com/office/powerpoint/2010/main" val="1370593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7C0BC8-6D41-435C-89DF-2EE55C485E03}" type="datetimeFigureOut">
              <a:rPr lang="en-US" smtClean="0"/>
              <a:t>10/7/2020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F473DC-026E-4F75-B150-F1AA59AC1F4E}" type="slidenum">
              <a:rPr lang="en-US" smtClean="0"/>
              <a:t>‹#›</a:t>
            </a:fld>
            <a:endParaRPr lang="en-US"/>
          </a:p>
        </p:txBody>
      </p:sp>
    </p:spTree>
    <p:extLst>
      <p:ext uri="{BB962C8B-B14F-4D97-AF65-F5344CB8AC3E}">
        <p14:creationId xmlns:p14="http://schemas.microsoft.com/office/powerpoint/2010/main" val="1468948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7C0BC8-6D41-435C-89DF-2EE55C485E03}" type="datetimeFigureOut">
              <a:rPr lang="en-US" smtClean="0"/>
              <a:t>10/7/2020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F473DC-026E-4F75-B150-F1AA59AC1F4E}" type="slidenum">
              <a:rPr lang="en-US" smtClean="0"/>
              <a:t>‹#›</a:t>
            </a:fld>
            <a:endParaRPr lang="en-US"/>
          </a:p>
        </p:txBody>
      </p:sp>
    </p:spTree>
    <p:extLst>
      <p:ext uri="{BB962C8B-B14F-4D97-AF65-F5344CB8AC3E}">
        <p14:creationId xmlns:p14="http://schemas.microsoft.com/office/powerpoint/2010/main" val="3189629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7C0BC8-6D41-435C-89DF-2EE55C485E03}" type="datetimeFigureOut">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F473DC-026E-4F75-B150-F1AA59AC1F4E}" type="slidenum">
              <a:rPr lang="en-US" smtClean="0"/>
              <a:t>‹#›</a:t>
            </a:fld>
            <a:endParaRPr lang="en-US"/>
          </a:p>
        </p:txBody>
      </p:sp>
    </p:spTree>
    <p:extLst>
      <p:ext uri="{BB962C8B-B14F-4D97-AF65-F5344CB8AC3E}">
        <p14:creationId xmlns:p14="http://schemas.microsoft.com/office/powerpoint/2010/main" val="522623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7C0BC8-6D41-435C-89DF-2EE55C485E03}" type="datetimeFigureOut">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F473DC-026E-4F75-B150-F1AA59AC1F4E}" type="slidenum">
              <a:rPr lang="en-US" smtClean="0"/>
              <a:t>‹#›</a:t>
            </a:fld>
            <a:endParaRPr lang="en-US"/>
          </a:p>
        </p:txBody>
      </p:sp>
    </p:spTree>
    <p:extLst>
      <p:ext uri="{BB962C8B-B14F-4D97-AF65-F5344CB8AC3E}">
        <p14:creationId xmlns:p14="http://schemas.microsoft.com/office/powerpoint/2010/main" val="3465000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7C0BC8-6D41-435C-89DF-2EE55C485E03}" type="datetimeFigureOut">
              <a:rPr lang="en-US" smtClean="0"/>
              <a:t>10/7/2020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F473DC-026E-4F75-B150-F1AA59AC1F4E}" type="slidenum">
              <a:rPr lang="en-US" smtClean="0"/>
              <a:t>‹#›</a:t>
            </a:fld>
            <a:endParaRPr lang="en-US"/>
          </a:p>
        </p:txBody>
      </p:sp>
    </p:spTree>
    <p:extLst>
      <p:ext uri="{BB962C8B-B14F-4D97-AF65-F5344CB8AC3E}">
        <p14:creationId xmlns:p14="http://schemas.microsoft.com/office/powerpoint/2010/main" val="4232735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 commerce</a:t>
            </a:r>
            <a:endParaRPr lang="en-US" dirty="0"/>
          </a:p>
        </p:txBody>
      </p:sp>
      <p:sp>
        <p:nvSpPr>
          <p:cNvPr id="3" name="Subtitle 2"/>
          <p:cNvSpPr>
            <a:spLocks noGrp="1"/>
          </p:cNvSpPr>
          <p:nvPr>
            <p:ph type="subTitle" idx="1"/>
          </p:nvPr>
        </p:nvSpPr>
        <p:spPr/>
        <p:txBody>
          <a:bodyPr/>
          <a:lstStyle/>
          <a:p>
            <a:r>
              <a:rPr lang="en-US" dirty="0" smtClean="0"/>
              <a:t>An overview of e-Commerce &amp; Models</a:t>
            </a:r>
            <a:endParaRPr lang="en-US" dirty="0"/>
          </a:p>
        </p:txBody>
      </p:sp>
    </p:spTree>
    <p:extLst>
      <p:ext uri="{BB962C8B-B14F-4D97-AF65-F5344CB8AC3E}">
        <p14:creationId xmlns:p14="http://schemas.microsoft.com/office/powerpoint/2010/main" val="1185423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G2C E-commerce</a:t>
            </a:r>
            <a:endParaRPr lang="en-US" dirty="0"/>
          </a:p>
        </p:txBody>
      </p:sp>
      <p:sp>
        <p:nvSpPr>
          <p:cNvPr id="3" name="Content Placeholder 2"/>
          <p:cNvSpPr>
            <a:spLocks noGrp="1"/>
          </p:cNvSpPr>
          <p:nvPr>
            <p:ph idx="1"/>
          </p:nvPr>
        </p:nvSpPr>
        <p:spPr/>
        <p:txBody>
          <a:bodyPr/>
          <a:lstStyle/>
          <a:p>
            <a:r>
              <a:rPr lang="en-US" dirty="0" smtClean="0"/>
              <a:t>This </a:t>
            </a:r>
            <a:r>
              <a:rPr lang="en-US" dirty="0"/>
              <a:t>Model is also a part of e-governance. </a:t>
            </a:r>
          </a:p>
          <a:p>
            <a:r>
              <a:rPr lang="en-US" dirty="0" smtClean="0"/>
              <a:t>The </a:t>
            </a:r>
            <a:r>
              <a:rPr lang="en-US" dirty="0"/>
              <a:t>objective of this model is to provide good </a:t>
            </a:r>
            <a:r>
              <a:rPr lang="en-US" dirty="0" smtClean="0"/>
              <a:t>and </a:t>
            </a:r>
            <a:r>
              <a:rPr lang="en-US" dirty="0"/>
              <a:t>effective services to each citizen. The Government provides the following facilities to the citizens through website. Information of all government departments, Different welfare schemes, Different application forms to be used by the citizens.</a:t>
            </a:r>
          </a:p>
        </p:txBody>
      </p:sp>
      <p:pic>
        <p:nvPicPr>
          <p:cNvPr id="4" name="Picture 3"/>
          <p:cNvPicPr>
            <a:picLocks noChangeAspect="1"/>
          </p:cNvPicPr>
          <p:nvPr/>
        </p:nvPicPr>
        <p:blipFill>
          <a:blip r:embed="rId2"/>
          <a:stretch>
            <a:fillRect/>
          </a:stretch>
        </p:blipFill>
        <p:spPr>
          <a:xfrm>
            <a:off x="5505450" y="4281755"/>
            <a:ext cx="5848350" cy="1076325"/>
          </a:xfrm>
          <a:prstGeom prst="rect">
            <a:avLst/>
          </a:prstGeom>
        </p:spPr>
      </p:pic>
    </p:spTree>
    <p:extLst>
      <p:ext uri="{BB962C8B-B14F-4D97-AF65-F5344CB8AC3E}">
        <p14:creationId xmlns:p14="http://schemas.microsoft.com/office/powerpoint/2010/main" val="3165932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G2B E-commerce</a:t>
            </a:r>
            <a:endParaRPr lang="en-US" dirty="0"/>
          </a:p>
        </p:txBody>
      </p:sp>
      <p:sp>
        <p:nvSpPr>
          <p:cNvPr id="3" name="Content Placeholder 2"/>
          <p:cNvSpPr>
            <a:spLocks noGrp="1"/>
          </p:cNvSpPr>
          <p:nvPr>
            <p:ph idx="1"/>
          </p:nvPr>
        </p:nvSpPr>
        <p:spPr/>
        <p:txBody>
          <a:bodyPr/>
          <a:lstStyle/>
          <a:p>
            <a:r>
              <a:rPr lang="en-US" dirty="0" smtClean="0"/>
              <a:t>Government-to-business </a:t>
            </a:r>
            <a:r>
              <a:rPr lang="en-US" dirty="0"/>
              <a:t>(G2B) is a business model that refers to government providing services or information to </a:t>
            </a:r>
            <a:r>
              <a:rPr lang="en-US" dirty="0" smtClean="0"/>
              <a:t>business </a:t>
            </a:r>
            <a:r>
              <a:rPr lang="en-US" dirty="0" err="1" smtClean="0"/>
              <a:t>organisation</a:t>
            </a:r>
            <a:r>
              <a:rPr lang="en-US" dirty="0"/>
              <a:t>. Government uses B2G model website to approach business organizations. Such websites support auctions, tenders and application submission functionalities.</a:t>
            </a:r>
          </a:p>
        </p:txBody>
      </p:sp>
      <p:pic>
        <p:nvPicPr>
          <p:cNvPr id="4" name="Picture 3"/>
          <p:cNvPicPr>
            <a:picLocks noChangeAspect="1"/>
          </p:cNvPicPr>
          <p:nvPr/>
        </p:nvPicPr>
        <p:blipFill>
          <a:blip r:embed="rId2"/>
          <a:stretch>
            <a:fillRect/>
          </a:stretch>
        </p:blipFill>
        <p:spPr>
          <a:xfrm>
            <a:off x="5229090" y="4205354"/>
            <a:ext cx="5829300" cy="971550"/>
          </a:xfrm>
          <a:prstGeom prst="rect">
            <a:avLst/>
          </a:prstGeom>
        </p:spPr>
      </p:pic>
    </p:spTree>
    <p:extLst>
      <p:ext uri="{BB962C8B-B14F-4D97-AF65-F5344CB8AC3E}">
        <p14:creationId xmlns:p14="http://schemas.microsoft.com/office/powerpoint/2010/main" val="3716488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of ecommerce</a:t>
            </a:r>
            <a:endParaRPr lang="en-US" dirty="0"/>
          </a:p>
        </p:txBody>
      </p:sp>
      <p:sp>
        <p:nvSpPr>
          <p:cNvPr id="3" name="Content Placeholder 2"/>
          <p:cNvSpPr>
            <a:spLocks noGrp="1"/>
          </p:cNvSpPr>
          <p:nvPr>
            <p:ph idx="1"/>
          </p:nvPr>
        </p:nvSpPr>
        <p:spPr/>
        <p:txBody>
          <a:bodyPr/>
          <a:lstStyle/>
          <a:p>
            <a:r>
              <a:rPr lang="en-US" dirty="0" smtClean="0"/>
              <a:t> </a:t>
            </a:r>
            <a:r>
              <a:rPr lang="en-US" dirty="0"/>
              <a:t>A consumer uses Web browser to connect to the home page of a merchant's Web site on the Internet. </a:t>
            </a:r>
          </a:p>
          <a:p>
            <a:r>
              <a:rPr lang="en-US" dirty="0" smtClean="0"/>
              <a:t>The </a:t>
            </a:r>
            <a:r>
              <a:rPr lang="en-US" dirty="0"/>
              <a:t>consumer browses the catalog of products featured on the site and selects items to purchase. The selected items are placed in the electronic equivalent of a shopping cart. </a:t>
            </a:r>
          </a:p>
          <a:p>
            <a:r>
              <a:rPr lang="en-US" dirty="0" smtClean="0"/>
              <a:t>When </a:t>
            </a:r>
            <a:r>
              <a:rPr lang="en-US" dirty="0"/>
              <a:t>the consumer is ready to complete the purchase of selected items, she provides a bill-to and ship-to address for purchase and delivery</a:t>
            </a:r>
          </a:p>
        </p:txBody>
      </p:sp>
    </p:spTree>
    <p:extLst>
      <p:ext uri="{BB962C8B-B14F-4D97-AF65-F5344CB8AC3E}">
        <p14:creationId xmlns:p14="http://schemas.microsoft.com/office/powerpoint/2010/main" val="2629827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When </a:t>
            </a:r>
            <a:r>
              <a:rPr lang="en-US" dirty="0"/>
              <a:t>the credit card number is validated and the order is completed at the Commerce Server site, the merchant's site displays a receipt confirming the customer's purchase. </a:t>
            </a:r>
          </a:p>
          <a:p>
            <a:r>
              <a:rPr lang="en-US" dirty="0" smtClean="0"/>
              <a:t>The </a:t>
            </a:r>
            <a:r>
              <a:rPr lang="en-US" dirty="0"/>
              <a:t>Commerce Server site then forwards the order to a Processing Network for payment processing and fulfilment.</a:t>
            </a:r>
          </a:p>
        </p:txBody>
      </p:sp>
    </p:spTree>
    <p:extLst>
      <p:ext uri="{BB962C8B-B14F-4D97-AF65-F5344CB8AC3E}">
        <p14:creationId xmlns:p14="http://schemas.microsoft.com/office/powerpoint/2010/main" val="162861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Ecommerce</a:t>
            </a:r>
            <a:endParaRPr lang="en-US" dirty="0"/>
          </a:p>
        </p:txBody>
      </p:sp>
      <p:sp>
        <p:nvSpPr>
          <p:cNvPr id="3" name="Content Placeholder 2"/>
          <p:cNvSpPr>
            <a:spLocks noGrp="1"/>
          </p:cNvSpPr>
          <p:nvPr>
            <p:ph idx="1"/>
          </p:nvPr>
        </p:nvSpPr>
        <p:spPr/>
        <p:txBody>
          <a:bodyPr>
            <a:normAutofit lnSpcReduction="10000"/>
          </a:bodyPr>
          <a:lstStyle/>
          <a:p>
            <a:r>
              <a:rPr lang="en-US" dirty="0" smtClean="0"/>
              <a:t>Faster </a:t>
            </a:r>
            <a:r>
              <a:rPr lang="en-US" dirty="0"/>
              <a:t>buying/selling procedure, as well as easy to find       products. </a:t>
            </a:r>
            <a:endParaRPr lang="en-US" dirty="0" smtClean="0"/>
          </a:p>
          <a:p>
            <a:r>
              <a:rPr lang="en-US" dirty="0" smtClean="0"/>
              <a:t>Buying/selling </a:t>
            </a:r>
            <a:r>
              <a:rPr lang="en-US" dirty="0"/>
              <a:t>24/7. </a:t>
            </a:r>
            <a:endParaRPr lang="en-US" dirty="0" smtClean="0"/>
          </a:p>
          <a:p>
            <a:r>
              <a:rPr lang="en-US" dirty="0" smtClean="0"/>
              <a:t>More </a:t>
            </a:r>
            <a:r>
              <a:rPr lang="en-US" dirty="0"/>
              <a:t>reach to customers, there is no theoretical geographic limitations. </a:t>
            </a:r>
            <a:endParaRPr lang="en-US" dirty="0" smtClean="0"/>
          </a:p>
          <a:p>
            <a:r>
              <a:rPr lang="en-US" dirty="0" smtClean="0"/>
              <a:t>Low </a:t>
            </a:r>
            <a:r>
              <a:rPr lang="en-US" dirty="0"/>
              <a:t>operational costs and better quality of services</a:t>
            </a:r>
            <a:r>
              <a:rPr lang="en-US" dirty="0" smtClean="0"/>
              <a:t>.</a:t>
            </a:r>
          </a:p>
          <a:p>
            <a:r>
              <a:rPr lang="en-US" dirty="0" smtClean="0"/>
              <a:t> </a:t>
            </a:r>
            <a:r>
              <a:rPr lang="en-US" dirty="0"/>
              <a:t>No need of physical company set-ups</a:t>
            </a:r>
            <a:r>
              <a:rPr lang="en-US" dirty="0" smtClean="0"/>
              <a:t>.</a:t>
            </a:r>
          </a:p>
          <a:p>
            <a:r>
              <a:rPr lang="en-US" dirty="0" smtClean="0"/>
              <a:t> </a:t>
            </a:r>
            <a:r>
              <a:rPr lang="en-US" dirty="0"/>
              <a:t>Easy to start and manage a business. </a:t>
            </a:r>
            <a:endParaRPr lang="en-US" dirty="0" smtClean="0"/>
          </a:p>
          <a:p>
            <a:r>
              <a:rPr lang="en-US" dirty="0" smtClean="0"/>
              <a:t>Customers </a:t>
            </a:r>
            <a:r>
              <a:rPr lang="en-US" dirty="0"/>
              <a:t>can easily select products from different providers without moving around physically.</a:t>
            </a:r>
          </a:p>
        </p:txBody>
      </p:sp>
    </p:spTree>
    <p:extLst>
      <p:ext uri="{BB962C8B-B14F-4D97-AF65-F5344CB8AC3E}">
        <p14:creationId xmlns:p14="http://schemas.microsoft.com/office/powerpoint/2010/main" val="11925257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 OF E-COMMERCE</a:t>
            </a:r>
            <a:endParaRPr lang="en-US" dirty="0"/>
          </a:p>
        </p:txBody>
      </p:sp>
      <p:sp>
        <p:nvSpPr>
          <p:cNvPr id="3" name="Content Placeholder 2"/>
          <p:cNvSpPr>
            <a:spLocks noGrp="1"/>
          </p:cNvSpPr>
          <p:nvPr>
            <p:ph idx="1"/>
          </p:nvPr>
        </p:nvSpPr>
        <p:spPr/>
        <p:txBody>
          <a:bodyPr/>
          <a:lstStyle/>
          <a:p>
            <a:r>
              <a:rPr lang="en-US" dirty="0" smtClean="0"/>
              <a:t>Unable </a:t>
            </a:r>
            <a:r>
              <a:rPr lang="en-US" dirty="0"/>
              <a:t>to examine products personally </a:t>
            </a:r>
          </a:p>
          <a:p>
            <a:r>
              <a:rPr lang="en-US" dirty="0" smtClean="0"/>
              <a:t>Not </a:t>
            </a:r>
            <a:r>
              <a:rPr lang="en-US" dirty="0"/>
              <a:t>everyone is connected to the Internet </a:t>
            </a:r>
          </a:p>
          <a:p>
            <a:r>
              <a:rPr lang="en-US" dirty="0" smtClean="0"/>
              <a:t>There </a:t>
            </a:r>
            <a:r>
              <a:rPr lang="en-US" dirty="0"/>
              <a:t>is the possibility of credit card number theft </a:t>
            </a:r>
            <a:endParaRPr lang="en-US" dirty="0" smtClean="0"/>
          </a:p>
          <a:p>
            <a:r>
              <a:rPr lang="en-US" dirty="0" smtClean="0"/>
              <a:t> </a:t>
            </a:r>
            <a:r>
              <a:rPr lang="en-US" dirty="0"/>
              <a:t>Mechanical failures can cause unpredictable effects on the total processes.</a:t>
            </a:r>
          </a:p>
        </p:txBody>
      </p:sp>
    </p:spTree>
    <p:extLst>
      <p:ext uri="{BB962C8B-B14F-4D97-AF65-F5344CB8AC3E}">
        <p14:creationId xmlns:p14="http://schemas.microsoft.com/office/powerpoint/2010/main" val="686778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Commerce</a:t>
            </a:r>
            <a:endParaRPr lang="en-US" dirty="0"/>
          </a:p>
        </p:txBody>
      </p:sp>
      <p:sp>
        <p:nvSpPr>
          <p:cNvPr id="3" name="Content Placeholder 2"/>
          <p:cNvSpPr>
            <a:spLocks noGrp="1"/>
          </p:cNvSpPr>
          <p:nvPr>
            <p:ph idx="1"/>
          </p:nvPr>
        </p:nvSpPr>
        <p:spPr/>
        <p:txBody>
          <a:bodyPr/>
          <a:lstStyle/>
          <a:p>
            <a:r>
              <a:rPr lang="en-US" dirty="0"/>
              <a:t>Commerce is a division of trade or production which deals with the exchange of goods and services from producer to final </a:t>
            </a:r>
            <a:r>
              <a:rPr lang="en-US" dirty="0" smtClean="0"/>
              <a:t>consumer.</a:t>
            </a:r>
          </a:p>
          <a:p>
            <a:r>
              <a:rPr lang="en-US" dirty="0"/>
              <a:t>It comprises the trading of something of economic value such as goods, services, information, or money between two or more entities.</a:t>
            </a:r>
          </a:p>
        </p:txBody>
      </p:sp>
    </p:spTree>
    <p:extLst>
      <p:ext uri="{BB962C8B-B14F-4D97-AF65-F5344CB8AC3E}">
        <p14:creationId xmlns:p14="http://schemas.microsoft.com/office/powerpoint/2010/main" val="167675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 Commerce</a:t>
            </a:r>
            <a:endParaRPr lang="en-US" dirty="0"/>
          </a:p>
        </p:txBody>
      </p:sp>
      <p:sp>
        <p:nvSpPr>
          <p:cNvPr id="3" name="Content Placeholder 2"/>
          <p:cNvSpPr>
            <a:spLocks noGrp="1"/>
          </p:cNvSpPr>
          <p:nvPr>
            <p:ph idx="1"/>
          </p:nvPr>
        </p:nvSpPr>
        <p:spPr/>
        <p:txBody>
          <a:bodyPr/>
          <a:lstStyle/>
          <a:p>
            <a:r>
              <a:rPr lang="en-US" dirty="0"/>
              <a:t>Commonly known as Electronic </a:t>
            </a:r>
            <a:r>
              <a:rPr lang="en-US" dirty="0" smtClean="0"/>
              <a:t>Marketing</a:t>
            </a:r>
          </a:p>
          <a:p>
            <a:r>
              <a:rPr lang="en-US" dirty="0"/>
              <a:t> “It consist of buying and selling goods and services over an electronic systems Such as the internet and other computer networks</a:t>
            </a:r>
            <a:r>
              <a:rPr lang="en-US" dirty="0" smtClean="0"/>
              <a:t>.”</a:t>
            </a:r>
          </a:p>
          <a:p>
            <a:r>
              <a:rPr lang="en-US" dirty="0"/>
              <a:t>“E-commerce is the purchasing, selling and exchanging goods and services over computer networks (internet) through which transaction or terms of sale are performed Electronically</a:t>
            </a:r>
          </a:p>
        </p:txBody>
      </p:sp>
    </p:spTree>
    <p:extLst>
      <p:ext uri="{BB962C8B-B14F-4D97-AF65-F5344CB8AC3E}">
        <p14:creationId xmlns:p14="http://schemas.microsoft.com/office/powerpoint/2010/main" val="3193178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Business VS Ecommerce</a:t>
            </a:r>
            <a:endParaRPr lang="en-US" dirty="0"/>
          </a:p>
        </p:txBody>
      </p:sp>
      <p:sp>
        <p:nvSpPr>
          <p:cNvPr id="3" name="Text Placeholder 2"/>
          <p:cNvSpPr>
            <a:spLocks noGrp="1"/>
          </p:cNvSpPr>
          <p:nvPr>
            <p:ph type="body" idx="1"/>
          </p:nvPr>
        </p:nvSpPr>
        <p:spPr/>
        <p:txBody>
          <a:bodyPr/>
          <a:lstStyle/>
          <a:p>
            <a:endParaRPr lang="en-US"/>
          </a:p>
        </p:txBody>
      </p:sp>
      <p:pic>
        <p:nvPicPr>
          <p:cNvPr id="7" name="Content Placeholder 6"/>
          <p:cNvPicPr>
            <a:picLocks noGrp="1" noChangeAspect="1"/>
          </p:cNvPicPr>
          <p:nvPr>
            <p:ph sz="half" idx="2"/>
          </p:nvPr>
        </p:nvPicPr>
        <p:blipFill>
          <a:blip r:embed="rId2"/>
          <a:stretch>
            <a:fillRect/>
          </a:stretch>
        </p:blipFill>
        <p:spPr>
          <a:xfrm>
            <a:off x="839788" y="3501558"/>
            <a:ext cx="5157787" cy="1691621"/>
          </a:xfrm>
          <a:prstGeom prst="rect">
            <a:avLst/>
          </a:prstGeom>
        </p:spPr>
      </p:pic>
      <p:sp>
        <p:nvSpPr>
          <p:cNvPr id="5" name="Text Placeholder 4"/>
          <p:cNvSpPr>
            <a:spLocks noGrp="1"/>
          </p:cNvSpPr>
          <p:nvPr>
            <p:ph type="body" sz="quarter" idx="3"/>
          </p:nvPr>
        </p:nvSpPr>
        <p:spPr/>
        <p:txBody>
          <a:bodyPr/>
          <a:lstStyle/>
          <a:p>
            <a:endParaRPr lang="en-US"/>
          </a:p>
        </p:txBody>
      </p:sp>
      <p:pic>
        <p:nvPicPr>
          <p:cNvPr id="8" name="Content Placeholder 7"/>
          <p:cNvPicPr>
            <a:picLocks noGrp="1" noChangeAspect="1"/>
          </p:cNvPicPr>
          <p:nvPr>
            <p:ph sz="quarter" idx="4"/>
          </p:nvPr>
        </p:nvPicPr>
        <p:blipFill>
          <a:blip r:embed="rId3"/>
          <a:stretch>
            <a:fillRect/>
          </a:stretch>
        </p:blipFill>
        <p:spPr>
          <a:xfrm>
            <a:off x="6758781" y="2875756"/>
            <a:ext cx="4010025" cy="2943225"/>
          </a:xfrm>
          <a:prstGeom prst="rect">
            <a:avLst/>
          </a:prstGeom>
        </p:spPr>
      </p:pic>
    </p:spTree>
    <p:extLst>
      <p:ext uri="{BB962C8B-B14F-4D97-AF65-F5344CB8AC3E}">
        <p14:creationId xmlns:p14="http://schemas.microsoft.com/office/powerpoint/2010/main" val="4020329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Models/Classification of Ecommerce</a:t>
            </a:r>
            <a:endParaRPr lang="en-US" dirty="0"/>
          </a:p>
        </p:txBody>
      </p:sp>
      <p:sp>
        <p:nvSpPr>
          <p:cNvPr id="3" name="Content Placeholder 2"/>
          <p:cNvSpPr>
            <a:spLocks noGrp="1"/>
          </p:cNvSpPr>
          <p:nvPr>
            <p:ph idx="1"/>
          </p:nvPr>
        </p:nvSpPr>
        <p:spPr/>
        <p:txBody>
          <a:bodyPr/>
          <a:lstStyle/>
          <a:p>
            <a:r>
              <a:rPr lang="en-US" dirty="0" smtClean="0"/>
              <a:t>Business-to-business </a:t>
            </a:r>
            <a:r>
              <a:rPr lang="en-US" dirty="0"/>
              <a:t>(B2B) </a:t>
            </a:r>
            <a:endParaRPr lang="en-US" dirty="0" smtClean="0"/>
          </a:p>
          <a:p>
            <a:r>
              <a:rPr lang="en-US" dirty="0" smtClean="0"/>
              <a:t>Business-to-Consumer </a:t>
            </a:r>
            <a:r>
              <a:rPr lang="en-US" dirty="0"/>
              <a:t>(B2C</a:t>
            </a:r>
            <a:r>
              <a:rPr lang="en-US" dirty="0" smtClean="0"/>
              <a:t>)</a:t>
            </a:r>
          </a:p>
          <a:p>
            <a:r>
              <a:rPr lang="en-US" dirty="0" smtClean="0"/>
              <a:t>Business-to-government </a:t>
            </a:r>
            <a:r>
              <a:rPr lang="en-US" dirty="0"/>
              <a:t>(B2G) </a:t>
            </a:r>
            <a:endParaRPr lang="en-US" dirty="0" smtClean="0"/>
          </a:p>
          <a:p>
            <a:r>
              <a:rPr lang="en-US" dirty="0" smtClean="0"/>
              <a:t>Consumer-to-consumer </a:t>
            </a:r>
            <a:r>
              <a:rPr lang="en-US" dirty="0"/>
              <a:t>(C2C) </a:t>
            </a:r>
            <a:endParaRPr lang="en-US" dirty="0" smtClean="0"/>
          </a:p>
          <a:p>
            <a:r>
              <a:rPr lang="en-US" dirty="0" smtClean="0"/>
              <a:t>Government </a:t>
            </a:r>
            <a:r>
              <a:rPr lang="en-US" dirty="0"/>
              <a:t>to consumer (G2C) </a:t>
            </a:r>
            <a:endParaRPr lang="en-US" dirty="0" smtClean="0"/>
          </a:p>
          <a:p>
            <a:r>
              <a:rPr lang="en-US" dirty="0" smtClean="0"/>
              <a:t>Government-to-business </a:t>
            </a:r>
            <a:r>
              <a:rPr lang="en-US" dirty="0"/>
              <a:t>(G2B)</a:t>
            </a:r>
          </a:p>
        </p:txBody>
      </p:sp>
    </p:spTree>
    <p:extLst>
      <p:ext uri="{BB962C8B-B14F-4D97-AF65-F5344CB8AC3E}">
        <p14:creationId xmlns:p14="http://schemas.microsoft.com/office/powerpoint/2010/main" val="1932713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B2B e-commerce?</a:t>
            </a:r>
            <a:endParaRPr lang="en-US" dirty="0"/>
          </a:p>
        </p:txBody>
      </p:sp>
      <p:sp>
        <p:nvSpPr>
          <p:cNvPr id="3" name="Content Placeholder 2"/>
          <p:cNvSpPr>
            <a:spLocks noGrp="1"/>
          </p:cNvSpPr>
          <p:nvPr>
            <p:ph idx="1"/>
          </p:nvPr>
        </p:nvSpPr>
        <p:spPr/>
        <p:txBody>
          <a:bodyPr/>
          <a:lstStyle/>
          <a:p>
            <a:r>
              <a:rPr lang="en-US" dirty="0" smtClean="0"/>
              <a:t>B2B </a:t>
            </a:r>
            <a:r>
              <a:rPr lang="en-US" dirty="0"/>
              <a:t>e-commerce is simply defined as ecommerce between companies. About 80% of e-commerce is of this type. </a:t>
            </a:r>
            <a:endParaRPr lang="en-US" dirty="0" smtClean="0"/>
          </a:p>
          <a:p>
            <a:endParaRPr lang="en-US" dirty="0"/>
          </a:p>
          <a:p>
            <a:pPr marL="0" indent="0">
              <a:buNone/>
            </a:pPr>
            <a:r>
              <a:rPr lang="en-US" dirty="0" smtClean="0"/>
              <a:t>Examples</a:t>
            </a:r>
            <a:r>
              <a:rPr lang="en-US" dirty="0"/>
              <a:t>: </a:t>
            </a:r>
          </a:p>
          <a:p>
            <a:r>
              <a:rPr lang="en-US" dirty="0" smtClean="0"/>
              <a:t>Intel </a:t>
            </a:r>
            <a:r>
              <a:rPr lang="en-US" dirty="0"/>
              <a:t>selling microprocessor to Dell </a:t>
            </a:r>
          </a:p>
          <a:p>
            <a:r>
              <a:rPr lang="en-US" dirty="0" smtClean="0"/>
              <a:t>Heinz </a:t>
            </a:r>
            <a:r>
              <a:rPr lang="en-US" dirty="0"/>
              <a:t>selling ketchup to </a:t>
            </a:r>
            <a:r>
              <a:rPr lang="en-US" dirty="0" err="1"/>
              <a:t>Mc</a:t>
            </a:r>
            <a:r>
              <a:rPr lang="en-US" dirty="0"/>
              <a:t> </a:t>
            </a:r>
            <a:r>
              <a:rPr lang="en-US" dirty="0" err="1"/>
              <a:t>Donalds</a:t>
            </a:r>
            <a:endParaRPr lang="en-US" dirty="0"/>
          </a:p>
        </p:txBody>
      </p:sp>
      <p:pic>
        <p:nvPicPr>
          <p:cNvPr id="4" name="Picture 3"/>
          <p:cNvPicPr>
            <a:picLocks noChangeAspect="1"/>
          </p:cNvPicPr>
          <p:nvPr/>
        </p:nvPicPr>
        <p:blipFill>
          <a:blip r:embed="rId2"/>
          <a:stretch>
            <a:fillRect/>
          </a:stretch>
        </p:blipFill>
        <p:spPr>
          <a:xfrm>
            <a:off x="6714321" y="2754536"/>
            <a:ext cx="5048250" cy="3667125"/>
          </a:xfrm>
          <a:prstGeom prst="rect">
            <a:avLst/>
          </a:prstGeom>
        </p:spPr>
      </p:pic>
    </p:spTree>
    <p:extLst>
      <p:ext uri="{BB962C8B-B14F-4D97-AF65-F5344CB8AC3E}">
        <p14:creationId xmlns:p14="http://schemas.microsoft.com/office/powerpoint/2010/main" val="738534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B2C ecommerce?</a:t>
            </a:r>
          </a:p>
        </p:txBody>
      </p:sp>
      <p:sp>
        <p:nvSpPr>
          <p:cNvPr id="3" name="Content Placeholder 2"/>
          <p:cNvSpPr>
            <a:spLocks noGrp="1"/>
          </p:cNvSpPr>
          <p:nvPr>
            <p:ph idx="1"/>
          </p:nvPr>
        </p:nvSpPr>
        <p:spPr/>
        <p:txBody>
          <a:bodyPr/>
          <a:lstStyle/>
          <a:p>
            <a:r>
              <a:rPr lang="en-US" dirty="0"/>
              <a:t>Business-to-consumer e-commerce, or commerce between companies and consumers, involves customers gathering information; purchasing physical goods or receiving products over an electronic network. </a:t>
            </a:r>
            <a:endParaRPr lang="en-US" dirty="0" smtClean="0"/>
          </a:p>
          <a:p>
            <a:endParaRPr lang="en-US" dirty="0"/>
          </a:p>
          <a:p>
            <a:pPr marL="0" indent="0">
              <a:buNone/>
            </a:pPr>
            <a:r>
              <a:rPr lang="en-US" dirty="0" smtClean="0"/>
              <a:t>Example:</a:t>
            </a:r>
          </a:p>
          <a:p>
            <a:r>
              <a:rPr lang="en-US" dirty="0" smtClean="0"/>
              <a:t>Dell </a:t>
            </a:r>
            <a:r>
              <a:rPr lang="en-US" dirty="0"/>
              <a:t>selling me a laptop</a:t>
            </a:r>
          </a:p>
        </p:txBody>
      </p:sp>
      <p:pic>
        <p:nvPicPr>
          <p:cNvPr id="4" name="Picture 3"/>
          <p:cNvPicPr>
            <a:picLocks noChangeAspect="1"/>
          </p:cNvPicPr>
          <p:nvPr/>
        </p:nvPicPr>
        <p:blipFill>
          <a:blip r:embed="rId2"/>
          <a:stretch>
            <a:fillRect/>
          </a:stretch>
        </p:blipFill>
        <p:spPr>
          <a:xfrm>
            <a:off x="6245247" y="3211803"/>
            <a:ext cx="5419725" cy="3448050"/>
          </a:xfrm>
          <a:prstGeom prst="rect">
            <a:avLst/>
          </a:prstGeom>
        </p:spPr>
      </p:pic>
    </p:spTree>
    <p:extLst>
      <p:ext uri="{BB962C8B-B14F-4D97-AF65-F5344CB8AC3E}">
        <p14:creationId xmlns:p14="http://schemas.microsoft.com/office/powerpoint/2010/main" val="2893472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B2G ecommerce?</a:t>
            </a:r>
            <a:endParaRPr lang="en-US" dirty="0"/>
          </a:p>
        </p:txBody>
      </p:sp>
      <p:sp>
        <p:nvSpPr>
          <p:cNvPr id="3" name="Content Placeholder 2"/>
          <p:cNvSpPr>
            <a:spLocks noGrp="1"/>
          </p:cNvSpPr>
          <p:nvPr>
            <p:ph idx="1"/>
          </p:nvPr>
        </p:nvSpPr>
        <p:spPr/>
        <p:txBody>
          <a:bodyPr/>
          <a:lstStyle/>
          <a:p>
            <a:r>
              <a:rPr lang="en-US" dirty="0" smtClean="0"/>
              <a:t>Business-to-government </a:t>
            </a:r>
            <a:r>
              <a:rPr lang="en-US" dirty="0"/>
              <a:t>e-commerce or B2G is generally defined as commerce between companies and the public sector. It refers to the use of the Internet for public procurement, licensing procedures, and other </a:t>
            </a:r>
            <a:r>
              <a:rPr lang="en-US" dirty="0" smtClean="0"/>
              <a:t>government related </a:t>
            </a:r>
            <a:r>
              <a:rPr lang="en-US" dirty="0"/>
              <a:t>operations </a:t>
            </a:r>
            <a:endParaRPr lang="en-US" dirty="0" smtClean="0"/>
          </a:p>
          <a:p>
            <a:endParaRPr lang="en-US" dirty="0"/>
          </a:p>
          <a:p>
            <a:pPr marL="0" indent="0">
              <a:buNone/>
            </a:pPr>
            <a:r>
              <a:rPr lang="en-US" dirty="0" smtClean="0"/>
              <a:t>Example</a:t>
            </a:r>
            <a:r>
              <a:rPr lang="en-US" dirty="0"/>
              <a:t>: </a:t>
            </a:r>
          </a:p>
          <a:p>
            <a:r>
              <a:rPr lang="en-US" dirty="0" smtClean="0"/>
              <a:t>Business </a:t>
            </a:r>
            <a:r>
              <a:rPr lang="en-US" dirty="0"/>
              <a:t>pay taxes, file reports, or sell goods and services to Govt. agencies.</a:t>
            </a:r>
          </a:p>
        </p:txBody>
      </p:sp>
      <p:pic>
        <p:nvPicPr>
          <p:cNvPr id="4" name="Picture 3"/>
          <p:cNvPicPr>
            <a:picLocks noChangeAspect="1"/>
          </p:cNvPicPr>
          <p:nvPr/>
        </p:nvPicPr>
        <p:blipFill>
          <a:blip r:embed="rId2"/>
          <a:stretch>
            <a:fillRect/>
          </a:stretch>
        </p:blipFill>
        <p:spPr>
          <a:xfrm>
            <a:off x="3519487" y="5200650"/>
            <a:ext cx="5153025" cy="1657350"/>
          </a:xfrm>
          <a:prstGeom prst="rect">
            <a:avLst/>
          </a:prstGeom>
        </p:spPr>
      </p:pic>
    </p:spTree>
    <p:extLst>
      <p:ext uri="{BB962C8B-B14F-4D97-AF65-F5344CB8AC3E}">
        <p14:creationId xmlns:p14="http://schemas.microsoft.com/office/powerpoint/2010/main" val="503774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C2C ecommerce?</a:t>
            </a:r>
            <a:endParaRPr lang="en-US" dirty="0"/>
          </a:p>
        </p:txBody>
      </p:sp>
      <p:sp>
        <p:nvSpPr>
          <p:cNvPr id="3" name="Content Placeholder 2"/>
          <p:cNvSpPr>
            <a:spLocks noGrp="1"/>
          </p:cNvSpPr>
          <p:nvPr>
            <p:ph idx="1"/>
          </p:nvPr>
        </p:nvSpPr>
        <p:spPr/>
        <p:txBody>
          <a:bodyPr/>
          <a:lstStyle/>
          <a:p>
            <a:r>
              <a:rPr lang="en-US" dirty="0" smtClean="0"/>
              <a:t> </a:t>
            </a:r>
            <a:r>
              <a:rPr lang="en-US" dirty="0"/>
              <a:t>Consumer-to-consumer e-commerce or C2C is simply commerce between private individuals or consumers. </a:t>
            </a:r>
            <a:endParaRPr lang="en-US" dirty="0" smtClean="0"/>
          </a:p>
          <a:p>
            <a:pPr marL="0" indent="0">
              <a:buNone/>
            </a:pPr>
            <a:r>
              <a:rPr lang="en-US" dirty="0" smtClean="0"/>
              <a:t>Example</a:t>
            </a:r>
            <a:r>
              <a:rPr lang="en-US" dirty="0"/>
              <a:t>: </a:t>
            </a:r>
            <a:endParaRPr lang="en-US" dirty="0" smtClean="0"/>
          </a:p>
          <a:p>
            <a:r>
              <a:rPr lang="en-US" dirty="0" smtClean="0"/>
              <a:t>Mary </a:t>
            </a:r>
            <a:r>
              <a:rPr lang="en-US" dirty="0"/>
              <a:t>buying an iPod from Tom on eBay </a:t>
            </a:r>
          </a:p>
          <a:p>
            <a:r>
              <a:rPr lang="en-US" dirty="0" smtClean="0"/>
              <a:t>Me </a:t>
            </a:r>
            <a:r>
              <a:rPr lang="en-US" dirty="0"/>
              <a:t>selling a car to my </a:t>
            </a:r>
            <a:r>
              <a:rPr lang="en-US" dirty="0" err="1"/>
              <a:t>neighbour</a:t>
            </a:r>
            <a:endParaRPr lang="en-US" dirty="0"/>
          </a:p>
        </p:txBody>
      </p:sp>
      <p:pic>
        <p:nvPicPr>
          <p:cNvPr id="4" name="Picture 3"/>
          <p:cNvPicPr>
            <a:picLocks noChangeAspect="1"/>
          </p:cNvPicPr>
          <p:nvPr/>
        </p:nvPicPr>
        <p:blipFill>
          <a:blip r:embed="rId2"/>
          <a:stretch>
            <a:fillRect/>
          </a:stretch>
        </p:blipFill>
        <p:spPr>
          <a:xfrm>
            <a:off x="6239412" y="3839447"/>
            <a:ext cx="5276850" cy="2733675"/>
          </a:xfrm>
          <a:prstGeom prst="rect">
            <a:avLst/>
          </a:prstGeom>
        </p:spPr>
      </p:pic>
    </p:spTree>
    <p:extLst>
      <p:ext uri="{BB962C8B-B14F-4D97-AF65-F5344CB8AC3E}">
        <p14:creationId xmlns:p14="http://schemas.microsoft.com/office/powerpoint/2010/main" val="2440121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608</Words>
  <Application>Microsoft Office PowerPoint</Application>
  <PresentationFormat>Widescreen</PresentationFormat>
  <Paragraphs>62</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E commerce</vt:lpstr>
      <vt:lpstr>Commerce</vt:lpstr>
      <vt:lpstr>E Commerce</vt:lpstr>
      <vt:lpstr>Traditional Business VS Ecommerce</vt:lpstr>
      <vt:lpstr>Models/Classification of Ecommerce</vt:lpstr>
      <vt:lpstr>What is B2B e-commerce?</vt:lpstr>
      <vt:lpstr>What is B2C ecommerce?</vt:lpstr>
      <vt:lpstr>What is B2G ecommerce?</vt:lpstr>
      <vt:lpstr>What is C2C ecommerce?</vt:lpstr>
      <vt:lpstr>G2C E-commerce</vt:lpstr>
      <vt:lpstr>G2B E-commerce</vt:lpstr>
      <vt:lpstr>Process of ecommerce</vt:lpstr>
      <vt:lpstr>PowerPoint Presentation</vt:lpstr>
      <vt:lpstr>Advantages of Ecommerce</vt:lpstr>
      <vt:lpstr>DISADVANTAGES OF E-COMMERCE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 commerce</dc:title>
  <dc:creator>user</dc:creator>
  <cp:lastModifiedBy>user</cp:lastModifiedBy>
  <cp:revision>4</cp:revision>
  <dcterms:created xsi:type="dcterms:W3CDTF">2020-10-07T10:30:14Z</dcterms:created>
  <dcterms:modified xsi:type="dcterms:W3CDTF">2020-10-07T10:53:47Z</dcterms:modified>
</cp:coreProperties>
</file>