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355" r:id="rId9"/>
    <p:sldId id="267" r:id="rId10"/>
    <p:sldId id="269" r:id="rId11"/>
    <p:sldId id="271" r:id="rId12"/>
    <p:sldId id="273" r:id="rId13"/>
    <p:sldId id="330" r:id="rId14"/>
    <p:sldId id="329" r:id="rId15"/>
    <p:sldId id="276" r:id="rId16"/>
    <p:sldId id="277" r:id="rId17"/>
    <p:sldId id="278" r:id="rId18"/>
    <p:sldId id="280" r:id="rId19"/>
    <p:sldId id="281" r:id="rId20"/>
    <p:sldId id="284" r:id="rId21"/>
    <p:sldId id="285" r:id="rId22"/>
    <p:sldId id="286" r:id="rId23"/>
    <p:sldId id="287" r:id="rId24"/>
    <p:sldId id="288" r:id="rId25"/>
    <p:sldId id="349" r:id="rId26"/>
    <p:sldId id="289" r:id="rId27"/>
    <p:sldId id="292" r:id="rId28"/>
    <p:sldId id="293" r:id="rId29"/>
    <p:sldId id="294" r:id="rId30"/>
    <p:sldId id="295" r:id="rId31"/>
    <p:sldId id="296" r:id="rId32"/>
    <p:sldId id="348" r:id="rId33"/>
    <p:sldId id="299" r:id="rId34"/>
    <p:sldId id="306" r:id="rId35"/>
    <p:sldId id="300" r:id="rId36"/>
    <p:sldId id="350" r:id="rId37"/>
    <p:sldId id="301" r:id="rId38"/>
    <p:sldId id="302" r:id="rId39"/>
    <p:sldId id="303" r:id="rId40"/>
    <p:sldId id="354" r:id="rId41"/>
    <p:sldId id="351" r:id="rId42"/>
    <p:sldId id="352" r:id="rId43"/>
    <p:sldId id="353" r:id="rId44"/>
    <p:sldId id="308" r:id="rId45"/>
    <p:sldId id="309" r:id="rId46"/>
    <p:sldId id="310" r:id="rId47"/>
    <p:sldId id="311" r:id="rId48"/>
    <p:sldId id="312" r:id="rId49"/>
    <p:sldId id="313" r:id="rId50"/>
    <p:sldId id="314" r:id="rId51"/>
    <p:sldId id="316" r:id="rId52"/>
    <p:sldId id="318" r:id="rId53"/>
    <p:sldId id="319" r:id="rId54"/>
    <p:sldId id="320" r:id="rId55"/>
    <p:sldId id="321" r:id="rId56"/>
    <p:sldId id="323" r:id="rId57"/>
    <p:sldId id="324" r:id="rId58"/>
    <p:sldId id="331" r:id="rId59"/>
    <p:sldId id="337" r:id="rId60"/>
    <p:sldId id="338" r:id="rId61"/>
    <p:sldId id="332" r:id="rId62"/>
    <p:sldId id="333" r:id="rId63"/>
    <p:sldId id="334" r:id="rId64"/>
    <p:sldId id="335" r:id="rId65"/>
    <p:sldId id="336" r:id="rId66"/>
    <p:sldId id="339" r:id="rId67"/>
    <p:sldId id="340" r:id="rId68"/>
    <p:sldId id="341" r:id="rId69"/>
    <p:sldId id="342" r:id="rId70"/>
    <p:sldId id="343" r:id="rId71"/>
    <p:sldId id="344" r:id="rId72"/>
    <p:sldId id="345" r:id="rId73"/>
    <p:sldId id="346" r:id="rId74"/>
    <p:sldId id="347"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9" autoAdjust="0"/>
    <p:restoredTop sz="94660"/>
  </p:normalViewPr>
  <p:slideViewPr>
    <p:cSldViewPr snapToGrid="0">
      <p:cViewPr varScale="1">
        <p:scale>
          <a:sx n="81" d="100"/>
          <a:sy n="81" d="100"/>
        </p:scale>
        <p:origin x="-78" y="-29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EF2D6D-45F0-4525-83CB-6AD8B0FFE6CB}"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4C429-C7A0-45B2-A805-4068793301D3}" type="slidenum">
              <a:rPr lang="en-US" smtClean="0"/>
              <a:pPr/>
              <a:t>‹#›</a:t>
            </a:fld>
            <a:endParaRPr lang="en-US"/>
          </a:p>
        </p:txBody>
      </p:sp>
    </p:spTree>
    <p:extLst>
      <p:ext uri="{BB962C8B-B14F-4D97-AF65-F5344CB8AC3E}">
        <p14:creationId xmlns:p14="http://schemas.microsoft.com/office/powerpoint/2010/main" val="2280611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EF2D6D-45F0-4525-83CB-6AD8B0FFE6CB}"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4C429-C7A0-45B2-A805-4068793301D3}" type="slidenum">
              <a:rPr lang="en-US" smtClean="0"/>
              <a:pPr/>
              <a:t>‹#›</a:t>
            </a:fld>
            <a:endParaRPr lang="en-US"/>
          </a:p>
        </p:txBody>
      </p:sp>
    </p:spTree>
    <p:extLst>
      <p:ext uri="{BB962C8B-B14F-4D97-AF65-F5344CB8AC3E}">
        <p14:creationId xmlns:p14="http://schemas.microsoft.com/office/powerpoint/2010/main" val="4204557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EF2D6D-45F0-4525-83CB-6AD8B0FFE6CB}"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4C429-C7A0-45B2-A805-4068793301D3}" type="slidenum">
              <a:rPr lang="en-US" smtClean="0"/>
              <a:pPr/>
              <a:t>‹#›</a:t>
            </a:fld>
            <a:endParaRPr lang="en-US"/>
          </a:p>
        </p:txBody>
      </p:sp>
    </p:spTree>
    <p:extLst>
      <p:ext uri="{BB962C8B-B14F-4D97-AF65-F5344CB8AC3E}">
        <p14:creationId xmlns:p14="http://schemas.microsoft.com/office/powerpoint/2010/main" val="2265144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EF2D6D-45F0-4525-83CB-6AD8B0FFE6CB}"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4C429-C7A0-45B2-A805-4068793301D3}" type="slidenum">
              <a:rPr lang="en-US" smtClean="0"/>
              <a:pPr/>
              <a:t>‹#›</a:t>
            </a:fld>
            <a:endParaRPr lang="en-US"/>
          </a:p>
        </p:txBody>
      </p:sp>
    </p:spTree>
    <p:extLst>
      <p:ext uri="{BB962C8B-B14F-4D97-AF65-F5344CB8AC3E}">
        <p14:creationId xmlns:p14="http://schemas.microsoft.com/office/powerpoint/2010/main" val="1988653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EF2D6D-45F0-4525-83CB-6AD8B0FFE6CB}"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4C429-C7A0-45B2-A805-4068793301D3}" type="slidenum">
              <a:rPr lang="en-US" smtClean="0"/>
              <a:pPr/>
              <a:t>‹#›</a:t>
            </a:fld>
            <a:endParaRPr lang="en-US"/>
          </a:p>
        </p:txBody>
      </p:sp>
    </p:spTree>
    <p:extLst>
      <p:ext uri="{BB962C8B-B14F-4D97-AF65-F5344CB8AC3E}">
        <p14:creationId xmlns:p14="http://schemas.microsoft.com/office/powerpoint/2010/main" val="2686531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EF2D6D-45F0-4525-83CB-6AD8B0FFE6CB}" type="datetimeFigureOut">
              <a:rPr lang="en-US" smtClean="0"/>
              <a:pPr/>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34C429-C7A0-45B2-A805-4068793301D3}" type="slidenum">
              <a:rPr lang="en-US" smtClean="0"/>
              <a:pPr/>
              <a:t>‹#›</a:t>
            </a:fld>
            <a:endParaRPr lang="en-US"/>
          </a:p>
        </p:txBody>
      </p:sp>
    </p:spTree>
    <p:extLst>
      <p:ext uri="{BB962C8B-B14F-4D97-AF65-F5344CB8AC3E}">
        <p14:creationId xmlns:p14="http://schemas.microsoft.com/office/powerpoint/2010/main" val="2892873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EF2D6D-45F0-4525-83CB-6AD8B0FFE6CB}" type="datetimeFigureOut">
              <a:rPr lang="en-US" smtClean="0"/>
              <a:pPr/>
              <a:t>4/18/2020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34C429-C7A0-45B2-A805-4068793301D3}" type="slidenum">
              <a:rPr lang="en-US" smtClean="0"/>
              <a:pPr/>
              <a:t>‹#›</a:t>
            </a:fld>
            <a:endParaRPr lang="en-US"/>
          </a:p>
        </p:txBody>
      </p:sp>
    </p:spTree>
    <p:extLst>
      <p:ext uri="{BB962C8B-B14F-4D97-AF65-F5344CB8AC3E}">
        <p14:creationId xmlns:p14="http://schemas.microsoft.com/office/powerpoint/2010/main" val="3553792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EF2D6D-45F0-4525-83CB-6AD8B0FFE6CB}" type="datetimeFigureOut">
              <a:rPr lang="en-US" smtClean="0"/>
              <a:pPr/>
              <a:t>4/18/2020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34C429-C7A0-45B2-A805-4068793301D3}" type="slidenum">
              <a:rPr lang="en-US" smtClean="0"/>
              <a:pPr/>
              <a:t>‹#›</a:t>
            </a:fld>
            <a:endParaRPr lang="en-US"/>
          </a:p>
        </p:txBody>
      </p:sp>
    </p:spTree>
    <p:extLst>
      <p:ext uri="{BB962C8B-B14F-4D97-AF65-F5344CB8AC3E}">
        <p14:creationId xmlns:p14="http://schemas.microsoft.com/office/powerpoint/2010/main" val="4173155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EF2D6D-45F0-4525-83CB-6AD8B0FFE6CB}" type="datetimeFigureOut">
              <a:rPr lang="en-US" smtClean="0"/>
              <a:pPr/>
              <a:t>4/18/2020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34C429-C7A0-45B2-A805-4068793301D3}" type="slidenum">
              <a:rPr lang="en-US" smtClean="0"/>
              <a:pPr/>
              <a:t>‹#›</a:t>
            </a:fld>
            <a:endParaRPr lang="en-US"/>
          </a:p>
        </p:txBody>
      </p:sp>
    </p:spTree>
    <p:extLst>
      <p:ext uri="{BB962C8B-B14F-4D97-AF65-F5344CB8AC3E}">
        <p14:creationId xmlns:p14="http://schemas.microsoft.com/office/powerpoint/2010/main" val="2974967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EF2D6D-45F0-4525-83CB-6AD8B0FFE6CB}" type="datetimeFigureOut">
              <a:rPr lang="en-US" smtClean="0"/>
              <a:pPr/>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34C429-C7A0-45B2-A805-4068793301D3}" type="slidenum">
              <a:rPr lang="en-US" smtClean="0"/>
              <a:pPr/>
              <a:t>‹#›</a:t>
            </a:fld>
            <a:endParaRPr lang="en-US"/>
          </a:p>
        </p:txBody>
      </p:sp>
    </p:spTree>
    <p:extLst>
      <p:ext uri="{BB962C8B-B14F-4D97-AF65-F5344CB8AC3E}">
        <p14:creationId xmlns:p14="http://schemas.microsoft.com/office/powerpoint/2010/main" val="1772284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EF2D6D-45F0-4525-83CB-6AD8B0FFE6CB}" type="datetimeFigureOut">
              <a:rPr lang="en-US" smtClean="0"/>
              <a:pPr/>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34C429-C7A0-45B2-A805-4068793301D3}" type="slidenum">
              <a:rPr lang="en-US" smtClean="0"/>
              <a:pPr/>
              <a:t>‹#›</a:t>
            </a:fld>
            <a:endParaRPr lang="en-US"/>
          </a:p>
        </p:txBody>
      </p:sp>
    </p:spTree>
    <p:extLst>
      <p:ext uri="{BB962C8B-B14F-4D97-AF65-F5344CB8AC3E}">
        <p14:creationId xmlns:p14="http://schemas.microsoft.com/office/powerpoint/2010/main" val="329974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F2D6D-45F0-4525-83CB-6AD8B0FFE6CB}" type="datetimeFigureOut">
              <a:rPr lang="en-US" smtClean="0"/>
              <a:pPr/>
              <a:t>4/18/2020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34C429-C7A0-45B2-A805-4068793301D3}" type="slidenum">
              <a:rPr lang="en-US" smtClean="0"/>
              <a:pPr/>
              <a:t>‹#›</a:t>
            </a:fld>
            <a:endParaRPr lang="en-US"/>
          </a:p>
        </p:txBody>
      </p:sp>
    </p:spTree>
    <p:extLst>
      <p:ext uri="{BB962C8B-B14F-4D97-AF65-F5344CB8AC3E}">
        <p14:creationId xmlns:p14="http://schemas.microsoft.com/office/powerpoint/2010/main" val="4094544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mtClean="0"/>
              <a:t>POLYNEUROPATHIES</a:t>
            </a:r>
            <a:endParaRPr lang="en-US" dirty="0"/>
          </a:p>
        </p:txBody>
      </p:sp>
      <p:sp>
        <p:nvSpPr>
          <p:cNvPr id="3" name="Subtitle 2"/>
          <p:cNvSpPr>
            <a:spLocks noGrp="1"/>
          </p:cNvSpPr>
          <p:nvPr>
            <p:ph type="subTitle" idx="1"/>
          </p:nvPr>
        </p:nvSpPr>
        <p:spPr/>
        <p:txBody>
          <a:bodyPr/>
          <a:lstStyle/>
          <a:p>
            <a:r>
              <a:rPr lang="en-US" smtClean="0"/>
              <a:t>FAIZA AMJAD</a:t>
            </a:r>
            <a:endParaRPr lang="en-US" dirty="0" smtClean="0"/>
          </a:p>
        </p:txBody>
      </p:sp>
    </p:spTree>
    <p:extLst>
      <p:ext uri="{BB962C8B-B14F-4D97-AF65-F5344CB8AC3E}">
        <p14:creationId xmlns:p14="http://schemas.microsoft.com/office/powerpoint/2010/main" val="2476283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38200" y="365125"/>
            <a:ext cx="5301343" cy="1325563"/>
          </a:xfrm>
        </p:spPr>
        <p:txBody>
          <a:bodyPr/>
          <a:lstStyle/>
          <a:p>
            <a:pPr eaLnBrk="1" hangingPunct="1">
              <a:defRPr/>
            </a:pPr>
            <a:r>
              <a:rPr lang="en-US" dirty="0" smtClean="0"/>
              <a:t>Hormonal factors</a:t>
            </a:r>
          </a:p>
        </p:txBody>
      </p:sp>
      <p:sp>
        <p:nvSpPr>
          <p:cNvPr id="14339" name="Rectangle 3"/>
          <p:cNvSpPr>
            <a:spLocks noGrp="1" noChangeArrowheads="1"/>
          </p:cNvSpPr>
          <p:nvPr>
            <p:ph type="body" idx="1"/>
          </p:nvPr>
        </p:nvSpPr>
        <p:spPr>
          <a:xfrm>
            <a:off x="838200" y="1825625"/>
            <a:ext cx="5301343" cy="4351338"/>
          </a:xfrm>
        </p:spPr>
        <p:txBody>
          <a:bodyPr>
            <a:normAutofit fontScale="92500"/>
          </a:bodyPr>
          <a:lstStyle/>
          <a:p>
            <a:pPr eaLnBrk="1" hangingPunct="1">
              <a:lnSpc>
                <a:spcPct val="90000"/>
              </a:lnSpc>
            </a:pPr>
            <a:r>
              <a:rPr lang="en-US" dirty="0" smtClean="0"/>
              <a:t>Edematous thickening of </a:t>
            </a:r>
            <a:r>
              <a:rPr lang="en-US" dirty="0" err="1" smtClean="0"/>
              <a:t>paratenons</a:t>
            </a:r>
            <a:r>
              <a:rPr lang="en-US" dirty="0" smtClean="0"/>
              <a:t>: third trimester of pregnancy or shortly after delivery</a:t>
            </a:r>
          </a:p>
          <a:p>
            <a:pPr eaLnBrk="1" hangingPunct="1">
              <a:lnSpc>
                <a:spcPct val="90000"/>
              </a:lnSpc>
            </a:pPr>
            <a:r>
              <a:rPr lang="en-US" dirty="0" smtClean="0"/>
              <a:t>45 % of all pregnant women complain of some tingling, numbness of the fingers- resolves in most cases after delivery.</a:t>
            </a:r>
          </a:p>
          <a:p>
            <a:pPr eaLnBrk="1" hangingPunct="1">
              <a:lnSpc>
                <a:spcPct val="90000"/>
              </a:lnSpc>
            </a:pPr>
            <a:r>
              <a:rPr lang="en-US" dirty="0" smtClean="0"/>
              <a:t>Pre-menopausal</a:t>
            </a:r>
          </a:p>
          <a:p>
            <a:pPr eaLnBrk="1" hangingPunct="1">
              <a:lnSpc>
                <a:spcPct val="90000"/>
              </a:lnSpc>
            </a:pPr>
            <a:r>
              <a:rPr lang="en-US" dirty="0" smtClean="0"/>
              <a:t>Contraceptive drugs</a:t>
            </a:r>
          </a:p>
          <a:p>
            <a:pPr eaLnBrk="1" hangingPunct="1">
              <a:lnSpc>
                <a:spcPct val="90000"/>
              </a:lnSpc>
              <a:buFontTx/>
              <a:buNone/>
            </a:pPr>
            <a:r>
              <a:rPr lang="en-US" dirty="0" smtClean="0"/>
              <a:t> </a:t>
            </a:r>
          </a:p>
        </p:txBody>
      </p:sp>
      <p:sp>
        <p:nvSpPr>
          <p:cNvPr id="4" name="Rectangle 2"/>
          <p:cNvSpPr txBox="1">
            <a:spLocks noChangeArrowheads="1"/>
          </p:cNvSpPr>
          <p:nvPr/>
        </p:nvSpPr>
        <p:spPr>
          <a:xfrm>
            <a:off x="6139542" y="365125"/>
            <a:ext cx="52142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4000" dirty="0" smtClean="0"/>
              <a:t>Chronic/Acute Specific Inflammation</a:t>
            </a:r>
            <a:endParaRPr lang="en-US" sz="4000" dirty="0"/>
          </a:p>
        </p:txBody>
      </p:sp>
      <p:sp>
        <p:nvSpPr>
          <p:cNvPr id="5" name="Rectangle 3"/>
          <p:cNvSpPr txBox="1">
            <a:spLocks noChangeArrowheads="1"/>
          </p:cNvSpPr>
          <p:nvPr/>
        </p:nvSpPr>
        <p:spPr>
          <a:xfrm>
            <a:off x="6139542" y="1825625"/>
            <a:ext cx="521425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Rheumatoid Tenosynovitis</a:t>
            </a:r>
          </a:p>
          <a:p>
            <a:r>
              <a:rPr lang="en-US" dirty="0" smtClean="0"/>
              <a:t>JRA</a:t>
            </a:r>
          </a:p>
          <a:p>
            <a:r>
              <a:rPr lang="en-US" dirty="0" err="1" smtClean="0"/>
              <a:t>Tuberculous</a:t>
            </a:r>
            <a:r>
              <a:rPr lang="en-US" dirty="0" smtClean="0"/>
              <a:t> tenosynovitis</a:t>
            </a:r>
          </a:p>
          <a:p>
            <a:r>
              <a:rPr lang="en-US" dirty="0" smtClean="0"/>
              <a:t>Acute pyogenic Infection</a:t>
            </a:r>
          </a:p>
          <a:p>
            <a:r>
              <a:rPr lang="en-US" dirty="0" smtClean="0"/>
              <a:t>Acute thrombophlebitis</a:t>
            </a:r>
          </a:p>
          <a:p>
            <a:r>
              <a:rPr lang="en-US" dirty="0" smtClean="0"/>
              <a:t>Erroneous I.V. infusion </a:t>
            </a:r>
          </a:p>
        </p:txBody>
      </p:sp>
    </p:spTree>
    <p:extLst>
      <p:ext uri="{BB962C8B-B14F-4D97-AF65-F5344CB8AC3E}">
        <p14:creationId xmlns:p14="http://schemas.microsoft.com/office/powerpoint/2010/main" val="1628841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38200" y="365125"/>
            <a:ext cx="5226698" cy="1325563"/>
          </a:xfrm>
        </p:spPr>
        <p:txBody>
          <a:bodyPr/>
          <a:lstStyle/>
          <a:p>
            <a:pPr eaLnBrk="1" hangingPunct="1">
              <a:defRPr/>
            </a:pPr>
            <a:r>
              <a:rPr lang="en-US" dirty="0" smtClean="0"/>
              <a:t>Post-traumatic CTS</a:t>
            </a:r>
          </a:p>
        </p:txBody>
      </p:sp>
      <p:sp>
        <p:nvSpPr>
          <p:cNvPr id="16387" name="Rectangle 3"/>
          <p:cNvSpPr>
            <a:spLocks noGrp="1" noChangeArrowheads="1"/>
          </p:cNvSpPr>
          <p:nvPr>
            <p:ph type="body" idx="1"/>
          </p:nvPr>
        </p:nvSpPr>
        <p:spPr>
          <a:xfrm>
            <a:off x="838200" y="1825625"/>
            <a:ext cx="5226698" cy="4351338"/>
          </a:xfrm>
        </p:spPr>
        <p:txBody>
          <a:bodyPr/>
          <a:lstStyle/>
          <a:p>
            <a:pPr eaLnBrk="1" hangingPunct="1"/>
            <a:r>
              <a:rPr lang="en-US" dirty="0" smtClean="0"/>
              <a:t>Blunt trauma- edema, bleeding</a:t>
            </a:r>
          </a:p>
          <a:p>
            <a:pPr eaLnBrk="1" hangingPunct="1"/>
            <a:r>
              <a:rPr lang="en-US" dirty="0" smtClean="0"/>
              <a:t>Carpal bone dislocation- lunate</a:t>
            </a:r>
          </a:p>
          <a:p>
            <a:pPr eaLnBrk="1" hangingPunct="1"/>
            <a:r>
              <a:rPr lang="en-US" dirty="0" smtClean="0"/>
              <a:t>Distal radial fracture</a:t>
            </a:r>
          </a:p>
          <a:p>
            <a:pPr eaLnBrk="1" hangingPunct="1"/>
            <a:r>
              <a:rPr lang="en-US" dirty="0" smtClean="0"/>
              <a:t>Compartment syndrome</a:t>
            </a:r>
          </a:p>
          <a:p>
            <a:pPr eaLnBrk="1" hangingPunct="1"/>
            <a:r>
              <a:rPr lang="en-US" dirty="0" smtClean="0"/>
              <a:t>Abnormal wrist position</a:t>
            </a:r>
          </a:p>
          <a:p>
            <a:pPr eaLnBrk="1" hangingPunct="1"/>
            <a:r>
              <a:rPr lang="en-US" dirty="0" err="1" smtClean="0"/>
              <a:t>Malunited</a:t>
            </a:r>
            <a:r>
              <a:rPr lang="en-US" dirty="0" smtClean="0"/>
              <a:t> distal radial fracture</a:t>
            </a:r>
          </a:p>
          <a:p>
            <a:pPr eaLnBrk="1" hangingPunct="1"/>
            <a:r>
              <a:rPr lang="en-US" dirty="0" smtClean="0"/>
              <a:t>Osteophytes from chronic arthritis</a:t>
            </a:r>
          </a:p>
        </p:txBody>
      </p:sp>
      <p:sp>
        <p:nvSpPr>
          <p:cNvPr id="4" name="Rectangle 3"/>
          <p:cNvSpPr txBox="1">
            <a:spLocks noChangeArrowheads="1"/>
          </p:cNvSpPr>
          <p:nvPr/>
        </p:nvSpPr>
        <p:spPr>
          <a:xfrm>
            <a:off x="6064898" y="1825625"/>
            <a:ext cx="5288902"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Gout</a:t>
            </a:r>
          </a:p>
          <a:p>
            <a:r>
              <a:rPr lang="en-US" dirty="0" smtClean="0"/>
              <a:t>Myxedema (severe form of hypothyroidism)</a:t>
            </a:r>
          </a:p>
          <a:p>
            <a:r>
              <a:rPr lang="en-US" dirty="0" smtClean="0"/>
              <a:t>Amyloidosis (when an abnormal protein buildup in body and leads to organ failure)</a:t>
            </a:r>
          </a:p>
          <a:p>
            <a:r>
              <a:rPr lang="en-US" dirty="0" smtClean="0"/>
              <a:t>Diabetes</a:t>
            </a:r>
          </a:p>
          <a:p>
            <a:r>
              <a:rPr lang="en-US" dirty="0" smtClean="0"/>
              <a:t>Myeloma </a:t>
            </a:r>
            <a:r>
              <a:rPr lang="en-US" smtClean="0"/>
              <a:t>(cancer WBCs)</a:t>
            </a:r>
            <a:endParaRPr lang="en-US" dirty="0" smtClean="0"/>
          </a:p>
          <a:p>
            <a:r>
              <a:rPr lang="en-US" dirty="0" smtClean="0"/>
              <a:t>Acromegaly</a:t>
            </a:r>
          </a:p>
          <a:p>
            <a:r>
              <a:rPr lang="en-US" dirty="0" smtClean="0"/>
              <a:t>Chronic Renal failure</a:t>
            </a:r>
          </a:p>
        </p:txBody>
      </p:sp>
      <p:sp>
        <p:nvSpPr>
          <p:cNvPr id="5" name="Rectangle 2"/>
          <p:cNvSpPr txBox="1">
            <a:spLocks noChangeArrowheads="1"/>
          </p:cNvSpPr>
          <p:nvPr/>
        </p:nvSpPr>
        <p:spPr>
          <a:xfrm>
            <a:off x="6064898" y="365125"/>
            <a:ext cx="52889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mtClean="0"/>
              <a:t>Systemic disease</a:t>
            </a:r>
            <a:endParaRPr lang="en-US" dirty="0" smtClean="0"/>
          </a:p>
        </p:txBody>
      </p:sp>
    </p:spTree>
    <p:extLst>
      <p:ext uri="{BB962C8B-B14F-4D97-AF65-F5344CB8AC3E}">
        <p14:creationId xmlns:p14="http://schemas.microsoft.com/office/powerpoint/2010/main" val="2795977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r>
              <a:rPr lang="en-US" smtClean="0"/>
              <a:t>Diagnosis-History</a:t>
            </a:r>
          </a:p>
        </p:txBody>
      </p:sp>
      <p:sp>
        <p:nvSpPr>
          <p:cNvPr id="18435" name="Rectangle 3"/>
          <p:cNvSpPr>
            <a:spLocks noGrp="1" noChangeArrowheads="1"/>
          </p:cNvSpPr>
          <p:nvPr>
            <p:ph type="body" idx="1"/>
          </p:nvPr>
        </p:nvSpPr>
        <p:spPr/>
        <p:txBody>
          <a:bodyPr numCol="2">
            <a:normAutofit lnSpcReduction="10000"/>
          </a:bodyPr>
          <a:lstStyle/>
          <a:p>
            <a:pPr eaLnBrk="1" hangingPunct="1"/>
            <a:r>
              <a:rPr lang="en-US" dirty="0" smtClean="0"/>
              <a:t>Nocturnal paresthesia</a:t>
            </a:r>
          </a:p>
          <a:p>
            <a:pPr eaLnBrk="1" hangingPunct="1"/>
            <a:r>
              <a:rPr lang="en-US" dirty="0" smtClean="0"/>
              <a:t>Numbness/tingling/burning or </a:t>
            </a:r>
            <a:r>
              <a:rPr lang="en-US" dirty="0" err="1" smtClean="0"/>
              <a:t>cramplike</a:t>
            </a:r>
            <a:r>
              <a:rPr lang="en-US" dirty="0" smtClean="0"/>
              <a:t> sensations-median nerve distribution</a:t>
            </a:r>
          </a:p>
          <a:p>
            <a:pPr eaLnBrk="1" hangingPunct="1"/>
            <a:r>
              <a:rPr lang="en-US" dirty="0" smtClean="0"/>
              <a:t>Pain of the resting hand-pathognomonic</a:t>
            </a:r>
          </a:p>
          <a:p>
            <a:pPr eaLnBrk="1" hangingPunct="1"/>
            <a:r>
              <a:rPr lang="en-US" dirty="0" smtClean="0"/>
              <a:t>May subside with manual activity</a:t>
            </a:r>
          </a:p>
          <a:p>
            <a:pPr eaLnBrk="1" hangingPunct="1"/>
            <a:r>
              <a:rPr lang="en-US" dirty="0" err="1" smtClean="0"/>
              <a:t>Weaknes</a:t>
            </a:r>
            <a:r>
              <a:rPr lang="en-US" dirty="0" smtClean="0"/>
              <a:t>/clumsiness</a:t>
            </a:r>
          </a:p>
          <a:p>
            <a:pPr eaLnBrk="1" hangingPunct="1"/>
            <a:r>
              <a:rPr lang="en-US" dirty="0" smtClean="0"/>
              <a:t>Postural aggravation</a:t>
            </a:r>
          </a:p>
          <a:p>
            <a:r>
              <a:rPr lang="en-US" dirty="0"/>
              <a:t>Proximal pain: may radiate </a:t>
            </a:r>
            <a:r>
              <a:rPr lang="en-US" dirty="0" err="1"/>
              <a:t>upto</a:t>
            </a:r>
            <a:r>
              <a:rPr lang="en-US" dirty="0"/>
              <a:t> shoulder</a:t>
            </a:r>
          </a:p>
          <a:p>
            <a:r>
              <a:rPr lang="en-US" dirty="0"/>
              <a:t>Pain may subside in advanced cases</a:t>
            </a:r>
          </a:p>
          <a:p>
            <a:r>
              <a:rPr lang="en-US" dirty="0"/>
              <a:t>Feeling of cold, and swollen fingers: disturbance of autonomous function of median nerve.</a:t>
            </a:r>
          </a:p>
          <a:p>
            <a:r>
              <a:rPr lang="en-US" dirty="0" err="1"/>
              <a:t>Flattenning</a:t>
            </a:r>
            <a:r>
              <a:rPr lang="en-US" dirty="0"/>
              <a:t> of </a:t>
            </a:r>
            <a:r>
              <a:rPr lang="en-US" dirty="0" err="1"/>
              <a:t>thenar</a:t>
            </a:r>
            <a:r>
              <a:rPr lang="en-US" dirty="0"/>
              <a:t> eminence  </a:t>
            </a:r>
          </a:p>
          <a:p>
            <a:pPr eaLnBrk="1" hangingPunct="1"/>
            <a:endParaRPr lang="en-US" dirty="0" smtClean="0"/>
          </a:p>
        </p:txBody>
      </p:sp>
    </p:spTree>
    <p:extLst>
      <p:ext uri="{BB962C8B-B14F-4D97-AF65-F5344CB8AC3E}">
        <p14:creationId xmlns:p14="http://schemas.microsoft.com/office/powerpoint/2010/main" val="28521257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8498" y="503854"/>
            <a:ext cx="11028784" cy="5840962"/>
          </a:xfrm>
        </p:spPr>
      </p:pic>
    </p:spTree>
    <p:extLst>
      <p:ext uri="{BB962C8B-B14F-4D97-AF65-F5344CB8AC3E}">
        <p14:creationId xmlns:p14="http://schemas.microsoft.com/office/powerpoint/2010/main" val="19867168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4287" y="559837"/>
            <a:ext cx="10935672" cy="5784979"/>
          </a:xfrm>
        </p:spPr>
      </p:pic>
    </p:spTree>
    <p:extLst>
      <p:ext uri="{BB962C8B-B14F-4D97-AF65-F5344CB8AC3E}">
        <p14:creationId xmlns:p14="http://schemas.microsoft.com/office/powerpoint/2010/main" val="4293818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35902"/>
            <a:ext cx="12192000" cy="7193902"/>
          </a:xfrm>
        </p:spPr>
      </p:pic>
      <p:sp>
        <p:nvSpPr>
          <p:cNvPr id="7" name="Rectangle 2"/>
          <p:cNvSpPr txBox="1">
            <a:spLocks noChangeArrowheads="1"/>
          </p:cNvSpPr>
          <p:nvPr/>
        </p:nvSpPr>
        <p:spPr>
          <a:xfrm>
            <a:off x="0" y="0"/>
            <a:ext cx="2950029"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dirty="0" smtClean="0"/>
              <a:t>Sensory Distribution</a:t>
            </a:r>
          </a:p>
        </p:txBody>
      </p:sp>
    </p:spTree>
    <p:extLst>
      <p:ext uri="{BB962C8B-B14F-4D97-AF65-F5344CB8AC3E}">
        <p14:creationId xmlns:p14="http://schemas.microsoft.com/office/powerpoint/2010/main" val="824089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p:txBody>
          <a:bodyPr/>
          <a:lstStyle/>
          <a:p>
            <a:pPr eaLnBrk="1" hangingPunct="1">
              <a:defRPr/>
            </a:pPr>
            <a:r>
              <a:rPr lang="en-US" smtClean="0"/>
              <a:t>Median Nerve testing</a:t>
            </a:r>
          </a:p>
        </p:txBody>
      </p:sp>
      <p:pic>
        <p:nvPicPr>
          <p:cNvPr id="22531" name="Picture 6" descr="apb"/>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61914" y="1506892"/>
            <a:ext cx="12130086" cy="5351107"/>
          </a:xfrm>
          <a:noFill/>
        </p:spPr>
      </p:pic>
    </p:spTree>
    <p:extLst>
      <p:ext uri="{BB962C8B-B14F-4D97-AF65-F5344CB8AC3E}">
        <p14:creationId xmlns:p14="http://schemas.microsoft.com/office/powerpoint/2010/main" val="329050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noChangeArrowheads="1"/>
          </p:cNvSpPr>
          <p:nvPr>
            <p:ph type="title"/>
          </p:nvPr>
        </p:nvSpPr>
        <p:spPr/>
        <p:txBody>
          <a:bodyPr/>
          <a:lstStyle/>
          <a:p>
            <a:pPr eaLnBrk="1" hangingPunct="1">
              <a:defRPr/>
            </a:pPr>
            <a:r>
              <a:rPr lang="en-US" smtClean="0"/>
              <a:t>Median nerve</a:t>
            </a:r>
          </a:p>
        </p:txBody>
      </p:sp>
      <p:pic>
        <p:nvPicPr>
          <p:cNvPr id="23555" name="Picture 6" descr="ring_test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0" y="2362200"/>
            <a:ext cx="6034087" cy="4495800"/>
          </a:xfrm>
          <a:noFill/>
        </p:spPr>
      </p:pic>
      <p:pic>
        <p:nvPicPr>
          <p:cNvPr id="4" name="Picture 6" descr="ring_tes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157913" y="2362200"/>
            <a:ext cx="6034087" cy="4495800"/>
          </a:xfrm>
          <a:prstGeom prst="rect">
            <a:avLst/>
          </a:prstGeom>
          <a:noFill/>
        </p:spPr>
      </p:pic>
    </p:spTree>
    <p:extLst>
      <p:ext uri="{BB962C8B-B14F-4D97-AF65-F5344CB8AC3E}">
        <p14:creationId xmlns:p14="http://schemas.microsoft.com/office/powerpoint/2010/main" val="1024977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r>
              <a:rPr lang="en-US" smtClean="0"/>
              <a:t>Median nerve:findings</a:t>
            </a:r>
          </a:p>
        </p:txBody>
      </p:sp>
      <p:sp>
        <p:nvSpPr>
          <p:cNvPr id="25603" name="Rectangle 3"/>
          <p:cNvSpPr>
            <a:spLocks noGrp="1" noChangeArrowheads="1"/>
          </p:cNvSpPr>
          <p:nvPr>
            <p:ph type="body" idx="1"/>
          </p:nvPr>
        </p:nvSpPr>
        <p:spPr/>
        <p:txBody>
          <a:bodyPr/>
          <a:lstStyle/>
          <a:p>
            <a:pPr eaLnBrk="1" hangingPunct="1">
              <a:buFontTx/>
              <a:buNone/>
            </a:pPr>
            <a:r>
              <a:rPr lang="en-US" smtClean="0"/>
              <a:t>Imaging studies:</a:t>
            </a:r>
          </a:p>
          <a:p>
            <a:pPr eaLnBrk="1" hangingPunct="1">
              <a:buFontTx/>
              <a:buNone/>
            </a:pPr>
            <a:endParaRPr lang="en-US" smtClean="0"/>
          </a:p>
          <a:p>
            <a:pPr eaLnBrk="1" hangingPunct="1">
              <a:buFontTx/>
              <a:buNone/>
            </a:pPr>
            <a:r>
              <a:rPr lang="en-US" smtClean="0"/>
              <a:t>Plain radiographs: cervical,chest,wrist,hand</a:t>
            </a:r>
          </a:p>
          <a:p>
            <a:pPr eaLnBrk="1" hangingPunct="1">
              <a:buFontTx/>
              <a:buNone/>
            </a:pPr>
            <a:r>
              <a:rPr lang="en-US" smtClean="0"/>
              <a:t>Magnetic resonance imaging: unclear diagnosis,anatomic causes, failure of CTR</a:t>
            </a:r>
          </a:p>
          <a:p>
            <a:pPr eaLnBrk="1" hangingPunct="1">
              <a:buFontTx/>
              <a:buNone/>
            </a:pPr>
            <a:r>
              <a:rPr lang="en-US" smtClean="0"/>
              <a:t>Ultrasound: space occupying lesion</a:t>
            </a:r>
          </a:p>
        </p:txBody>
      </p:sp>
    </p:spTree>
    <p:extLst>
      <p:ext uri="{BB962C8B-B14F-4D97-AF65-F5344CB8AC3E}">
        <p14:creationId xmlns:p14="http://schemas.microsoft.com/office/powerpoint/2010/main" val="1724123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defRPr/>
            </a:pPr>
            <a:r>
              <a:rPr lang="en-US" smtClean="0"/>
              <a:t>Electrodiagnostic testing</a:t>
            </a:r>
          </a:p>
        </p:txBody>
      </p:sp>
      <p:sp>
        <p:nvSpPr>
          <p:cNvPr id="26627" name="Rectangle 3"/>
          <p:cNvSpPr>
            <a:spLocks noGrp="1" noChangeArrowheads="1"/>
          </p:cNvSpPr>
          <p:nvPr>
            <p:ph type="body" idx="1"/>
          </p:nvPr>
        </p:nvSpPr>
        <p:spPr/>
        <p:txBody>
          <a:bodyPr/>
          <a:lstStyle/>
          <a:p>
            <a:pPr eaLnBrk="1" hangingPunct="1"/>
            <a:r>
              <a:rPr lang="en-US" dirty="0" smtClean="0"/>
              <a:t>Nerve Conduction study</a:t>
            </a:r>
          </a:p>
          <a:p>
            <a:pPr eaLnBrk="1" hangingPunct="1">
              <a:buFontTx/>
              <a:buNone/>
            </a:pPr>
            <a:r>
              <a:rPr lang="en-US" dirty="0" smtClean="0"/>
              <a:t>Segmental demyelination-&gt; slowed nerve </a:t>
            </a:r>
            <a:r>
              <a:rPr lang="en-US" dirty="0" err="1" smtClean="0"/>
              <a:t>conduction:conduction</a:t>
            </a:r>
            <a:r>
              <a:rPr lang="en-US" dirty="0" smtClean="0"/>
              <a:t> block</a:t>
            </a:r>
          </a:p>
          <a:p>
            <a:pPr eaLnBrk="1" hangingPunct="1"/>
            <a:r>
              <a:rPr lang="en-US" dirty="0" smtClean="0"/>
              <a:t>Electromyography </a:t>
            </a:r>
          </a:p>
          <a:p>
            <a:r>
              <a:rPr lang="en-US" dirty="0" smtClean="0"/>
              <a:t>Rule </a:t>
            </a:r>
            <a:r>
              <a:rPr lang="en-US" dirty="0"/>
              <a:t>out proximal </a:t>
            </a:r>
            <a:r>
              <a:rPr lang="en-US" dirty="0" err="1"/>
              <a:t>compression,double</a:t>
            </a:r>
            <a:r>
              <a:rPr lang="en-US" dirty="0"/>
              <a:t> crush, polyneuropathy</a:t>
            </a:r>
          </a:p>
          <a:p>
            <a:pPr eaLnBrk="1" hangingPunct="1">
              <a:buFontTx/>
              <a:buNone/>
            </a:pPr>
            <a:endParaRPr lang="en-US" dirty="0" smtClean="0"/>
          </a:p>
        </p:txBody>
      </p:sp>
    </p:spTree>
    <p:extLst>
      <p:ext uri="{BB962C8B-B14F-4D97-AF65-F5344CB8AC3E}">
        <p14:creationId xmlns:p14="http://schemas.microsoft.com/office/powerpoint/2010/main" val="608057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lstStyle/>
          <a:p>
            <a:r>
              <a:rPr lang="en-US" dirty="0" smtClean="0"/>
              <a:t>More common than general neuropathies</a:t>
            </a:r>
          </a:p>
          <a:p>
            <a:endParaRPr lang="en-US" dirty="0"/>
          </a:p>
        </p:txBody>
      </p:sp>
    </p:spTree>
    <p:extLst>
      <p:ext uri="{BB962C8B-B14F-4D97-AF65-F5344CB8AC3E}">
        <p14:creationId xmlns:p14="http://schemas.microsoft.com/office/powerpoint/2010/main" val="40811918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838200" y="365125"/>
            <a:ext cx="3640494" cy="1325563"/>
          </a:xfrm>
        </p:spPr>
        <p:txBody>
          <a:bodyPr/>
          <a:lstStyle/>
          <a:p>
            <a:pPr eaLnBrk="1" hangingPunct="1">
              <a:defRPr/>
            </a:pPr>
            <a:r>
              <a:rPr lang="en-US" dirty="0" smtClean="0"/>
              <a:t>Treatment: conservative</a:t>
            </a:r>
          </a:p>
        </p:txBody>
      </p:sp>
      <p:sp>
        <p:nvSpPr>
          <p:cNvPr id="29699" name="Rectangle 3"/>
          <p:cNvSpPr>
            <a:spLocks noGrp="1" noChangeArrowheads="1"/>
          </p:cNvSpPr>
          <p:nvPr>
            <p:ph type="body" idx="1"/>
          </p:nvPr>
        </p:nvSpPr>
        <p:spPr>
          <a:xfrm>
            <a:off x="838200" y="1825625"/>
            <a:ext cx="4704184" cy="4351338"/>
          </a:xfrm>
        </p:spPr>
        <p:txBody>
          <a:bodyPr/>
          <a:lstStyle/>
          <a:p>
            <a:pPr eaLnBrk="1" hangingPunct="1"/>
            <a:r>
              <a:rPr lang="en-US" dirty="0" smtClean="0"/>
              <a:t>Wrist splint</a:t>
            </a:r>
          </a:p>
          <a:p>
            <a:pPr eaLnBrk="1" hangingPunct="1"/>
            <a:r>
              <a:rPr lang="en-US" dirty="0" smtClean="0"/>
              <a:t>Activity modification</a:t>
            </a:r>
          </a:p>
          <a:p>
            <a:pPr eaLnBrk="1" hangingPunct="1"/>
            <a:r>
              <a:rPr lang="en-US" dirty="0" smtClean="0"/>
              <a:t>Steroid injection</a:t>
            </a:r>
          </a:p>
          <a:p>
            <a:pPr eaLnBrk="1" hangingPunct="1"/>
            <a:r>
              <a:rPr lang="en-US" dirty="0" smtClean="0"/>
              <a:t>NSAID</a:t>
            </a:r>
          </a:p>
          <a:p>
            <a:pPr eaLnBrk="1" hangingPunct="1"/>
            <a:r>
              <a:rPr lang="en-US" dirty="0" smtClean="0"/>
              <a:t>?</a:t>
            </a:r>
            <a:r>
              <a:rPr lang="en-US" dirty="0" err="1" smtClean="0"/>
              <a:t>Vit</a:t>
            </a:r>
            <a:r>
              <a:rPr lang="en-US" dirty="0" smtClean="0"/>
              <a:t> B6</a:t>
            </a:r>
          </a:p>
          <a:p>
            <a:pPr eaLnBrk="1" hangingPunct="1"/>
            <a:r>
              <a:rPr lang="en-US" dirty="0" smtClean="0"/>
              <a:t>Stretching exercises / ergonomic </a:t>
            </a:r>
            <a:r>
              <a:rPr lang="en-US" dirty="0" err="1" smtClean="0"/>
              <a:t>equipments</a:t>
            </a:r>
            <a:r>
              <a:rPr lang="en-US" dirty="0" smtClean="0"/>
              <a:t> ( prevention)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2385" y="0"/>
            <a:ext cx="6649616" cy="6858000"/>
          </a:xfrm>
          <a:prstGeom prst="rect">
            <a:avLst/>
          </a:prstGeom>
        </p:spPr>
      </p:pic>
    </p:spTree>
    <p:extLst>
      <p:ext uri="{BB962C8B-B14F-4D97-AF65-F5344CB8AC3E}">
        <p14:creationId xmlns:p14="http://schemas.microsoft.com/office/powerpoint/2010/main" val="357627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r>
              <a:rPr lang="en-US" smtClean="0"/>
              <a:t>Carpal Tunnel Release (CTR) </a:t>
            </a:r>
          </a:p>
        </p:txBody>
      </p:sp>
      <p:sp>
        <p:nvSpPr>
          <p:cNvPr id="30723" name="Rectangle 3"/>
          <p:cNvSpPr>
            <a:spLocks noGrp="1" noChangeArrowheads="1"/>
          </p:cNvSpPr>
          <p:nvPr>
            <p:ph type="body" idx="1"/>
          </p:nvPr>
        </p:nvSpPr>
        <p:spPr/>
        <p:txBody>
          <a:bodyPr/>
          <a:lstStyle/>
          <a:p>
            <a:pPr eaLnBrk="1" hangingPunct="1"/>
            <a:r>
              <a:rPr lang="en-US" smtClean="0"/>
              <a:t>Open</a:t>
            </a:r>
          </a:p>
          <a:p>
            <a:pPr eaLnBrk="1" hangingPunct="1"/>
            <a:r>
              <a:rPr lang="en-US" smtClean="0"/>
              <a:t>Endoscopic </a:t>
            </a:r>
          </a:p>
          <a:p>
            <a:pPr eaLnBrk="1" hangingPunct="1"/>
            <a:r>
              <a:rPr lang="en-US" smtClean="0"/>
              <a:t>Limited incision</a:t>
            </a:r>
          </a:p>
        </p:txBody>
      </p:sp>
    </p:spTree>
    <p:extLst>
      <p:ext uri="{BB962C8B-B14F-4D97-AF65-F5344CB8AC3E}">
        <p14:creationId xmlns:p14="http://schemas.microsoft.com/office/powerpoint/2010/main" val="5717793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p:txBody>
          <a:bodyPr/>
          <a:lstStyle/>
          <a:p>
            <a:pPr eaLnBrk="1" hangingPunct="1">
              <a:defRPr/>
            </a:pPr>
            <a:r>
              <a:rPr lang="en-US" smtClean="0"/>
              <a:t>Ulnar Nerve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8694" y="365125"/>
            <a:ext cx="6672943" cy="6222287"/>
          </a:xfrm>
          <a:prstGeom prst="rect">
            <a:avLst/>
          </a:prstGeom>
        </p:spPr>
      </p:pic>
    </p:spTree>
    <p:extLst>
      <p:ext uri="{BB962C8B-B14F-4D97-AF65-F5344CB8AC3E}">
        <p14:creationId xmlns:p14="http://schemas.microsoft.com/office/powerpoint/2010/main" val="1438857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r>
              <a:rPr lang="en-US" smtClean="0"/>
              <a:t>Cubital Tunnel Syndrome</a:t>
            </a:r>
          </a:p>
        </p:txBody>
      </p:sp>
      <p:sp>
        <p:nvSpPr>
          <p:cNvPr id="32771" name="Rectangle 3"/>
          <p:cNvSpPr>
            <a:spLocks noGrp="1" noChangeArrowheads="1"/>
          </p:cNvSpPr>
          <p:nvPr>
            <p:ph type="body" idx="1"/>
          </p:nvPr>
        </p:nvSpPr>
        <p:spPr/>
        <p:txBody>
          <a:bodyPr/>
          <a:lstStyle/>
          <a:p>
            <a:pPr eaLnBrk="1" hangingPunct="1"/>
            <a:r>
              <a:rPr lang="en-US" smtClean="0"/>
              <a:t>Paresthesia in ulnar digits</a:t>
            </a:r>
          </a:p>
          <a:p>
            <a:pPr eaLnBrk="1" hangingPunct="1"/>
            <a:r>
              <a:rPr lang="en-US" smtClean="0"/>
              <a:t>Weakness</a:t>
            </a:r>
          </a:p>
          <a:p>
            <a:pPr eaLnBrk="1" hangingPunct="1"/>
            <a:r>
              <a:rPr lang="en-US" smtClean="0"/>
              <a:t>Intrinsic wasting</a:t>
            </a:r>
          </a:p>
          <a:p>
            <a:pPr eaLnBrk="1" hangingPunct="1"/>
            <a:r>
              <a:rPr lang="en-US" smtClean="0"/>
              <a:t>Elbow pain</a:t>
            </a:r>
          </a:p>
        </p:txBody>
      </p:sp>
    </p:spTree>
    <p:extLst>
      <p:ext uri="{BB962C8B-B14F-4D97-AF65-F5344CB8AC3E}">
        <p14:creationId xmlns:p14="http://schemas.microsoft.com/office/powerpoint/2010/main" val="37081119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r>
              <a:rPr lang="en-US" sz="4000"/>
              <a:t>Cubital Tunnel Syndrome:findings</a:t>
            </a:r>
          </a:p>
        </p:txBody>
      </p:sp>
      <p:sp>
        <p:nvSpPr>
          <p:cNvPr id="33795" name="Rectangle 3"/>
          <p:cNvSpPr>
            <a:spLocks noGrp="1" noChangeArrowheads="1"/>
          </p:cNvSpPr>
          <p:nvPr>
            <p:ph type="body" idx="1"/>
          </p:nvPr>
        </p:nvSpPr>
        <p:spPr/>
        <p:txBody>
          <a:bodyPr/>
          <a:lstStyle/>
          <a:p>
            <a:pPr eaLnBrk="1" hangingPunct="1"/>
            <a:r>
              <a:rPr lang="en-US" smtClean="0"/>
              <a:t>Ulnar nerve subluxation</a:t>
            </a:r>
          </a:p>
          <a:p>
            <a:pPr eaLnBrk="1" hangingPunct="1"/>
            <a:r>
              <a:rPr lang="en-US" smtClean="0"/>
              <a:t>Tinel’s sign</a:t>
            </a:r>
          </a:p>
          <a:p>
            <a:pPr eaLnBrk="1" hangingPunct="1"/>
            <a:r>
              <a:rPr lang="en-US" smtClean="0"/>
              <a:t>Elbow flexion test</a:t>
            </a:r>
          </a:p>
          <a:p>
            <a:pPr eaLnBrk="1" hangingPunct="1"/>
            <a:r>
              <a:rPr lang="en-US" smtClean="0"/>
              <a:t>Intrinsic muscles</a:t>
            </a:r>
          </a:p>
          <a:p>
            <a:pPr eaLnBrk="1" hangingPunct="1"/>
            <a:r>
              <a:rPr lang="en-US" smtClean="0"/>
              <a:t>Sensation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3575" y="1543439"/>
            <a:ext cx="1800225" cy="1905000"/>
          </a:xfrm>
          <a:prstGeom prst="rect">
            <a:avLst/>
          </a:prstGeom>
        </p:spPr>
      </p:pic>
    </p:spTree>
    <p:extLst>
      <p:ext uri="{BB962C8B-B14F-4D97-AF65-F5344CB8AC3E}">
        <p14:creationId xmlns:p14="http://schemas.microsoft.com/office/powerpoint/2010/main" val="36309451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6659489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title"/>
          </p:nvPr>
        </p:nvSpPr>
        <p:spPr/>
        <p:txBody>
          <a:bodyPr/>
          <a:lstStyle/>
          <a:p>
            <a:pPr eaLnBrk="1" hangingPunct="1">
              <a:defRPr/>
            </a:pPr>
            <a:r>
              <a:rPr lang="en-US" smtClean="0"/>
              <a:t>Ulnar Nerve Testing</a:t>
            </a:r>
          </a:p>
        </p:txBody>
      </p:sp>
      <p:pic>
        <p:nvPicPr>
          <p:cNvPr id="34819" name="Picture 6" descr="DSCF004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61913" y="1690688"/>
            <a:ext cx="6034087" cy="4495800"/>
          </a:xfrm>
          <a:noFill/>
        </p:spPr>
      </p:pic>
      <p:pic>
        <p:nvPicPr>
          <p:cNvPr id="4" name="Picture 6" descr="adm_uln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157913" y="1690688"/>
            <a:ext cx="6034087" cy="4495800"/>
          </a:xfrm>
          <a:prstGeom prst="rect">
            <a:avLst/>
          </a:prstGeom>
          <a:noFill/>
        </p:spPr>
      </p:pic>
    </p:spTree>
    <p:extLst>
      <p:ext uri="{BB962C8B-B14F-4D97-AF65-F5344CB8AC3E}">
        <p14:creationId xmlns:p14="http://schemas.microsoft.com/office/powerpoint/2010/main" val="24926054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3" name="Rectangle 5"/>
          <p:cNvSpPr>
            <a:spLocks noGrp="1" noChangeArrowheads="1"/>
          </p:cNvSpPr>
          <p:nvPr>
            <p:ph type="title"/>
          </p:nvPr>
        </p:nvSpPr>
        <p:spPr/>
        <p:txBody>
          <a:bodyPr/>
          <a:lstStyle/>
          <a:p>
            <a:pPr eaLnBrk="1" hangingPunct="1">
              <a:defRPr/>
            </a:pPr>
            <a:r>
              <a:rPr lang="en-US" smtClean="0"/>
              <a:t>Sensory Distribution</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3911" y="1847461"/>
            <a:ext cx="6606074" cy="4590661"/>
          </a:xfrm>
        </p:spPr>
      </p:pic>
    </p:spTree>
    <p:extLst>
      <p:ext uri="{BB962C8B-B14F-4D97-AF65-F5344CB8AC3E}">
        <p14:creationId xmlns:p14="http://schemas.microsoft.com/office/powerpoint/2010/main" val="29792431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a:xfrm>
            <a:off x="838200" y="365125"/>
            <a:ext cx="3192624" cy="1325563"/>
          </a:xfrm>
        </p:spPr>
        <p:txBody>
          <a:bodyPr/>
          <a:lstStyle/>
          <a:p>
            <a:pPr eaLnBrk="1" hangingPunct="1">
              <a:defRPr/>
            </a:pPr>
            <a:r>
              <a:rPr lang="en-US" dirty="0" smtClean="0"/>
              <a:t>Radial Nerve</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6799" y="365125"/>
            <a:ext cx="6842449" cy="6492875"/>
          </a:xfrm>
        </p:spPr>
      </p:pic>
    </p:spTree>
    <p:extLst>
      <p:ext uri="{BB962C8B-B14F-4D97-AF65-F5344CB8AC3E}">
        <p14:creationId xmlns:p14="http://schemas.microsoft.com/office/powerpoint/2010/main" val="34708511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981200" y="228601"/>
            <a:ext cx="8229600" cy="563563"/>
          </a:xfrm>
        </p:spPr>
        <p:txBody>
          <a:bodyPr>
            <a:normAutofit fontScale="90000"/>
          </a:bodyPr>
          <a:lstStyle/>
          <a:p>
            <a:pPr eaLnBrk="1" hangingPunct="1">
              <a:defRPr/>
            </a:pPr>
            <a:r>
              <a:rPr lang="en-US" sz="4000"/>
              <a:t>Radial Nerve Palsy</a:t>
            </a:r>
            <a:br>
              <a:rPr lang="en-US" sz="4000"/>
            </a:br>
            <a:endParaRPr lang="en-US" sz="4000"/>
          </a:p>
        </p:txBody>
      </p:sp>
      <p:sp>
        <p:nvSpPr>
          <p:cNvPr id="39939" name="Rectangle 3"/>
          <p:cNvSpPr>
            <a:spLocks noGrp="1" noChangeArrowheads="1"/>
          </p:cNvSpPr>
          <p:nvPr>
            <p:ph type="body" idx="1"/>
          </p:nvPr>
        </p:nvSpPr>
        <p:spPr>
          <a:xfrm>
            <a:off x="1905000" y="914401"/>
            <a:ext cx="8229600" cy="5592763"/>
          </a:xfrm>
        </p:spPr>
        <p:txBody>
          <a:bodyPr/>
          <a:lstStyle/>
          <a:p>
            <a:pPr eaLnBrk="1" hangingPunct="1"/>
            <a:r>
              <a:rPr lang="en-US" dirty="0" smtClean="0"/>
              <a:t>Wrist drop:  weak wrist/ finger extension</a:t>
            </a:r>
          </a:p>
          <a:p>
            <a:pPr eaLnBrk="1" hangingPunct="1"/>
            <a:r>
              <a:rPr lang="en-US" dirty="0" smtClean="0"/>
              <a:t>Sensation changes</a:t>
            </a:r>
          </a:p>
          <a:p>
            <a:pPr eaLnBrk="1" hangingPunct="1"/>
            <a:endParaRPr lang="en-US" dirty="0" smtClean="0"/>
          </a:p>
          <a:p>
            <a:pPr eaLnBrk="1" hangingPunct="1">
              <a:buFontTx/>
              <a:buNone/>
            </a:pPr>
            <a:r>
              <a:rPr lang="en-US" dirty="0" smtClean="0"/>
              <a:t>Findings </a:t>
            </a:r>
            <a:r>
              <a:rPr lang="en-US" dirty="0" err="1" smtClean="0"/>
              <a:t>dependant</a:t>
            </a:r>
            <a:r>
              <a:rPr lang="en-US" dirty="0" smtClean="0"/>
              <a:t> on etiology:</a:t>
            </a:r>
          </a:p>
          <a:p>
            <a:pPr eaLnBrk="1" hangingPunct="1">
              <a:buFontTx/>
              <a:buNone/>
            </a:pPr>
            <a:r>
              <a:rPr lang="en-US" dirty="0" smtClean="0"/>
              <a:t>Saturday night palsy</a:t>
            </a:r>
          </a:p>
          <a:p>
            <a:pPr eaLnBrk="1" hangingPunct="1">
              <a:buFontTx/>
              <a:buNone/>
            </a:pPr>
            <a:r>
              <a:rPr lang="en-US" dirty="0" smtClean="0"/>
              <a:t>Fracture </a:t>
            </a:r>
            <a:r>
              <a:rPr lang="en-US" dirty="0" err="1" smtClean="0"/>
              <a:t>humerus</a:t>
            </a:r>
            <a:r>
              <a:rPr lang="en-US" dirty="0" smtClean="0"/>
              <a:t>: post reduction</a:t>
            </a:r>
          </a:p>
          <a:p>
            <a:pPr eaLnBrk="1" hangingPunct="1">
              <a:buFontTx/>
              <a:buNone/>
            </a:pPr>
            <a:r>
              <a:rPr lang="en-US" dirty="0" smtClean="0"/>
              <a:t>Gunshot wound</a:t>
            </a:r>
          </a:p>
          <a:p>
            <a:pPr eaLnBrk="1" hangingPunct="1">
              <a:buFontTx/>
              <a:buNone/>
            </a:pPr>
            <a:r>
              <a:rPr lang="en-US" dirty="0" smtClean="0"/>
              <a:t>Post operative </a:t>
            </a:r>
          </a:p>
          <a:p>
            <a:pPr eaLnBrk="1" hangingPunct="1">
              <a:buFontTx/>
              <a:buNone/>
            </a:pPr>
            <a:r>
              <a:rPr lang="en-US" dirty="0" smtClean="0"/>
              <a:t>compression</a:t>
            </a:r>
          </a:p>
        </p:txBody>
      </p:sp>
    </p:spTree>
    <p:extLst>
      <p:ext uri="{BB962C8B-B14F-4D97-AF65-F5344CB8AC3E}">
        <p14:creationId xmlns:p14="http://schemas.microsoft.com/office/powerpoint/2010/main" val="3079345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1981200" y="274638"/>
            <a:ext cx="8305800" cy="5440362"/>
          </a:xfrm>
        </p:spPr>
        <p:txBody>
          <a:bodyPr/>
          <a:lstStyle/>
          <a:p>
            <a:pPr algn="ctr" eaLnBrk="1" hangingPunct="1">
              <a:defRPr/>
            </a:pPr>
            <a:r>
              <a:rPr lang="en-US" dirty="0" smtClean="0"/>
              <a:t>Compressive Neuropathy of</a:t>
            </a:r>
            <a:r>
              <a:rPr lang="en-US" dirty="0"/>
              <a:t> </a:t>
            </a:r>
            <a:r>
              <a:rPr lang="en-US" dirty="0" smtClean="0"/>
              <a:t>the Upper Extremity</a:t>
            </a:r>
            <a:br>
              <a:rPr lang="en-US" dirty="0" smtClean="0"/>
            </a:br>
            <a:r>
              <a:rPr lang="en-US" dirty="0" smtClean="0"/>
              <a:t>::::</a:t>
            </a:r>
            <a:br>
              <a:rPr lang="en-US" dirty="0" smtClean="0"/>
            </a:br>
            <a:endParaRPr lang="en-US" dirty="0" smtClean="0"/>
          </a:p>
        </p:txBody>
      </p:sp>
    </p:spTree>
    <p:extLst>
      <p:ext uri="{BB962C8B-B14F-4D97-AF65-F5344CB8AC3E}">
        <p14:creationId xmlns:p14="http://schemas.microsoft.com/office/powerpoint/2010/main" val="14438450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r>
              <a:rPr lang="en-US" smtClean="0"/>
              <a:t>Sensory Distribution</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18987" y="1027906"/>
            <a:ext cx="4379167" cy="4926564"/>
          </a:xfrm>
        </p:spPr>
      </p:pic>
    </p:spTree>
    <p:extLst>
      <p:ext uri="{BB962C8B-B14F-4D97-AF65-F5344CB8AC3E}">
        <p14:creationId xmlns:p14="http://schemas.microsoft.com/office/powerpoint/2010/main" val="41459146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ChangeArrowheads="1"/>
          </p:cNvSpPr>
          <p:nvPr>
            <p:ph type="title"/>
          </p:nvPr>
        </p:nvSpPr>
        <p:spPr/>
        <p:txBody>
          <a:bodyPr/>
          <a:lstStyle/>
          <a:p>
            <a:pPr eaLnBrk="1" hangingPunct="1">
              <a:defRPr/>
            </a:pPr>
            <a:r>
              <a:rPr lang="en-US" smtClean="0"/>
              <a:t>Radial Nerve Test</a:t>
            </a:r>
          </a:p>
        </p:txBody>
      </p:sp>
      <p:pic>
        <p:nvPicPr>
          <p:cNvPr id="41987" name="Picture 6" descr="DSCF004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078164" y="1600200"/>
            <a:ext cx="6034087" cy="4495800"/>
          </a:xfrm>
          <a:noFill/>
        </p:spPr>
      </p:pic>
    </p:spTree>
    <p:extLst>
      <p:ext uri="{BB962C8B-B14F-4D97-AF65-F5344CB8AC3E}">
        <p14:creationId xmlns:p14="http://schemas.microsoft.com/office/powerpoint/2010/main" val="1119390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688753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Brachial Plexus Injuries </a:t>
            </a:r>
            <a:endParaRPr lang="en-US" dirty="0"/>
          </a:p>
        </p:txBody>
      </p:sp>
    </p:spTree>
    <p:extLst>
      <p:ext uri="{BB962C8B-B14F-4D97-AF65-F5344CB8AC3E}">
        <p14:creationId xmlns:p14="http://schemas.microsoft.com/office/powerpoint/2010/main" val="20414305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Grades of Injury</a:t>
            </a:r>
            <a:endParaRPr lang="en-US" dirty="0"/>
          </a:p>
        </p:txBody>
      </p:sp>
      <p:sp>
        <p:nvSpPr>
          <p:cNvPr id="5" name="Content Placeholder 4"/>
          <p:cNvSpPr>
            <a:spLocks noGrp="1"/>
          </p:cNvSpPr>
          <p:nvPr>
            <p:ph idx="1"/>
          </p:nvPr>
        </p:nvSpPr>
        <p:spPr/>
        <p:txBody>
          <a:bodyPr>
            <a:normAutofit/>
          </a:bodyPr>
          <a:lstStyle/>
          <a:p>
            <a:pPr>
              <a:lnSpc>
                <a:spcPct val="90000"/>
              </a:lnSpc>
            </a:pPr>
            <a:r>
              <a:rPr lang="en-US" sz="1800" dirty="0"/>
              <a:t>Grade 1 – </a:t>
            </a:r>
            <a:r>
              <a:rPr lang="en-US" sz="1800" dirty="0" err="1"/>
              <a:t>Neuropraxia</a:t>
            </a:r>
            <a:r>
              <a:rPr lang="en-US" sz="1800" dirty="0"/>
              <a:t> </a:t>
            </a:r>
          </a:p>
          <a:p>
            <a:pPr lvl="1">
              <a:lnSpc>
                <a:spcPct val="90000"/>
              </a:lnSpc>
            </a:pPr>
            <a:r>
              <a:rPr lang="en-US" sz="1600" dirty="0"/>
              <a:t>Disruption in nerve function that produces numbness and tingling</a:t>
            </a:r>
          </a:p>
          <a:p>
            <a:pPr lvl="1">
              <a:lnSpc>
                <a:spcPct val="90000"/>
              </a:lnSpc>
            </a:pPr>
            <a:r>
              <a:rPr lang="en-US" sz="1600" dirty="0"/>
              <a:t>Most common grade within athletics</a:t>
            </a:r>
          </a:p>
          <a:p>
            <a:pPr lvl="1">
              <a:lnSpc>
                <a:spcPct val="90000"/>
              </a:lnSpc>
            </a:pPr>
            <a:r>
              <a:rPr lang="en-US" sz="1600" dirty="0"/>
              <a:t>Symptoms usually resolve within several minutes</a:t>
            </a:r>
          </a:p>
          <a:p>
            <a:pPr lvl="1">
              <a:lnSpc>
                <a:spcPct val="90000"/>
              </a:lnSpc>
            </a:pPr>
            <a:endParaRPr lang="en-US" sz="1600" dirty="0"/>
          </a:p>
          <a:p>
            <a:pPr>
              <a:lnSpc>
                <a:spcPct val="90000"/>
              </a:lnSpc>
            </a:pPr>
            <a:r>
              <a:rPr lang="en-US" sz="1800" dirty="0"/>
              <a:t>Grade 2 – </a:t>
            </a:r>
            <a:r>
              <a:rPr lang="en-US" sz="1800" dirty="0" err="1"/>
              <a:t>Axonotmesis</a:t>
            </a:r>
            <a:endParaRPr lang="en-US" sz="1800" dirty="0"/>
          </a:p>
          <a:p>
            <a:pPr lvl="1">
              <a:lnSpc>
                <a:spcPct val="90000"/>
              </a:lnSpc>
            </a:pPr>
            <a:r>
              <a:rPr lang="en-US" sz="1600" dirty="0"/>
              <a:t>Damage to the nerve’s axon </a:t>
            </a:r>
          </a:p>
          <a:p>
            <a:pPr lvl="1">
              <a:lnSpc>
                <a:spcPct val="90000"/>
              </a:lnSpc>
            </a:pPr>
            <a:r>
              <a:rPr lang="en-US" sz="1600" dirty="0"/>
              <a:t>Symptoms = numbness, tingling, and affected function (may last several days)</a:t>
            </a:r>
          </a:p>
          <a:p>
            <a:pPr lvl="1">
              <a:lnSpc>
                <a:spcPct val="90000"/>
              </a:lnSpc>
            </a:pPr>
            <a:r>
              <a:rPr lang="en-US" sz="1600" dirty="0"/>
              <a:t>Long nerves have a greater healing time than short nerves  </a:t>
            </a:r>
            <a:endParaRPr lang="en-US" sz="1800" dirty="0"/>
          </a:p>
          <a:p>
            <a:pPr>
              <a:lnSpc>
                <a:spcPct val="90000"/>
              </a:lnSpc>
            </a:pPr>
            <a:r>
              <a:rPr lang="en-US" sz="1800" dirty="0"/>
              <a:t>Grade 3 – </a:t>
            </a:r>
            <a:r>
              <a:rPr lang="en-US" sz="1800" dirty="0" err="1"/>
              <a:t>Neurotmesis</a:t>
            </a:r>
            <a:endParaRPr lang="en-US" sz="1800" dirty="0"/>
          </a:p>
          <a:p>
            <a:pPr lvl="1">
              <a:lnSpc>
                <a:spcPct val="90000"/>
              </a:lnSpc>
            </a:pPr>
            <a:r>
              <a:rPr lang="en-US" sz="1600" dirty="0"/>
              <a:t>Permanent nerve damage occurs</a:t>
            </a:r>
          </a:p>
          <a:p>
            <a:pPr lvl="1">
              <a:lnSpc>
                <a:spcPct val="90000"/>
              </a:lnSpc>
            </a:pPr>
            <a:r>
              <a:rPr lang="en-US" sz="1600" dirty="0" smtClean="0"/>
              <a:t>“</a:t>
            </a:r>
            <a:r>
              <a:rPr lang="en-US" sz="1600" dirty="0"/>
              <a:t>Occurs with high-energy trauma, fractures, and penetrating injuries”</a:t>
            </a:r>
          </a:p>
          <a:p>
            <a:endParaRPr lang="en-US" dirty="0"/>
          </a:p>
        </p:txBody>
      </p:sp>
    </p:spTree>
    <p:extLst>
      <p:ext uri="{BB962C8B-B14F-4D97-AF65-F5344CB8AC3E}">
        <p14:creationId xmlns:p14="http://schemas.microsoft.com/office/powerpoint/2010/main" val="37604885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arm15"/>
          <p:cNvPicPr>
            <a:picLocks noChangeAspect="1" noChangeArrowheads="1"/>
          </p:cNvPicPr>
          <p:nvPr/>
        </p:nvPicPr>
        <p:blipFill>
          <a:blip r:embed="rId2"/>
          <a:srcRect/>
          <a:stretch>
            <a:fillRect/>
          </a:stretch>
        </p:blipFill>
        <p:spPr bwMode="auto">
          <a:xfrm>
            <a:off x="0" y="0"/>
            <a:ext cx="12192000" cy="6857999"/>
          </a:xfrm>
          <a:prstGeom prst="rect">
            <a:avLst/>
          </a:prstGeom>
          <a:noFill/>
          <a:ln w="9525">
            <a:noFill/>
            <a:miter lim="800000"/>
            <a:headEnd/>
            <a:tailEnd/>
          </a:ln>
          <a:effectLst/>
        </p:spPr>
      </p:pic>
    </p:spTree>
    <p:extLst>
      <p:ext uri="{BB962C8B-B14F-4D97-AF65-F5344CB8AC3E}">
        <p14:creationId xmlns:p14="http://schemas.microsoft.com/office/powerpoint/2010/main" val="13600095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30829227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Brachial Plexus Injury: Adults</a:t>
            </a:r>
            <a:endParaRPr lang="en-US" dirty="0"/>
          </a:p>
        </p:txBody>
      </p:sp>
      <p:sp>
        <p:nvSpPr>
          <p:cNvPr id="6" name="Content Placeholder 5"/>
          <p:cNvSpPr>
            <a:spLocks noGrp="1"/>
          </p:cNvSpPr>
          <p:nvPr>
            <p:ph idx="1"/>
          </p:nvPr>
        </p:nvSpPr>
        <p:spPr>
          <a:xfrm>
            <a:off x="838200" y="1825625"/>
            <a:ext cx="10515600" cy="4892416"/>
          </a:xfrm>
        </p:spPr>
        <p:txBody>
          <a:bodyPr>
            <a:normAutofit fontScale="92500" lnSpcReduction="20000"/>
          </a:bodyPr>
          <a:lstStyle/>
          <a:p>
            <a:pPr>
              <a:lnSpc>
                <a:spcPct val="90000"/>
              </a:lnSpc>
            </a:pPr>
            <a:r>
              <a:rPr lang="en-GB" dirty="0" smtClean="0"/>
              <a:t>High-energy trauma to the upper extremity and neck causes a variety of lesions to the brachial plexus. </a:t>
            </a:r>
          </a:p>
          <a:p>
            <a:pPr>
              <a:lnSpc>
                <a:spcPct val="90000"/>
              </a:lnSpc>
            </a:pPr>
            <a:r>
              <a:rPr lang="en-GB" dirty="0" smtClean="0"/>
              <a:t>The common mechanism is </a:t>
            </a:r>
            <a:r>
              <a:rPr lang="en-GB" b="1" dirty="0" smtClean="0">
                <a:solidFill>
                  <a:srgbClr val="FF0000"/>
                </a:solidFill>
              </a:rPr>
              <a:t>violent distraction </a:t>
            </a:r>
            <a:r>
              <a:rPr lang="en-GB" dirty="0" smtClean="0"/>
              <a:t>of the entire forequarter from the rest of the body in a motorcycle accident or a high-speed motor vehicle accident. A </a:t>
            </a:r>
            <a:r>
              <a:rPr lang="en-GB" b="1" dirty="0" smtClean="0">
                <a:solidFill>
                  <a:srgbClr val="FF0000"/>
                </a:solidFill>
              </a:rPr>
              <a:t>fall from a significant height </a:t>
            </a:r>
            <a:r>
              <a:rPr lang="en-GB" dirty="0" smtClean="0"/>
              <a:t>may also result in brachial plexus injury.</a:t>
            </a:r>
            <a:r>
              <a:rPr lang="en-US" dirty="0" smtClean="0"/>
              <a:t> </a:t>
            </a:r>
          </a:p>
          <a:p>
            <a:pPr>
              <a:lnSpc>
                <a:spcPct val="90000"/>
              </a:lnSpc>
            </a:pPr>
            <a:r>
              <a:rPr lang="en-US" dirty="0" smtClean="0"/>
              <a:t>Sports most commonly associated with brachial plexus injuries include: football, baseball, basketball, volleyball, fencing, wrestling, and gymnastics </a:t>
            </a:r>
            <a:endParaRPr lang="en-US" sz="1100" dirty="0"/>
          </a:p>
          <a:p>
            <a:pPr>
              <a:lnSpc>
                <a:spcPct val="90000"/>
              </a:lnSpc>
            </a:pPr>
            <a:r>
              <a:rPr lang="en-US" dirty="0" smtClean="0"/>
              <a:t>Nerve injuries can result from blunt force trauma, poor posture, or chronic repetitive stress</a:t>
            </a:r>
            <a:endParaRPr lang="en-US" sz="1100" dirty="0"/>
          </a:p>
          <a:p>
            <a:pPr>
              <a:lnSpc>
                <a:spcPct val="90000"/>
              </a:lnSpc>
            </a:pPr>
            <a:r>
              <a:rPr lang="en-US" dirty="0" smtClean="0"/>
              <a:t>Patients generally present with pain and/or muscle weakness </a:t>
            </a:r>
            <a:endParaRPr lang="en-US" sz="1100" dirty="0"/>
          </a:p>
          <a:p>
            <a:pPr>
              <a:lnSpc>
                <a:spcPct val="90000"/>
              </a:lnSpc>
            </a:pPr>
            <a:r>
              <a:rPr lang="en-US" dirty="0" smtClean="0"/>
              <a:t>Over time, some patients may experience muscle atrophy</a:t>
            </a:r>
          </a:p>
          <a:p>
            <a:pPr>
              <a:lnSpc>
                <a:spcPct val="90000"/>
              </a:lnSpc>
            </a:pPr>
            <a:r>
              <a:rPr lang="en-GB" dirty="0" smtClean="0"/>
              <a:t>Loss of useful function of the upper extremity is common</a:t>
            </a:r>
            <a:endParaRPr lang="en-US" dirty="0" smtClean="0"/>
          </a:p>
        </p:txBody>
      </p:sp>
    </p:spTree>
    <p:extLst>
      <p:ext uri="{BB962C8B-B14F-4D97-AF65-F5344CB8AC3E}">
        <p14:creationId xmlns:p14="http://schemas.microsoft.com/office/powerpoint/2010/main" val="3962460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Mechanisms of </a:t>
            </a:r>
            <a:br>
              <a:rPr lang="en-US" dirty="0">
                <a:solidFill>
                  <a:srgbClr val="FFFF00"/>
                </a:solidFill>
              </a:rPr>
            </a:br>
            <a:r>
              <a:rPr lang="en-US" dirty="0">
                <a:solidFill>
                  <a:srgbClr val="FFFF00"/>
                </a:solidFill>
              </a:rPr>
              <a:t>Injury to the Brachial Plexus</a:t>
            </a:r>
            <a:br>
              <a:rPr lang="en-US" dirty="0">
                <a:solidFill>
                  <a:srgbClr val="FFFF00"/>
                </a:solidFill>
              </a:rPr>
            </a:br>
            <a:endParaRPr lang="en-US" dirty="0"/>
          </a:p>
        </p:txBody>
      </p:sp>
      <p:sp>
        <p:nvSpPr>
          <p:cNvPr id="5" name="Content Placeholder 4"/>
          <p:cNvSpPr>
            <a:spLocks noGrp="1"/>
          </p:cNvSpPr>
          <p:nvPr>
            <p:ph sz="half" idx="2"/>
          </p:nvPr>
        </p:nvSpPr>
        <p:spPr>
          <a:xfrm>
            <a:off x="6324600" y="1825625"/>
            <a:ext cx="5029200" cy="4351338"/>
          </a:xfrm>
        </p:spPr>
        <p:txBody>
          <a:bodyPr>
            <a:normAutofit fontScale="77500" lnSpcReduction="20000"/>
          </a:bodyPr>
          <a:lstStyle/>
          <a:p>
            <a:pPr>
              <a:buFontTx/>
              <a:buAutoNum type="alphaUcPeriod"/>
            </a:pPr>
            <a:r>
              <a:rPr lang="en-US" dirty="0" smtClean="0"/>
              <a:t>Traction</a:t>
            </a:r>
            <a:r>
              <a:rPr lang="en-US" b="0" dirty="0" smtClean="0"/>
              <a:t>: direct blow to the shoulder with the neck laterally flexed toward the unaffected shoulder (gymnast falls on beam)</a:t>
            </a:r>
          </a:p>
          <a:p>
            <a:pPr>
              <a:buFontTx/>
              <a:buAutoNum type="alphaUcPeriod"/>
            </a:pPr>
            <a:endParaRPr lang="en-US" b="0" dirty="0" smtClean="0"/>
          </a:p>
          <a:p>
            <a:pPr>
              <a:buFontTx/>
              <a:buAutoNum type="alphaUcPeriod"/>
            </a:pPr>
            <a:r>
              <a:rPr lang="en-US" dirty="0" smtClean="0"/>
              <a:t>Direct trauma</a:t>
            </a:r>
            <a:r>
              <a:rPr lang="en-US" b="0" dirty="0" smtClean="0"/>
              <a:t>: direct blow to the </a:t>
            </a:r>
            <a:r>
              <a:rPr lang="en-US" b="0" dirty="0" err="1" smtClean="0"/>
              <a:t>supraclavicular</a:t>
            </a:r>
            <a:r>
              <a:rPr lang="en-US" b="0" dirty="0" smtClean="0"/>
              <a:t> </a:t>
            </a:r>
            <a:r>
              <a:rPr lang="en-US" b="0" dirty="0" err="1" smtClean="0"/>
              <a:t>fossa</a:t>
            </a:r>
            <a:r>
              <a:rPr lang="en-US" b="0" dirty="0" smtClean="0"/>
              <a:t> over </a:t>
            </a:r>
            <a:r>
              <a:rPr lang="en-US" b="0" dirty="0" err="1" smtClean="0"/>
              <a:t>Erb’s</a:t>
            </a:r>
            <a:r>
              <a:rPr lang="en-US" b="0" dirty="0" smtClean="0"/>
              <a:t> point</a:t>
            </a:r>
          </a:p>
          <a:p>
            <a:endParaRPr lang="en-US" b="0" dirty="0" smtClean="0"/>
          </a:p>
          <a:p>
            <a:pPr marL="0" indent="0">
              <a:buNone/>
            </a:pPr>
            <a:r>
              <a:rPr lang="en-US" b="0" dirty="0" smtClean="0"/>
              <a:t>C. </a:t>
            </a:r>
            <a:r>
              <a:rPr lang="en-US" dirty="0" smtClean="0"/>
              <a:t>Cervical Nerve Compression</a:t>
            </a:r>
            <a:r>
              <a:rPr lang="en-US" b="0" dirty="0" smtClean="0"/>
              <a:t>: Occurs when the neck is flexed laterally toward the patient’s affected shoulder, compressing / irritating the nerves, resulting in point tenderness over involved vertebrae of affected nerve(s) </a:t>
            </a:r>
            <a:r>
              <a:rPr lang="en-US" b="0" i="1" dirty="0" smtClean="0"/>
              <a:t>(</a:t>
            </a:r>
            <a:r>
              <a:rPr lang="en-US" b="0" i="1" dirty="0" err="1" smtClean="0"/>
              <a:t>Troub</a:t>
            </a:r>
            <a:r>
              <a:rPr lang="en-US" b="0" i="1" dirty="0" smtClean="0"/>
              <a:t>, 2001)</a:t>
            </a:r>
            <a:r>
              <a:rPr lang="en-US" b="0" dirty="0" smtClean="0"/>
              <a:t> </a:t>
            </a:r>
          </a:p>
          <a:p>
            <a:endParaRPr lang="en-US" dirty="0"/>
          </a:p>
        </p:txBody>
      </p:sp>
      <p:pic>
        <p:nvPicPr>
          <p:cNvPr id="6" name="Picture 2" descr="BP"/>
          <p:cNvPicPr>
            <a:picLocks noChangeAspect="1" noChangeArrowheads="1"/>
          </p:cNvPicPr>
          <p:nvPr/>
        </p:nvPicPr>
        <p:blipFill>
          <a:blip r:embed="rId2"/>
          <a:srcRect/>
          <a:stretch>
            <a:fillRect/>
          </a:stretch>
        </p:blipFill>
        <p:spPr bwMode="auto">
          <a:xfrm>
            <a:off x="838200" y="1947864"/>
            <a:ext cx="5486400" cy="4229099"/>
          </a:xfrm>
          <a:prstGeom prst="rect">
            <a:avLst/>
          </a:prstGeom>
          <a:noFill/>
        </p:spPr>
      </p:pic>
    </p:spTree>
    <p:extLst>
      <p:ext uri="{BB962C8B-B14F-4D97-AF65-F5344CB8AC3E}">
        <p14:creationId xmlns:p14="http://schemas.microsoft.com/office/powerpoint/2010/main" val="775899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smtClean="0"/>
              <a:t>Mechanisms of Injury to the Brachial Plexus</a:t>
            </a:r>
            <a:endParaRPr lang="en-US" dirty="0"/>
          </a:p>
        </p:txBody>
      </p:sp>
      <p:pic>
        <p:nvPicPr>
          <p:cNvPr id="7" name="Picture 6" descr="cost-327"/>
          <p:cNvPicPr>
            <a:picLocks noChangeAspect="1" noChangeArrowheads="1"/>
          </p:cNvPicPr>
          <p:nvPr/>
        </p:nvPicPr>
        <p:blipFill>
          <a:blip r:embed="rId2"/>
          <a:srcRect/>
          <a:stretch>
            <a:fillRect/>
          </a:stretch>
        </p:blipFill>
        <p:spPr bwMode="auto">
          <a:xfrm>
            <a:off x="0" y="1690688"/>
            <a:ext cx="4242318" cy="5167312"/>
          </a:xfrm>
          <a:prstGeom prst="rect">
            <a:avLst/>
          </a:prstGeom>
          <a:noFill/>
        </p:spPr>
      </p:pic>
      <p:pic>
        <p:nvPicPr>
          <p:cNvPr id="8" name="Picture 3" descr="football shoulder hit"/>
          <p:cNvPicPr>
            <a:picLocks noChangeAspect="1" noChangeArrowheads="1"/>
          </p:cNvPicPr>
          <p:nvPr/>
        </p:nvPicPr>
        <p:blipFill>
          <a:blip r:embed="rId3"/>
          <a:srcRect/>
          <a:stretch>
            <a:fillRect/>
          </a:stretch>
        </p:blipFill>
        <p:spPr bwMode="auto">
          <a:xfrm>
            <a:off x="4683966" y="1690689"/>
            <a:ext cx="3582955" cy="5167312"/>
          </a:xfrm>
          <a:prstGeom prst="rect">
            <a:avLst/>
          </a:prstGeom>
          <a:noFill/>
        </p:spPr>
      </p:pic>
      <p:pic>
        <p:nvPicPr>
          <p:cNvPr id="2" name="Picture 1"/>
          <p:cNvPicPr>
            <a:picLocks noChangeAspect="1"/>
          </p:cNvPicPr>
          <p:nvPr/>
        </p:nvPicPr>
        <p:blipFill>
          <a:blip r:embed="rId4"/>
          <a:stretch>
            <a:fillRect/>
          </a:stretch>
        </p:blipFill>
        <p:spPr>
          <a:xfrm>
            <a:off x="8710882" y="1690688"/>
            <a:ext cx="3481118" cy="5167312"/>
          </a:xfrm>
          <a:prstGeom prst="rect">
            <a:avLst/>
          </a:prstGeom>
        </p:spPr>
      </p:pic>
    </p:spTree>
    <p:extLst>
      <p:ext uri="{BB962C8B-B14F-4D97-AF65-F5344CB8AC3E}">
        <p14:creationId xmlns:p14="http://schemas.microsoft.com/office/powerpoint/2010/main" val="1275387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90330" y="2766218"/>
            <a:ext cx="6365033" cy="1325563"/>
          </a:xfrm>
        </p:spPr>
        <p:txBody>
          <a:bodyPr/>
          <a:lstStyle/>
          <a:p>
            <a:pPr eaLnBrk="1" hangingPunct="1">
              <a:defRPr/>
            </a:pPr>
            <a:r>
              <a:rPr lang="en-US" dirty="0" smtClean="0"/>
              <a:t>Upper Extremity Nerves</a:t>
            </a:r>
          </a:p>
        </p:txBody>
      </p:sp>
      <p:pic>
        <p:nvPicPr>
          <p:cNvPr id="5123" name="Picture 3" descr="three_nerve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990253" y="0"/>
            <a:ext cx="6201748" cy="6858000"/>
          </a:xfrm>
          <a:noFill/>
        </p:spPr>
      </p:pic>
    </p:spTree>
    <p:extLst>
      <p:ext uri="{BB962C8B-B14F-4D97-AF65-F5344CB8AC3E}">
        <p14:creationId xmlns:p14="http://schemas.microsoft.com/office/powerpoint/2010/main" val="3638374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6198343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 y="0"/>
            <a:ext cx="12191999" cy="6858000"/>
          </a:xfrm>
          <a:prstGeom prst="rect">
            <a:avLst/>
          </a:prstGeom>
        </p:spPr>
      </p:pic>
    </p:spTree>
    <p:extLst>
      <p:ext uri="{BB962C8B-B14F-4D97-AF65-F5344CB8AC3E}">
        <p14:creationId xmlns:p14="http://schemas.microsoft.com/office/powerpoint/2010/main" val="18887641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37110591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1409133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Adult Brachial Plexus Injury</a:t>
            </a:r>
            <a:endParaRPr lang="en-US" dirty="0"/>
          </a:p>
        </p:txBody>
      </p:sp>
      <p:sp>
        <p:nvSpPr>
          <p:cNvPr id="3" name="Content Placeholder 2"/>
          <p:cNvSpPr>
            <a:spLocks noGrp="1"/>
          </p:cNvSpPr>
          <p:nvPr>
            <p:ph idx="1"/>
          </p:nvPr>
        </p:nvSpPr>
        <p:spPr>
          <a:xfrm>
            <a:off x="838200" y="1825624"/>
            <a:ext cx="10515600" cy="5032375"/>
          </a:xfrm>
        </p:spPr>
        <p:txBody>
          <a:bodyPr>
            <a:normAutofit/>
          </a:bodyPr>
          <a:lstStyle/>
          <a:p>
            <a:pPr>
              <a:lnSpc>
                <a:spcPct val="80000"/>
              </a:lnSpc>
              <a:buFontTx/>
              <a:buNone/>
            </a:pPr>
            <a:r>
              <a:rPr lang="en-GB" sz="2000" dirty="0"/>
              <a:t>Examination (use pre-printed brachial plexus diagrams): determine level</a:t>
            </a:r>
          </a:p>
          <a:p>
            <a:pPr>
              <a:lnSpc>
                <a:spcPct val="80000"/>
              </a:lnSpc>
            </a:pPr>
            <a:r>
              <a:rPr lang="en-GB" sz="2000" dirty="0"/>
              <a:t>Look at face: does he have Horner’s? (=lower root lesion C8 T1)</a:t>
            </a:r>
          </a:p>
          <a:p>
            <a:pPr>
              <a:lnSpc>
                <a:spcPct val="80000"/>
              </a:lnSpc>
            </a:pPr>
            <a:r>
              <a:rPr lang="en-GB" sz="2000" dirty="0"/>
              <a:t>Undress upper torso</a:t>
            </a:r>
          </a:p>
          <a:p>
            <a:pPr>
              <a:lnSpc>
                <a:spcPct val="80000"/>
              </a:lnSpc>
            </a:pPr>
            <a:r>
              <a:rPr lang="en-GB" sz="2000" dirty="0"/>
              <a:t>Look from front at posture of arm, scars, muscle wasting, asymmetry/swelling</a:t>
            </a:r>
          </a:p>
          <a:p>
            <a:pPr>
              <a:lnSpc>
                <a:spcPct val="80000"/>
              </a:lnSpc>
            </a:pPr>
            <a:r>
              <a:rPr lang="en-GB" sz="2000" dirty="0"/>
              <a:t>Look at back again for scars, muscle wasting, asymmetry</a:t>
            </a:r>
          </a:p>
          <a:p>
            <a:pPr lvl="1">
              <a:lnSpc>
                <a:spcPct val="80000"/>
              </a:lnSpc>
            </a:pPr>
            <a:r>
              <a:rPr lang="en-GB" sz="1800" dirty="0" smtClean="0"/>
              <a:t>shrug shoulders</a:t>
            </a:r>
            <a:endParaRPr lang="en-GB" sz="1800" dirty="0"/>
          </a:p>
          <a:p>
            <a:pPr lvl="1">
              <a:lnSpc>
                <a:spcPct val="80000"/>
              </a:lnSpc>
            </a:pPr>
            <a:r>
              <a:rPr lang="en-GB" sz="1800" dirty="0"/>
              <a:t>Supraspinatus responsible for 1st 20</a:t>
            </a:r>
            <a:r>
              <a:rPr lang="en-GB" sz="1800" dirty="0">
                <a:sym typeface="Symbol" pitchFamily="-108" charset="2"/>
              </a:rPr>
              <a:t></a:t>
            </a:r>
            <a:r>
              <a:rPr lang="en-GB" sz="1800" dirty="0"/>
              <a:t> of shoulder abduction (resisted arm abduction)</a:t>
            </a:r>
          </a:p>
          <a:p>
            <a:pPr lvl="1">
              <a:lnSpc>
                <a:spcPct val="80000"/>
              </a:lnSpc>
            </a:pPr>
            <a:r>
              <a:rPr lang="en-GB" sz="1800" dirty="0"/>
              <a:t>Rhomboids (touch back of head)	 </a:t>
            </a:r>
          </a:p>
          <a:p>
            <a:pPr>
              <a:lnSpc>
                <a:spcPct val="80000"/>
              </a:lnSpc>
            </a:pPr>
            <a:r>
              <a:rPr lang="en-GB" sz="2000" dirty="0" smtClean="0"/>
              <a:t>Look </a:t>
            </a:r>
            <a:r>
              <a:rPr lang="en-GB" sz="2000" dirty="0"/>
              <a:t>at vascularity of arm</a:t>
            </a:r>
          </a:p>
          <a:p>
            <a:pPr>
              <a:lnSpc>
                <a:spcPct val="80000"/>
              </a:lnSpc>
            </a:pPr>
            <a:r>
              <a:rPr lang="en-GB" sz="2000" dirty="0"/>
              <a:t>Check sensation both upper limbs (root levels)</a:t>
            </a:r>
          </a:p>
          <a:p>
            <a:pPr>
              <a:lnSpc>
                <a:spcPct val="80000"/>
              </a:lnSpc>
            </a:pPr>
            <a:r>
              <a:rPr lang="en-GB" sz="2000" dirty="0"/>
              <a:t>Check movement both upper limbs from shoulder to fingers (AROM + PROM)</a:t>
            </a:r>
          </a:p>
          <a:p>
            <a:pPr>
              <a:lnSpc>
                <a:spcPct val="80000"/>
              </a:lnSpc>
            </a:pPr>
            <a:r>
              <a:rPr lang="en-GB" sz="2000" dirty="0"/>
              <a:t>Reflexes</a:t>
            </a:r>
          </a:p>
          <a:p>
            <a:pPr>
              <a:lnSpc>
                <a:spcPct val="80000"/>
              </a:lnSpc>
            </a:pPr>
            <a:r>
              <a:rPr lang="en-GB" sz="2000" dirty="0"/>
              <a:t>Function of phrenic nerve</a:t>
            </a:r>
            <a:endParaRPr lang="en-US" sz="3200" dirty="0"/>
          </a:p>
        </p:txBody>
      </p:sp>
    </p:spTree>
    <p:extLst>
      <p:ext uri="{BB962C8B-B14F-4D97-AF65-F5344CB8AC3E}">
        <p14:creationId xmlns:p14="http://schemas.microsoft.com/office/powerpoint/2010/main" val="3660269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Neurological Examination</a:t>
            </a:r>
            <a:endParaRPr lang="en-US" dirty="0"/>
          </a:p>
        </p:txBody>
      </p:sp>
      <p:pic>
        <p:nvPicPr>
          <p:cNvPr id="4" name="Content Placeholder 3" descr="Screen Shot 2012-12-08 at 5.30.28 PM.png"/>
          <p:cNvPicPr>
            <a:picLocks noGrp="1" noChangeAspect="1"/>
          </p:cNvPicPr>
          <p:nvPr>
            <p:ph idx="1"/>
          </p:nvPr>
        </p:nvPicPr>
        <p:blipFill>
          <a:blip r:embed="rId2"/>
          <a:srcRect t="-2561" b="-2561"/>
          <a:stretch>
            <a:fillRect/>
          </a:stretch>
        </p:blipFill>
        <p:spPr>
          <a:xfrm>
            <a:off x="1752600" y="1348759"/>
            <a:ext cx="8686800" cy="4777405"/>
          </a:xfrm>
        </p:spPr>
      </p:pic>
    </p:spTree>
    <p:extLst>
      <p:ext uri="{BB962C8B-B14F-4D97-AF65-F5344CB8AC3E}">
        <p14:creationId xmlns:p14="http://schemas.microsoft.com/office/powerpoint/2010/main" val="14694320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Neurological Examination</a:t>
            </a:r>
            <a:endParaRPr lang="en-US" dirty="0"/>
          </a:p>
        </p:txBody>
      </p:sp>
      <p:pic>
        <p:nvPicPr>
          <p:cNvPr id="4" name="Content Placeholder 3" descr="Screen Shot 2012-12-08 at 5.31.17 PM.png"/>
          <p:cNvPicPr>
            <a:picLocks noGrp="1" noChangeAspect="1"/>
          </p:cNvPicPr>
          <p:nvPr>
            <p:ph idx="1"/>
          </p:nvPr>
        </p:nvPicPr>
        <p:blipFill>
          <a:blip r:embed="rId2"/>
          <a:srcRect t="-1240" b="-1240"/>
          <a:stretch>
            <a:fillRect/>
          </a:stretch>
        </p:blipFill>
        <p:spPr/>
      </p:pic>
    </p:spTree>
    <p:extLst>
      <p:ext uri="{BB962C8B-B14F-4D97-AF65-F5344CB8AC3E}">
        <p14:creationId xmlns:p14="http://schemas.microsoft.com/office/powerpoint/2010/main" val="6470141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GB" b="1" dirty="0" smtClean="0"/>
              <a:t>Examination</a:t>
            </a:r>
            <a:endParaRPr lang="en-US" dirty="0"/>
          </a:p>
        </p:txBody>
      </p:sp>
      <p:sp>
        <p:nvSpPr>
          <p:cNvPr id="3" name="Content Placeholder 2"/>
          <p:cNvSpPr>
            <a:spLocks noGrp="1"/>
          </p:cNvSpPr>
          <p:nvPr>
            <p:ph idx="1"/>
          </p:nvPr>
        </p:nvSpPr>
        <p:spPr>
          <a:xfrm>
            <a:off x="1981200" y="2870201"/>
            <a:ext cx="8229600" cy="3623905"/>
          </a:xfrm>
        </p:spPr>
        <p:txBody>
          <a:bodyPr/>
          <a:lstStyle/>
          <a:p>
            <a:pPr>
              <a:lnSpc>
                <a:spcPct val="80000"/>
              </a:lnSpc>
            </a:pPr>
            <a:r>
              <a:rPr lang="en-GB" dirty="0" smtClean="0"/>
              <a:t>LOOK, FEEL, MOVE (Talk as you are doing)</a:t>
            </a:r>
          </a:p>
          <a:p>
            <a:pPr>
              <a:lnSpc>
                <a:spcPct val="80000"/>
              </a:lnSpc>
            </a:pPr>
            <a:r>
              <a:rPr lang="en-GB" dirty="0" smtClean="0"/>
              <a:t>Look at the face: Ptosis and </a:t>
            </a:r>
            <a:r>
              <a:rPr lang="en-GB" dirty="0" err="1" smtClean="0"/>
              <a:t>anhydrosis</a:t>
            </a:r>
            <a:r>
              <a:rPr lang="en-GB" dirty="0" smtClean="0"/>
              <a:t> (Horner syndrome) suggest a complete lower plexus lesion</a:t>
            </a:r>
          </a:p>
          <a:p>
            <a:endParaRPr lang="en-US" dirty="0"/>
          </a:p>
        </p:txBody>
      </p:sp>
      <p:pic>
        <p:nvPicPr>
          <p:cNvPr id="4" name="Picture 13" descr="Horner_s_Syndrome_001_445x129"/>
          <p:cNvPicPr>
            <a:picLocks noChangeAspect="1" noChangeArrowheads="1"/>
          </p:cNvPicPr>
          <p:nvPr/>
        </p:nvPicPr>
        <p:blipFill>
          <a:blip r:embed="rId2"/>
          <a:srcRect/>
          <a:stretch>
            <a:fillRect/>
          </a:stretch>
        </p:blipFill>
        <p:spPr bwMode="auto">
          <a:xfrm>
            <a:off x="2514600" y="838200"/>
            <a:ext cx="7010400" cy="2032000"/>
          </a:xfrm>
          <a:prstGeom prst="rect">
            <a:avLst/>
          </a:prstGeom>
          <a:noFill/>
          <a:ln w="9525">
            <a:noFill/>
            <a:miter lim="800000"/>
            <a:headEnd/>
            <a:tailEnd/>
          </a:ln>
          <a:effectLst/>
        </p:spPr>
      </p:pic>
    </p:spTree>
    <p:extLst>
      <p:ext uri="{BB962C8B-B14F-4D97-AF65-F5344CB8AC3E}">
        <p14:creationId xmlns:p14="http://schemas.microsoft.com/office/powerpoint/2010/main" val="42495275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Examine the Back</a:t>
            </a:r>
            <a:endParaRPr lang="en-US" dirty="0"/>
          </a:p>
        </p:txBody>
      </p:sp>
      <p:pic>
        <p:nvPicPr>
          <p:cNvPr id="4" name="Picture 7" descr="wing02a">
            <a:hlinkClick r:id="" action="ppaction://noaction"/>
          </p:cNvPr>
          <p:cNvPicPr>
            <a:picLocks noChangeAspect="1" noChangeArrowheads="1"/>
          </p:cNvPicPr>
          <p:nvPr/>
        </p:nvPicPr>
        <p:blipFill>
          <a:blip r:embed="rId2"/>
          <a:srcRect/>
          <a:stretch>
            <a:fillRect/>
          </a:stretch>
        </p:blipFill>
        <p:spPr bwMode="auto">
          <a:xfrm>
            <a:off x="2209800" y="1447800"/>
            <a:ext cx="3352800" cy="2349500"/>
          </a:xfrm>
          <a:prstGeom prst="rect">
            <a:avLst/>
          </a:prstGeom>
          <a:noFill/>
        </p:spPr>
      </p:pic>
      <p:pic>
        <p:nvPicPr>
          <p:cNvPr id="5" name="Picture 10" descr="trapezius_palsy"/>
          <p:cNvPicPr>
            <a:picLocks noChangeAspect="1" noChangeArrowheads="1"/>
          </p:cNvPicPr>
          <p:nvPr/>
        </p:nvPicPr>
        <p:blipFill>
          <a:blip r:embed="rId3"/>
          <a:srcRect/>
          <a:stretch>
            <a:fillRect/>
          </a:stretch>
        </p:blipFill>
        <p:spPr bwMode="auto">
          <a:xfrm>
            <a:off x="6781800" y="1295401"/>
            <a:ext cx="2971800" cy="2865437"/>
          </a:xfrm>
          <a:prstGeom prst="rect">
            <a:avLst/>
          </a:prstGeom>
          <a:noFill/>
        </p:spPr>
      </p:pic>
      <p:sp>
        <p:nvSpPr>
          <p:cNvPr id="6" name="Rectangle 5"/>
          <p:cNvSpPr/>
          <p:nvPr/>
        </p:nvSpPr>
        <p:spPr>
          <a:xfrm>
            <a:off x="2209800" y="3976171"/>
            <a:ext cx="4173288" cy="369332"/>
          </a:xfrm>
          <a:prstGeom prst="rect">
            <a:avLst/>
          </a:prstGeom>
        </p:spPr>
        <p:txBody>
          <a:bodyPr wrap="none">
            <a:spAutoFit/>
          </a:bodyPr>
          <a:lstStyle/>
          <a:p>
            <a:r>
              <a:rPr lang="en-GB" dirty="0">
                <a:solidFill>
                  <a:srgbClr val="000000"/>
                </a:solidFill>
              </a:rPr>
              <a:t>Wall test for </a:t>
            </a:r>
            <a:r>
              <a:rPr lang="en-GB" dirty="0" err="1">
                <a:solidFill>
                  <a:srgbClr val="000000"/>
                </a:solidFill>
              </a:rPr>
              <a:t>serratus</a:t>
            </a:r>
            <a:r>
              <a:rPr lang="en-GB" dirty="0">
                <a:solidFill>
                  <a:srgbClr val="000000"/>
                </a:solidFill>
              </a:rPr>
              <a:t> ant (winging scapula)</a:t>
            </a:r>
            <a:endParaRPr lang="en-US" dirty="0">
              <a:solidFill>
                <a:srgbClr val="000000"/>
              </a:solidFill>
            </a:endParaRPr>
          </a:p>
        </p:txBody>
      </p:sp>
      <p:sp>
        <p:nvSpPr>
          <p:cNvPr id="7" name="Rectangle 6"/>
          <p:cNvSpPr/>
          <p:nvPr/>
        </p:nvSpPr>
        <p:spPr>
          <a:xfrm>
            <a:off x="6383088" y="4495800"/>
            <a:ext cx="3954290" cy="369332"/>
          </a:xfrm>
          <a:prstGeom prst="rect">
            <a:avLst/>
          </a:prstGeom>
        </p:spPr>
        <p:txBody>
          <a:bodyPr wrap="none">
            <a:spAutoFit/>
          </a:bodyPr>
          <a:lstStyle/>
          <a:p>
            <a:r>
              <a:rPr lang="en-GB" dirty="0">
                <a:solidFill>
                  <a:srgbClr val="000000"/>
                </a:solidFill>
              </a:rPr>
              <a:t>Note weak </a:t>
            </a:r>
            <a:r>
              <a:rPr lang="en-GB" dirty="0" err="1">
                <a:solidFill>
                  <a:srgbClr val="000000"/>
                </a:solidFill>
              </a:rPr>
              <a:t>trapezius</a:t>
            </a:r>
            <a:r>
              <a:rPr lang="en-GB" dirty="0">
                <a:solidFill>
                  <a:srgbClr val="000000"/>
                </a:solidFill>
              </a:rPr>
              <a:t> (asymmetric shrug)</a:t>
            </a:r>
            <a:endParaRPr lang="en-US" dirty="0">
              <a:solidFill>
                <a:srgbClr val="000000"/>
              </a:solidFill>
            </a:endParaRPr>
          </a:p>
        </p:txBody>
      </p:sp>
    </p:spTree>
    <p:extLst>
      <p:ext uri="{BB962C8B-B14F-4D97-AF65-F5344CB8AC3E}">
        <p14:creationId xmlns:p14="http://schemas.microsoft.com/office/powerpoint/2010/main" val="18068848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Examine the Back</a:t>
            </a:r>
            <a:endParaRPr lang="en-US" dirty="0"/>
          </a:p>
        </p:txBody>
      </p:sp>
      <p:sp>
        <p:nvSpPr>
          <p:cNvPr id="8" name="Content Placeholder 7"/>
          <p:cNvSpPr>
            <a:spLocks noGrp="1"/>
          </p:cNvSpPr>
          <p:nvPr>
            <p:ph idx="1"/>
          </p:nvPr>
        </p:nvSpPr>
        <p:spPr/>
        <p:txBody>
          <a:bodyPr>
            <a:normAutofit/>
          </a:bodyPr>
          <a:lstStyle/>
          <a:p>
            <a:r>
              <a:rPr lang="en-GB" dirty="0" smtClean="0"/>
              <a:t>Swelling about the shoulder can be dramatic. Diminished or absent pulses suggest vascular injury, and special consideration should be given to rupture of the </a:t>
            </a:r>
            <a:r>
              <a:rPr lang="en-GB" dirty="0" err="1" smtClean="0"/>
              <a:t>subclavian</a:t>
            </a:r>
            <a:r>
              <a:rPr lang="en-GB" dirty="0" smtClean="0"/>
              <a:t> vessels. Clavicle fractures are often palpable. Careful inspection and palpation of the axial skeleton may reveal concomitant injuries. Examine each cervical root individually for motor and sensory function as soon as circumstances allow. </a:t>
            </a:r>
          </a:p>
          <a:p>
            <a:endParaRPr lang="en-US" dirty="0"/>
          </a:p>
        </p:txBody>
      </p:sp>
    </p:spTree>
    <p:extLst>
      <p:ext uri="{BB962C8B-B14F-4D97-AF65-F5344CB8AC3E}">
        <p14:creationId xmlns:p14="http://schemas.microsoft.com/office/powerpoint/2010/main" val="3264107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a:xfrm>
            <a:off x="1828800" y="609600"/>
            <a:ext cx="8229600" cy="4724400"/>
          </a:xfrm>
        </p:spPr>
        <p:txBody>
          <a:bodyPr/>
          <a:lstStyle/>
          <a:p>
            <a:pPr algn="l" eaLnBrk="1" hangingPunct="1">
              <a:defRPr/>
            </a:pPr>
            <a:r>
              <a:rPr lang="en-US" sz="3600"/>
              <a:t>Carpal Tunnel Syndrome: Median Neuropathy at the wrist.</a:t>
            </a:r>
            <a:br>
              <a:rPr lang="en-US" sz="3600"/>
            </a:br>
            <a:r>
              <a:rPr lang="en-US" sz="3600"/>
              <a:t/>
            </a:r>
            <a:br>
              <a:rPr lang="en-US" sz="3600"/>
            </a:br>
            <a:r>
              <a:rPr lang="en-US" sz="3600"/>
              <a:t>Cubital Tunnel Syndrome: Ulnar neuropathy at the elbow.</a:t>
            </a:r>
            <a:br>
              <a:rPr lang="en-US" sz="3600"/>
            </a:br>
            <a:r>
              <a:rPr lang="en-US" sz="3600"/>
              <a:t/>
            </a:r>
            <a:br>
              <a:rPr lang="en-US" sz="3600"/>
            </a:br>
            <a:r>
              <a:rPr lang="en-US" sz="3600"/>
              <a:t>Radial Nerve Palsy at the spiral groove of the humerus. </a:t>
            </a:r>
          </a:p>
        </p:txBody>
      </p:sp>
    </p:spTree>
    <p:extLst>
      <p:ext uri="{BB962C8B-B14F-4D97-AF65-F5344CB8AC3E}">
        <p14:creationId xmlns:p14="http://schemas.microsoft.com/office/powerpoint/2010/main" val="34200606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1143000"/>
          </a:xfrm>
        </p:spPr>
        <p:txBody>
          <a:bodyPr/>
          <a:lstStyle/>
          <a:p>
            <a:r>
              <a:rPr lang="en-GB" dirty="0" smtClean="0"/>
              <a:t>Examine the Back</a:t>
            </a:r>
            <a:endParaRPr lang="en-US" dirty="0"/>
          </a:p>
        </p:txBody>
      </p:sp>
      <p:grpSp>
        <p:nvGrpSpPr>
          <p:cNvPr id="4" name="Group 13"/>
          <p:cNvGrpSpPr>
            <a:grpSpLocks noGrp="1"/>
          </p:cNvGrpSpPr>
          <p:nvPr/>
        </p:nvGrpSpPr>
        <p:grpSpPr bwMode="auto">
          <a:xfrm>
            <a:off x="1524000" y="0"/>
            <a:ext cx="9144000" cy="6248400"/>
            <a:chOff x="528" y="720"/>
            <a:chExt cx="4560" cy="2976"/>
          </a:xfrm>
        </p:grpSpPr>
        <p:pic>
          <p:nvPicPr>
            <p:cNvPr id="5" name="Picture 10" descr="art-nf480072"/>
            <p:cNvPicPr>
              <a:picLocks noChangeAspect="1" noChangeArrowheads="1"/>
            </p:cNvPicPr>
            <p:nvPr/>
          </p:nvPicPr>
          <p:blipFill>
            <a:blip r:embed="rId2"/>
            <a:srcRect/>
            <a:stretch>
              <a:fillRect/>
            </a:stretch>
          </p:blipFill>
          <p:spPr bwMode="auto">
            <a:xfrm>
              <a:off x="576" y="735"/>
              <a:ext cx="4464" cy="2946"/>
            </a:xfrm>
            <a:prstGeom prst="rect">
              <a:avLst/>
            </a:prstGeom>
            <a:noFill/>
          </p:spPr>
        </p:pic>
        <p:sp>
          <p:nvSpPr>
            <p:cNvPr id="6" name="Rectangle 11"/>
            <p:cNvSpPr>
              <a:spLocks noChangeArrowheads="1"/>
            </p:cNvSpPr>
            <p:nvPr/>
          </p:nvSpPr>
          <p:spPr bwMode="auto">
            <a:xfrm>
              <a:off x="528" y="3504"/>
              <a:ext cx="4512" cy="192"/>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endParaRPr lang="en-US"/>
            </a:p>
          </p:txBody>
        </p:sp>
        <p:sp>
          <p:nvSpPr>
            <p:cNvPr id="7" name="Rectangle 12"/>
            <p:cNvSpPr>
              <a:spLocks noChangeArrowheads="1"/>
            </p:cNvSpPr>
            <p:nvPr/>
          </p:nvSpPr>
          <p:spPr bwMode="auto">
            <a:xfrm>
              <a:off x="576" y="720"/>
              <a:ext cx="4512" cy="192"/>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endParaRPr lang="en-US"/>
            </a:p>
          </p:txBody>
        </p:sp>
      </p:grpSp>
      <p:sp>
        <p:nvSpPr>
          <p:cNvPr id="8" name="Rectangle 7"/>
          <p:cNvSpPr/>
          <p:nvPr/>
        </p:nvSpPr>
        <p:spPr>
          <a:xfrm>
            <a:off x="4114800" y="3276601"/>
            <a:ext cx="4572000" cy="1200329"/>
          </a:xfrm>
          <a:prstGeom prst="rect">
            <a:avLst/>
          </a:prstGeom>
        </p:spPr>
        <p:txBody>
          <a:bodyPr>
            <a:spAutoFit/>
          </a:bodyPr>
          <a:lstStyle/>
          <a:p>
            <a:pPr algn="ctr"/>
            <a:r>
              <a:rPr lang="en-US" dirty="0">
                <a:solidFill>
                  <a:schemeClr val="bg1"/>
                </a:solidFill>
              </a:rPr>
              <a:t>Photograph showing patient with left shoulder </a:t>
            </a:r>
            <a:r>
              <a:rPr lang="en-US" dirty="0" err="1">
                <a:solidFill>
                  <a:schemeClr val="bg1"/>
                </a:solidFill>
              </a:rPr>
              <a:t>subluxation</a:t>
            </a:r>
            <a:r>
              <a:rPr lang="en-US" dirty="0">
                <a:solidFill>
                  <a:schemeClr val="bg1"/>
                </a:solidFill>
              </a:rPr>
              <a:t> resulting from a flail arm caused by C5–T1 lesions. Note the left deltoid, supra-, and </a:t>
            </a:r>
            <a:r>
              <a:rPr lang="en-US" dirty="0" err="1">
                <a:solidFill>
                  <a:schemeClr val="bg1"/>
                </a:solidFill>
              </a:rPr>
              <a:t>infraspinatus</a:t>
            </a:r>
            <a:r>
              <a:rPr lang="en-US" dirty="0">
                <a:solidFill>
                  <a:schemeClr val="bg1"/>
                </a:solidFill>
              </a:rPr>
              <a:t> muscle atrophy </a:t>
            </a:r>
          </a:p>
        </p:txBody>
      </p:sp>
    </p:spTree>
    <p:extLst>
      <p:ext uri="{BB962C8B-B14F-4D97-AF65-F5344CB8AC3E}">
        <p14:creationId xmlns:p14="http://schemas.microsoft.com/office/powerpoint/2010/main" val="22961934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Examine Front</a:t>
            </a:r>
            <a:endParaRPr lang="en-US" dirty="0"/>
          </a:p>
        </p:txBody>
      </p:sp>
      <p:grpSp>
        <p:nvGrpSpPr>
          <p:cNvPr id="4" name="Group 16"/>
          <p:cNvGrpSpPr>
            <a:grpSpLocks noGrp="1"/>
          </p:cNvGrpSpPr>
          <p:nvPr/>
        </p:nvGrpSpPr>
        <p:grpSpPr bwMode="auto">
          <a:xfrm>
            <a:off x="1981200" y="1600201"/>
            <a:ext cx="8229600" cy="4525963"/>
            <a:chOff x="768" y="768"/>
            <a:chExt cx="4080" cy="3264"/>
          </a:xfrm>
        </p:grpSpPr>
        <p:pic>
          <p:nvPicPr>
            <p:cNvPr id="5" name="Picture 9" descr="art-nf480072"/>
            <p:cNvPicPr>
              <a:picLocks noChangeAspect="1" noChangeArrowheads="1"/>
            </p:cNvPicPr>
            <p:nvPr/>
          </p:nvPicPr>
          <p:blipFill>
            <a:blip r:embed="rId2"/>
            <a:srcRect/>
            <a:stretch>
              <a:fillRect/>
            </a:stretch>
          </p:blipFill>
          <p:spPr bwMode="auto">
            <a:xfrm>
              <a:off x="864" y="776"/>
              <a:ext cx="3888" cy="3256"/>
            </a:xfrm>
            <a:prstGeom prst="rect">
              <a:avLst/>
            </a:prstGeom>
            <a:noFill/>
          </p:spPr>
        </p:pic>
        <p:sp>
          <p:nvSpPr>
            <p:cNvPr id="6" name="Rectangle 10"/>
            <p:cNvSpPr>
              <a:spLocks noChangeArrowheads="1"/>
            </p:cNvSpPr>
            <p:nvPr/>
          </p:nvSpPr>
          <p:spPr bwMode="auto">
            <a:xfrm>
              <a:off x="864" y="768"/>
              <a:ext cx="3984" cy="192"/>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endParaRPr lang="en-US"/>
            </a:p>
          </p:txBody>
        </p:sp>
        <p:sp>
          <p:nvSpPr>
            <p:cNvPr id="7" name="Rectangle 15"/>
            <p:cNvSpPr>
              <a:spLocks noChangeArrowheads="1"/>
            </p:cNvSpPr>
            <p:nvPr/>
          </p:nvSpPr>
          <p:spPr bwMode="auto">
            <a:xfrm>
              <a:off x="768" y="3840"/>
              <a:ext cx="3984" cy="192"/>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endParaRPr lang="en-US"/>
            </a:p>
          </p:txBody>
        </p:sp>
      </p:grpSp>
      <p:sp>
        <p:nvSpPr>
          <p:cNvPr id="8" name="Rectangle 7"/>
          <p:cNvSpPr/>
          <p:nvPr/>
        </p:nvSpPr>
        <p:spPr>
          <a:xfrm>
            <a:off x="3505200" y="4724402"/>
            <a:ext cx="5334000" cy="646331"/>
          </a:xfrm>
          <a:prstGeom prst="rect">
            <a:avLst/>
          </a:prstGeom>
        </p:spPr>
        <p:txBody>
          <a:bodyPr wrap="square">
            <a:spAutoFit/>
          </a:bodyPr>
          <a:lstStyle/>
          <a:p>
            <a:pPr algn="ctr"/>
            <a:r>
              <a:rPr lang="en-US" dirty="0">
                <a:solidFill>
                  <a:schemeClr val="bg1"/>
                </a:solidFill>
              </a:rPr>
              <a:t>Notice </a:t>
            </a:r>
            <a:r>
              <a:rPr lang="en-US" dirty="0" err="1">
                <a:solidFill>
                  <a:schemeClr val="bg1"/>
                </a:solidFill>
              </a:rPr>
              <a:t>clavicular</a:t>
            </a:r>
            <a:r>
              <a:rPr lang="en-US" dirty="0">
                <a:solidFill>
                  <a:schemeClr val="bg1"/>
                </a:solidFill>
              </a:rPr>
              <a:t> scar, posture, wasting of Deltoid and biceps</a:t>
            </a:r>
          </a:p>
        </p:txBody>
      </p:sp>
    </p:spTree>
    <p:extLst>
      <p:ext uri="{BB962C8B-B14F-4D97-AF65-F5344CB8AC3E}">
        <p14:creationId xmlns:p14="http://schemas.microsoft.com/office/powerpoint/2010/main" val="2882496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Examine the Neck</a:t>
            </a:r>
            <a:endParaRPr lang="en-US" dirty="0"/>
          </a:p>
        </p:txBody>
      </p:sp>
      <p:pic>
        <p:nvPicPr>
          <p:cNvPr id="6" name="Picture 3" descr="spurlings"/>
          <p:cNvPicPr>
            <a:picLocks noGrp="1" noChangeAspect="1" noChangeArrowheads="1"/>
          </p:cNvPicPr>
          <p:nvPr>
            <p:ph idx="1"/>
          </p:nvPr>
        </p:nvPicPr>
        <p:blipFill>
          <a:blip r:embed="rId2"/>
          <a:srcRect l="-10740" r="-10740"/>
          <a:stretch>
            <a:fillRect/>
          </a:stretch>
        </p:blipFill>
        <p:spPr bwMode="auto">
          <a:prstGeom prst="rect">
            <a:avLst/>
          </a:prstGeom>
          <a:noFill/>
        </p:spPr>
      </p:pic>
    </p:spTree>
    <p:extLst>
      <p:ext uri="{BB962C8B-B14F-4D97-AF65-F5344CB8AC3E}">
        <p14:creationId xmlns:p14="http://schemas.microsoft.com/office/powerpoint/2010/main" val="21310031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Special Tests </a:t>
            </a:r>
            <a:endParaRPr lang="en-US" dirty="0"/>
          </a:p>
        </p:txBody>
      </p:sp>
      <p:sp>
        <p:nvSpPr>
          <p:cNvPr id="4" name="Content Placeholder 3"/>
          <p:cNvSpPr>
            <a:spLocks noGrp="1"/>
          </p:cNvSpPr>
          <p:nvPr>
            <p:ph sz="half" idx="1"/>
          </p:nvPr>
        </p:nvSpPr>
        <p:spPr/>
        <p:txBody>
          <a:bodyPr>
            <a:normAutofit/>
          </a:bodyPr>
          <a:lstStyle/>
          <a:p>
            <a:pPr>
              <a:lnSpc>
                <a:spcPct val="90000"/>
              </a:lnSpc>
              <a:buFontTx/>
              <a:buNone/>
            </a:pPr>
            <a:r>
              <a:rPr lang="en-US" dirty="0" smtClean="0"/>
              <a:t>Brachial Plexus</a:t>
            </a:r>
          </a:p>
          <a:p>
            <a:pPr>
              <a:lnSpc>
                <a:spcPct val="90000"/>
              </a:lnSpc>
            </a:pPr>
            <a:r>
              <a:rPr lang="en-US" dirty="0" smtClean="0">
                <a:solidFill>
                  <a:schemeClr val="accent1"/>
                </a:solidFill>
              </a:rPr>
              <a:t>Cervical Compression Test</a:t>
            </a:r>
          </a:p>
          <a:p>
            <a:pPr>
              <a:lnSpc>
                <a:spcPct val="90000"/>
              </a:lnSpc>
              <a:buFontTx/>
              <a:buNone/>
            </a:pPr>
            <a:endParaRPr lang="en-US" dirty="0" smtClean="0">
              <a:solidFill>
                <a:schemeClr val="accent1"/>
              </a:solidFill>
            </a:endParaRPr>
          </a:p>
          <a:p>
            <a:pPr>
              <a:lnSpc>
                <a:spcPct val="90000"/>
              </a:lnSpc>
            </a:pPr>
            <a:r>
              <a:rPr lang="en-US" dirty="0" smtClean="0">
                <a:solidFill>
                  <a:schemeClr val="accent1"/>
                </a:solidFill>
              </a:rPr>
              <a:t>Cervical Distraction Test</a:t>
            </a:r>
          </a:p>
          <a:p>
            <a:pPr>
              <a:lnSpc>
                <a:spcPct val="90000"/>
              </a:lnSpc>
              <a:buFontTx/>
              <a:buNone/>
            </a:pPr>
            <a:endParaRPr lang="en-US" dirty="0" smtClean="0">
              <a:solidFill>
                <a:schemeClr val="accent1"/>
              </a:solidFill>
            </a:endParaRPr>
          </a:p>
          <a:p>
            <a:pPr>
              <a:lnSpc>
                <a:spcPct val="90000"/>
              </a:lnSpc>
            </a:pPr>
            <a:r>
              <a:rPr lang="en-US" dirty="0" err="1" smtClean="0">
                <a:solidFill>
                  <a:schemeClr val="accent1"/>
                </a:solidFill>
              </a:rPr>
              <a:t>Spurling’s</a:t>
            </a:r>
            <a:r>
              <a:rPr lang="en-US" dirty="0" smtClean="0">
                <a:solidFill>
                  <a:schemeClr val="accent1"/>
                </a:solidFill>
              </a:rPr>
              <a:t> Test</a:t>
            </a:r>
          </a:p>
          <a:p>
            <a:pPr>
              <a:lnSpc>
                <a:spcPct val="90000"/>
              </a:lnSpc>
              <a:buFontTx/>
              <a:buNone/>
            </a:pPr>
            <a:endParaRPr lang="en-US" dirty="0" smtClean="0">
              <a:solidFill>
                <a:schemeClr val="accent1"/>
              </a:solidFill>
            </a:endParaRPr>
          </a:p>
          <a:p>
            <a:pPr>
              <a:lnSpc>
                <a:spcPct val="90000"/>
              </a:lnSpc>
            </a:pPr>
            <a:r>
              <a:rPr lang="en-US" dirty="0" smtClean="0">
                <a:solidFill>
                  <a:schemeClr val="accent1"/>
                </a:solidFill>
              </a:rPr>
              <a:t>Brachial Plexus Traction Test</a:t>
            </a:r>
            <a:endParaRPr lang="en-US" dirty="0"/>
          </a:p>
        </p:txBody>
      </p:sp>
      <p:sp>
        <p:nvSpPr>
          <p:cNvPr id="5" name="Content Placeholder 4"/>
          <p:cNvSpPr>
            <a:spLocks noGrp="1"/>
          </p:cNvSpPr>
          <p:nvPr>
            <p:ph sz="half" idx="2"/>
          </p:nvPr>
        </p:nvSpPr>
        <p:spPr/>
        <p:txBody>
          <a:bodyPr>
            <a:normAutofit/>
          </a:bodyPr>
          <a:lstStyle/>
          <a:p>
            <a:pPr>
              <a:buFontTx/>
              <a:buNone/>
            </a:pPr>
            <a:r>
              <a:rPr lang="en-US" dirty="0" smtClean="0"/>
              <a:t>Thoracic Outlet Syndrome</a:t>
            </a:r>
          </a:p>
          <a:p>
            <a:pPr>
              <a:buSzPct val="120000"/>
            </a:pPr>
            <a:r>
              <a:rPr lang="en-US" dirty="0" err="1" smtClean="0">
                <a:solidFill>
                  <a:schemeClr val="accent1"/>
                </a:solidFill>
              </a:rPr>
              <a:t>Adson’s</a:t>
            </a:r>
            <a:r>
              <a:rPr lang="en-US" dirty="0" smtClean="0">
                <a:solidFill>
                  <a:schemeClr val="accent1"/>
                </a:solidFill>
              </a:rPr>
              <a:t> Test</a:t>
            </a:r>
          </a:p>
          <a:p>
            <a:pPr>
              <a:buSzPct val="120000"/>
              <a:buFontTx/>
              <a:buNone/>
            </a:pPr>
            <a:endParaRPr lang="en-US" dirty="0" smtClean="0">
              <a:solidFill>
                <a:schemeClr val="accent1"/>
              </a:solidFill>
            </a:endParaRPr>
          </a:p>
          <a:p>
            <a:pPr>
              <a:buSzPct val="120000"/>
            </a:pPr>
            <a:r>
              <a:rPr lang="en-US" dirty="0" smtClean="0">
                <a:solidFill>
                  <a:schemeClr val="accent1"/>
                </a:solidFill>
              </a:rPr>
              <a:t>Allen’s Test </a:t>
            </a:r>
          </a:p>
          <a:p>
            <a:pPr>
              <a:buSzPct val="120000"/>
              <a:buFontTx/>
              <a:buNone/>
            </a:pPr>
            <a:endParaRPr lang="en-US" dirty="0" smtClean="0">
              <a:solidFill>
                <a:schemeClr val="accent1"/>
              </a:solidFill>
            </a:endParaRPr>
          </a:p>
          <a:p>
            <a:pPr>
              <a:buSzPct val="120000"/>
            </a:pPr>
            <a:r>
              <a:rPr lang="en-US" dirty="0" smtClean="0">
                <a:solidFill>
                  <a:schemeClr val="accent1"/>
                </a:solidFill>
              </a:rPr>
              <a:t>Military Brace Position</a:t>
            </a:r>
          </a:p>
          <a:p>
            <a:endParaRPr lang="en-US" dirty="0"/>
          </a:p>
        </p:txBody>
      </p:sp>
    </p:spTree>
    <p:extLst>
      <p:ext uri="{BB962C8B-B14F-4D97-AF65-F5344CB8AC3E}">
        <p14:creationId xmlns:p14="http://schemas.microsoft.com/office/powerpoint/2010/main" val="4315033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Peripheral Nerve Tests</a:t>
            </a:r>
            <a:endParaRPr lang="en-US" dirty="0"/>
          </a:p>
        </p:txBody>
      </p:sp>
      <p:sp>
        <p:nvSpPr>
          <p:cNvPr id="3" name="Content Placeholder 2"/>
          <p:cNvSpPr>
            <a:spLocks noGrp="1"/>
          </p:cNvSpPr>
          <p:nvPr>
            <p:ph sz="half" idx="1"/>
          </p:nvPr>
        </p:nvSpPr>
        <p:spPr/>
        <p:txBody>
          <a:bodyPr>
            <a:normAutofit fontScale="92500" lnSpcReduction="20000"/>
          </a:bodyPr>
          <a:lstStyle/>
          <a:p>
            <a:pPr>
              <a:lnSpc>
                <a:spcPct val="90000"/>
              </a:lnSpc>
              <a:buFontTx/>
              <a:buNone/>
            </a:pPr>
            <a:r>
              <a:rPr lang="en-US" dirty="0" err="1" smtClean="0"/>
              <a:t>Axillary</a:t>
            </a:r>
            <a:r>
              <a:rPr lang="en-US" dirty="0" smtClean="0"/>
              <a:t> N.</a:t>
            </a:r>
          </a:p>
          <a:p>
            <a:pPr>
              <a:lnSpc>
                <a:spcPct val="90000"/>
              </a:lnSpc>
            </a:pPr>
            <a:r>
              <a:rPr lang="en-US" dirty="0" smtClean="0">
                <a:solidFill>
                  <a:schemeClr val="accent1"/>
                </a:solidFill>
              </a:rPr>
              <a:t>Sensory – Lateral arm</a:t>
            </a:r>
            <a:endParaRPr lang="en-US" dirty="0" smtClean="0"/>
          </a:p>
          <a:p>
            <a:pPr>
              <a:lnSpc>
                <a:spcPct val="90000"/>
              </a:lnSpc>
            </a:pPr>
            <a:r>
              <a:rPr lang="en-US" dirty="0" smtClean="0">
                <a:solidFill>
                  <a:schemeClr val="accent1"/>
                </a:solidFill>
              </a:rPr>
              <a:t>Motor – Shoulder abduction</a:t>
            </a:r>
          </a:p>
          <a:p>
            <a:pPr>
              <a:lnSpc>
                <a:spcPct val="90000"/>
              </a:lnSpc>
              <a:buFontTx/>
              <a:buNone/>
            </a:pPr>
            <a:r>
              <a:rPr lang="en-US" dirty="0" err="1" smtClean="0"/>
              <a:t>Musculocutaneous</a:t>
            </a:r>
            <a:r>
              <a:rPr lang="en-US" dirty="0" smtClean="0"/>
              <a:t> N.</a:t>
            </a:r>
          </a:p>
          <a:p>
            <a:pPr>
              <a:lnSpc>
                <a:spcPct val="90000"/>
              </a:lnSpc>
            </a:pPr>
            <a:r>
              <a:rPr lang="en-US" dirty="0" smtClean="0">
                <a:solidFill>
                  <a:schemeClr val="accent1"/>
                </a:solidFill>
              </a:rPr>
              <a:t>Sensory – Anterior arm</a:t>
            </a:r>
          </a:p>
          <a:p>
            <a:pPr>
              <a:lnSpc>
                <a:spcPct val="90000"/>
              </a:lnSpc>
            </a:pPr>
            <a:r>
              <a:rPr lang="en-US" dirty="0" smtClean="0">
                <a:solidFill>
                  <a:schemeClr val="accent1"/>
                </a:solidFill>
              </a:rPr>
              <a:t>Motor – Elbow flexion</a:t>
            </a:r>
          </a:p>
          <a:p>
            <a:endParaRPr lang="en-US" dirty="0"/>
          </a:p>
        </p:txBody>
      </p:sp>
      <p:sp>
        <p:nvSpPr>
          <p:cNvPr id="4" name="Content Placeholder 3"/>
          <p:cNvSpPr>
            <a:spLocks noGrp="1"/>
          </p:cNvSpPr>
          <p:nvPr>
            <p:ph sz="half" idx="2"/>
          </p:nvPr>
        </p:nvSpPr>
        <p:spPr/>
        <p:txBody>
          <a:bodyPr>
            <a:normAutofit fontScale="92500" lnSpcReduction="20000"/>
          </a:bodyPr>
          <a:lstStyle/>
          <a:p>
            <a:pPr>
              <a:lnSpc>
                <a:spcPct val="90000"/>
              </a:lnSpc>
              <a:buFontTx/>
              <a:buNone/>
            </a:pPr>
            <a:r>
              <a:rPr lang="en-US" dirty="0" smtClean="0"/>
              <a:t>Radial N.</a:t>
            </a:r>
          </a:p>
          <a:p>
            <a:pPr>
              <a:lnSpc>
                <a:spcPct val="90000"/>
              </a:lnSpc>
            </a:pPr>
            <a:r>
              <a:rPr lang="en-US" dirty="0" smtClean="0">
                <a:solidFill>
                  <a:schemeClr val="accent1"/>
                </a:solidFill>
              </a:rPr>
              <a:t>Sensory – 1</a:t>
            </a:r>
            <a:r>
              <a:rPr lang="en-US" baseline="30000" dirty="0" smtClean="0">
                <a:solidFill>
                  <a:schemeClr val="accent1"/>
                </a:solidFill>
              </a:rPr>
              <a:t>st</a:t>
            </a:r>
            <a:r>
              <a:rPr lang="en-US" dirty="0" smtClean="0">
                <a:solidFill>
                  <a:schemeClr val="accent1"/>
                </a:solidFill>
              </a:rPr>
              <a:t> Dorsal web space</a:t>
            </a:r>
          </a:p>
          <a:p>
            <a:pPr>
              <a:lnSpc>
                <a:spcPct val="90000"/>
              </a:lnSpc>
            </a:pPr>
            <a:r>
              <a:rPr lang="en-US" dirty="0" smtClean="0">
                <a:solidFill>
                  <a:schemeClr val="accent1"/>
                </a:solidFill>
              </a:rPr>
              <a:t>Motor – Wrist extension and thumb extension</a:t>
            </a:r>
          </a:p>
          <a:p>
            <a:pPr>
              <a:lnSpc>
                <a:spcPct val="90000"/>
              </a:lnSpc>
              <a:buFontTx/>
              <a:buNone/>
            </a:pPr>
            <a:r>
              <a:rPr lang="en-US" dirty="0" smtClean="0"/>
              <a:t>Median N.</a:t>
            </a:r>
            <a:endParaRPr lang="en-US" dirty="0" smtClean="0">
              <a:solidFill>
                <a:schemeClr val="accent1"/>
              </a:solidFill>
            </a:endParaRPr>
          </a:p>
          <a:p>
            <a:pPr>
              <a:lnSpc>
                <a:spcPct val="90000"/>
              </a:lnSpc>
            </a:pPr>
            <a:r>
              <a:rPr lang="en-US" dirty="0" smtClean="0">
                <a:solidFill>
                  <a:schemeClr val="accent1"/>
                </a:solidFill>
              </a:rPr>
              <a:t>Sensory – Pad of Index finger</a:t>
            </a:r>
          </a:p>
          <a:p>
            <a:pPr>
              <a:lnSpc>
                <a:spcPct val="90000"/>
              </a:lnSpc>
            </a:pPr>
            <a:r>
              <a:rPr lang="en-US" dirty="0" smtClean="0">
                <a:solidFill>
                  <a:schemeClr val="accent1"/>
                </a:solidFill>
              </a:rPr>
              <a:t>Motor – Thumb pinch and abduction</a:t>
            </a:r>
          </a:p>
          <a:p>
            <a:pPr>
              <a:lnSpc>
                <a:spcPct val="90000"/>
              </a:lnSpc>
              <a:buFontTx/>
              <a:buNone/>
            </a:pPr>
            <a:r>
              <a:rPr lang="en-US" dirty="0" err="1" smtClean="0"/>
              <a:t>Ulnar</a:t>
            </a:r>
            <a:r>
              <a:rPr lang="en-US" dirty="0" smtClean="0"/>
              <a:t> N.</a:t>
            </a:r>
          </a:p>
          <a:p>
            <a:pPr>
              <a:lnSpc>
                <a:spcPct val="90000"/>
              </a:lnSpc>
            </a:pPr>
            <a:r>
              <a:rPr lang="en-US" dirty="0" smtClean="0">
                <a:solidFill>
                  <a:schemeClr val="accent1"/>
                </a:solidFill>
              </a:rPr>
              <a:t>Sensory – Pad of little finger</a:t>
            </a:r>
          </a:p>
          <a:p>
            <a:pPr>
              <a:lnSpc>
                <a:spcPct val="90000"/>
              </a:lnSpc>
            </a:pPr>
            <a:r>
              <a:rPr lang="en-US" dirty="0" smtClean="0">
                <a:solidFill>
                  <a:schemeClr val="accent1"/>
                </a:solidFill>
              </a:rPr>
              <a:t>Motor – Finger abduction</a:t>
            </a:r>
          </a:p>
          <a:p>
            <a:endParaRPr lang="en-US" dirty="0"/>
          </a:p>
        </p:txBody>
      </p:sp>
    </p:spTree>
    <p:extLst>
      <p:ext uri="{BB962C8B-B14F-4D97-AF65-F5344CB8AC3E}">
        <p14:creationId xmlns:p14="http://schemas.microsoft.com/office/powerpoint/2010/main" val="7778243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Reflex Tests</a:t>
            </a:r>
            <a:endParaRPr lang="en-US" dirty="0"/>
          </a:p>
        </p:txBody>
      </p:sp>
      <p:sp>
        <p:nvSpPr>
          <p:cNvPr id="5" name="Content Placeholder 4"/>
          <p:cNvSpPr>
            <a:spLocks noGrp="1"/>
          </p:cNvSpPr>
          <p:nvPr>
            <p:ph idx="1"/>
          </p:nvPr>
        </p:nvSpPr>
        <p:spPr/>
        <p:txBody>
          <a:bodyPr>
            <a:normAutofit/>
          </a:bodyPr>
          <a:lstStyle/>
          <a:p>
            <a:pPr>
              <a:lnSpc>
                <a:spcPct val="90000"/>
              </a:lnSpc>
            </a:pPr>
            <a:r>
              <a:rPr lang="en-US" dirty="0" smtClean="0"/>
              <a:t>C5 – Biceps </a:t>
            </a:r>
            <a:r>
              <a:rPr lang="en-US" dirty="0" err="1" smtClean="0"/>
              <a:t>brachii</a:t>
            </a:r>
            <a:r>
              <a:rPr lang="en-US" dirty="0" smtClean="0"/>
              <a:t> reflex (anterior arm near </a:t>
            </a:r>
            <a:r>
              <a:rPr lang="en-US" dirty="0" err="1" smtClean="0"/>
              <a:t>antecubital</a:t>
            </a:r>
            <a:r>
              <a:rPr lang="en-US" dirty="0" smtClean="0"/>
              <a:t> </a:t>
            </a:r>
            <a:r>
              <a:rPr lang="en-US" dirty="0" err="1" smtClean="0"/>
              <a:t>fossa</a:t>
            </a:r>
            <a:r>
              <a:rPr lang="en-US" dirty="0" smtClean="0"/>
              <a:t>)</a:t>
            </a:r>
          </a:p>
          <a:p>
            <a:pPr>
              <a:lnSpc>
                <a:spcPct val="90000"/>
              </a:lnSpc>
              <a:buFontTx/>
              <a:buNone/>
            </a:pPr>
            <a:endParaRPr lang="en-US" dirty="0" smtClean="0"/>
          </a:p>
          <a:p>
            <a:pPr>
              <a:lnSpc>
                <a:spcPct val="90000"/>
              </a:lnSpc>
            </a:pPr>
            <a:r>
              <a:rPr lang="en-US" dirty="0" smtClean="0"/>
              <a:t>C6 – </a:t>
            </a:r>
            <a:r>
              <a:rPr lang="en-US" dirty="0" err="1" smtClean="0"/>
              <a:t>Brachioradialis</a:t>
            </a:r>
            <a:r>
              <a:rPr lang="en-US" dirty="0" smtClean="0"/>
              <a:t> reflex (lateral aspect of forearm)</a:t>
            </a:r>
          </a:p>
          <a:p>
            <a:pPr>
              <a:lnSpc>
                <a:spcPct val="90000"/>
              </a:lnSpc>
              <a:buFontTx/>
              <a:buNone/>
            </a:pPr>
            <a:endParaRPr lang="en-US" dirty="0" smtClean="0"/>
          </a:p>
          <a:p>
            <a:pPr>
              <a:lnSpc>
                <a:spcPct val="90000"/>
              </a:lnSpc>
            </a:pPr>
            <a:r>
              <a:rPr lang="en-US" dirty="0" smtClean="0"/>
              <a:t>C7 – Triceps </a:t>
            </a:r>
            <a:r>
              <a:rPr lang="en-US" dirty="0" err="1" smtClean="0"/>
              <a:t>brachii</a:t>
            </a:r>
            <a:r>
              <a:rPr lang="en-US" dirty="0" smtClean="0"/>
              <a:t> reflex (at insertion of </a:t>
            </a:r>
            <a:r>
              <a:rPr lang="en-US" dirty="0" err="1" smtClean="0"/>
              <a:t>tricep</a:t>
            </a:r>
            <a:r>
              <a:rPr lang="en-US" dirty="0" smtClean="0"/>
              <a:t> </a:t>
            </a:r>
            <a:r>
              <a:rPr lang="en-US" dirty="0" err="1" smtClean="0"/>
              <a:t>brachii</a:t>
            </a:r>
            <a:r>
              <a:rPr lang="en-US" dirty="0" smtClean="0"/>
              <a:t>)</a:t>
            </a:r>
          </a:p>
          <a:p>
            <a:pPr>
              <a:lnSpc>
                <a:spcPct val="90000"/>
              </a:lnSpc>
              <a:buFontTx/>
              <a:buNone/>
            </a:pPr>
            <a:endParaRPr lang="en-US" dirty="0" smtClean="0"/>
          </a:p>
          <a:p>
            <a:pPr>
              <a:lnSpc>
                <a:spcPct val="90000"/>
              </a:lnSpc>
            </a:pPr>
            <a:r>
              <a:rPr lang="en-US" dirty="0" smtClean="0"/>
              <a:t>C8 and T1 do not have reflex tests</a:t>
            </a:r>
            <a:endParaRPr lang="en-US" dirty="0"/>
          </a:p>
        </p:txBody>
      </p:sp>
    </p:spTree>
    <p:extLst>
      <p:ext uri="{BB962C8B-B14F-4D97-AF65-F5344CB8AC3E}">
        <p14:creationId xmlns:p14="http://schemas.microsoft.com/office/powerpoint/2010/main" val="20490176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Investigations</a:t>
            </a:r>
            <a:endParaRPr lang="en-US" dirty="0"/>
          </a:p>
        </p:txBody>
      </p:sp>
      <p:sp>
        <p:nvSpPr>
          <p:cNvPr id="3" name="Content Placeholder 2"/>
          <p:cNvSpPr>
            <a:spLocks noGrp="1"/>
          </p:cNvSpPr>
          <p:nvPr>
            <p:ph idx="1"/>
          </p:nvPr>
        </p:nvSpPr>
        <p:spPr/>
        <p:txBody>
          <a:bodyPr>
            <a:normAutofit/>
          </a:bodyPr>
          <a:lstStyle/>
          <a:p>
            <a:pPr>
              <a:lnSpc>
                <a:spcPct val="80000"/>
              </a:lnSpc>
            </a:pPr>
            <a:r>
              <a:rPr lang="en-GB" dirty="0" smtClean="0"/>
              <a:t>Nerve conduction studies</a:t>
            </a:r>
          </a:p>
          <a:p>
            <a:pPr>
              <a:lnSpc>
                <a:spcPct val="80000"/>
              </a:lnSpc>
            </a:pPr>
            <a:r>
              <a:rPr lang="en-GB" dirty="0" smtClean="0"/>
              <a:t>EMG studies</a:t>
            </a:r>
          </a:p>
          <a:p>
            <a:endParaRPr lang="en-US" dirty="0"/>
          </a:p>
        </p:txBody>
      </p:sp>
    </p:spTree>
    <p:extLst>
      <p:ext uri="{BB962C8B-B14F-4D97-AF65-F5344CB8AC3E}">
        <p14:creationId xmlns:p14="http://schemas.microsoft.com/office/powerpoint/2010/main" val="22616577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Management</a:t>
            </a:r>
            <a:endParaRPr lang="en-US" dirty="0"/>
          </a:p>
        </p:txBody>
      </p:sp>
      <p:sp>
        <p:nvSpPr>
          <p:cNvPr id="3" name="Content Placeholder 2"/>
          <p:cNvSpPr>
            <a:spLocks noGrp="1"/>
          </p:cNvSpPr>
          <p:nvPr>
            <p:ph idx="1"/>
          </p:nvPr>
        </p:nvSpPr>
        <p:spPr/>
        <p:txBody>
          <a:bodyPr/>
          <a:lstStyle/>
          <a:p>
            <a:pPr>
              <a:lnSpc>
                <a:spcPct val="90000"/>
              </a:lnSpc>
            </a:pPr>
            <a:r>
              <a:rPr lang="en-GB" sz="2400" dirty="0"/>
              <a:t>Medical: </a:t>
            </a:r>
          </a:p>
          <a:p>
            <a:pPr lvl="1">
              <a:lnSpc>
                <a:spcPct val="90000"/>
              </a:lnSpc>
            </a:pPr>
            <a:r>
              <a:rPr lang="en-GB" sz="2000" dirty="0" err="1"/>
              <a:t>physio</a:t>
            </a:r>
            <a:r>
              <a:rPr lang="en-GB" sz="2000" dirty="0"/>
              <a:t>: maintain supple joints with FROM</a:t>
            </a:r>
          </a:p>
          <a:p>
            <a:pPr lvl="1">
              <a:lnSpc>
                <a:spcPct val="90000"/>
              </a:lnSpc>
            </a:pPr>
            <a:r>
              <a:rPr lang="en-GB" sz="2000" dirty="0" err="1"/>
              <a:t>Orthoptists</a:t>
            </a:r>
            <a:r>
              <a:rPr lang="en-GB" sz="2000" dirty="0"/>
              <a:t> / splinting</a:t>
            </a:r>
          </a:p>
          <a:p>
            <a:pPr lvl="1">
              <a:lnSpc>
                <a:spcPct val="90000"/>
              </a:lnSpc>
            </a:pPr>
            <a:r>
              <a:rPr lang="en-GB" sz="2000" dirty="0"/>
              <a:t>Pain control</a:t>
            </a:r>
          </a:p>
          <a:p>
            <a:pPr>
              <a:lnSpc>
                <a:spcPct val="90000"/>
              </a:lnSpc>
            </a:pPr>
            <a:r>
              <a:rPr lang="en-GB" sz="2400" dirty="0"/>
              <a:t>Surgical options: </a:t>
            </a:r>
          </a:p>
          <a:p>
            <a:pPr lvl="1">
              <a:lnSpc>
                <a:spcPct val="90000"/>
              </a:lnSpc>
            </a:pPr>
            <a:r>
              <a:rPr lang="en-GB" sz="2000" dirty="0"/>
              <a:t>nerve transfers</a:t>
            </a:r>
          </a:p>
          <a:p>
            <a:pPr lvl="1">
              <a:lnSpc>
                <a:spcPct val="90000"/>
              </a:lnSpc>
            </a:pPr>
            <a:r>
              <a:rPr lang="en-GB" sz="2000" dirty="0"/>
              <a:t>nerve grafting</a:t>
            </a:r>
          </a:p>
          <a:p>
            <a:pPr lvl="1">
              <a:lnSpc>
                <a:spcPct val="90000"/>
              </a:lnSpc>
            </a:pPr>
            <a:r>
              <a:rPr lang="en-GB" sz="2000" dirty="0"/>
              <a:t>muscle transfers</a:t>
            </a:r>
          </a:p>
          <a:p>
            <a:pPr lvl="1">
              <a:lnSpc>
                <a:spcPct val="90000"/>
              </a:lnSpc>
            </a:pPr>
            <a:r>
              <a:rPr lang="en-GB" sz="2000" dirty="0"/>
              <a:t>free muscle transfers</a:t>
            </a:r>
          </a:p>
          <a:p>
            <a:pPr lvl="1">
              <a:lnSpc>
                <a:spcPct val="90000"/>
              </a:lnSpc>
            </a:pPr>
            <a:r>
              <a:rPr lang="en-GB" sz="2000" dirty="0" err="1"/>
              <a:t>neurolysis</a:t>
            </a:r>
            <a:r>
              <a:rPr lang="en-GB" sz="2000" dirty="0"/>
              <a:t> of scar in incomplete lesions</a:t>
            </a:r>
          </a:p>
          <a:p>
            <a:pPr lvl="1">
              <a:lnSpc>
                <a:spcPct val="90000"/>
              </a:lnSpc>
            </a:pPr>
            <a:r>
              <a:rPr lang="en-GB" sz="2000" dirty="0" err="1"/>
              <a:t>Arthrodesis</a:t>
            </a:r>
            <a:r>
              <a:rPr lang="en-GB" sz="2000" dirty="0"/>
              <a:t> to stabilise joints </a:t>
            </a:r>
          </a:p>
          <a:p>
            <a:endParaRPr lang="en-US" dirty="0"/>
          </a:p>
        </p:txBody>
      </p:sp>
    </p:spTree>
    <p:extLst>
      <p:ext uri="{BB962C8B-B14F-4D97-AF65-F5344CB8AC3E}">
        <p14:creationId xmlns:p14="http://schemas.microsoft.com/office/powerpoint/2010/main" val="761209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CERVICAL REDICULOPATHY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Hand numbness in older patients</a:t>
            </a:r>
          </a:p>
          <a:p>
            <a:r>
              <a:rPr lang="en-US" dirty="0" smtClean="0"/>
              <a:t>Acute herniation at the level of C6</a:t>
            </a:r>
          </a:p>
          <a:p>
            <a:r>
              <a:rPr lang="en-US" dirty="0" smtClean="0"/>
              <a:t>Degenerative changes at C6 &amp; C7</a:t>
            </a:r>
          </a:p>
          <a:p>
            <a:r>
              <a:rPr lang="en-US" dirty="0" smtClean="0"/>
              <a:t>Signs on lateral aspect of fore arm and 1</a:t>
            </a:r>
            <a:r>
              <a:rPr lang="en-US" baseline="30000" dirty="0" smtClean="0"/>
              <a:t>st</a:t>
            </a:r>
            <a:r>
              <a:rPr lang="en-US" dirty="0" smtClean="0"/>
              <a:t> and 2</a:t>
            </a:r>
            <a:r>
              <a:rPr lang="en-US" baseline="30000" dirty="0" smtClean="0"/>
              <a:t>nd</a:t>
            </a:r>
            <a:r>
              <a:rPr lang="en-US" dirty="0" smtClean="0"/>
              <a:t> digits</a:t>
            </a:r>
          </a:p>
          <a:p>
            <a:r>
              <a:rPr lang="en-US" dirty="0" smtClean="0"/>
              <a:t>Weakness in humeral rotators and elbow flexors</a:t>
            </a:r>
          </a:p>
          <a:p>
            <a:r>
              <a:rPr lang="en-US" dirty="0" smtClean="0"/>
              <a:t>In C7 radiculopathy weakness in elbow extensors and shoulder depressors and signs at third digit.</a:t>
            </a:r>
          </a:p>
          <a:p>
            <a:r>
              <a:rPr lang="en-US" dirty="0" smtClean="0"/>
              <a:t>In lower cervical radiculopathies(C8-T1) signs are more at 4</a:t>
            </a:r>
            <a:r>
              <a:rPr lang="en-US" baseline="30000" dirty="0" smtClean="0"/>
              <a:t>th</a:t>
            </a:r>
            <a:r>
              <a:rPr lang="en-US" dirty="0" smtClean="0"/>
              <a:t> and 5</a:t>
            </a:r>
            <a:r>
              <a:rPr lang="en-US" baseline="30000" dirty="0" smtClean="0"/>
              <a:t>th</a:t>
            </a:r>
            <a:r>
              <a:rPr lang="en-US" dirty="0" smtClean="0"/>
              <a:t> digits where as weakness in hand intrinsic muscles.</a:t>
            </a:r>
          </a:p>
          <a:p>
            <a:r>
              <a:rPr lang="en-US" dirty="0" smtClean="0"/>
              <a:t>Atrophy, weakness and decreased reflexes</a:t>
            </a:r>
          </a:p>
          <a:p>
            <a:r>
              <a:rPr lang="en-US" dirty="0" err="1" smtClean="0"/>
              <a:t>Spurling’s</a:t>
            </a:r>
            <a:r>
              <a:rPr lang="en-US" dirty="0" smtClean="0"/>
              <a:t> sign positive</a:t>
            </a:r>
          </a:p>
          <a:p>
            <a:r>
              <a:rPr lang="en-US" dirty="0" smtClean="0"/>
              <a:t>Take cervical extension motion cautiously when there is vascular or degenerative compromise is there</a:t>
            </a:r>
          </a:p>
          <a:p>
            <a:endParaRPr lang="en-US" dirty="0"/>
          </a:p>
        </p:txBody>
      </p:sp>
    </p:spTree>
    <p:extLst>
      <p:ext uri="{BB962C8B-B14F-4D97-AF65-F5344CB8AC3E}">
        <p14:creationId xmlns:p14="http://schemas.microsoft.com/office/powerpoint/2010/main" val="23330547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40359" y="2724538"/>
            <a:ext cx="5486401" cy="1446550"/>
          </a:xfrm>
          <a:prstGeom prst="rect">
            <a:avLst/>
          </a:prstGeom>
          <a:noFill/>
        </p:spPr>
        <p:txBody>
          <a:bodyPr wrap="square" rtlCol="0">
            <a:spAutoFit/>
          </a:bodyPr>
          <a:lstStyle/>
          <a:p>
            <a:pPr algn="ctr"/>
            <a:r>
              <a:rPr lang="en-US" sz="4400" dirty="0" smtClean="0"/>
              <a:t>LOWER EXTREMITY NEUROPATHIES</a:t>
            </a:r>
            <a:endParaRPr lang="en-US" sz="4400" dirty="0"/>
          </a:p>
        </p:txBody>
      </p:sp>
    </p:spTree>
    <p:extLst>
      <p:ext uri="{BB962C8B-B14F-4D97-AF65-F5344CB8AC3E}">
        <p14:creationId xmlns:p14="http://schemas.microsoft.com/office/powerpoint/2010/main" val="3173684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7" name="Rectangle 9"/>
          <p:cNvSpPr>
            <a:spLocks noGrp="1" noChangeArrowheads="1"/>
          </p:cNvSpPr>
          <p:nvPr>
            <p:ph type="title"/>
          </p:nvPr>
        </p:nvSpPr>
        <p:spPr>
          <a:xfrm>
            <a:off x="838200" y="2766218"/>
            <a:ext cx="4629539" cy="1325563"/>
          </a:xfrm>
        </p:spPr>
        <p:txBody>
          <a:bodyPr/>
          <a:lstStyle/>
          <a:p>
            <a:pPr eaLnBrk="1" hangingPunct="1">
              <a:defRPr/>
            </a:pPr>
            <a:r>
              <a:rPr lang="en-US" dirty="0" smtClean="0"/>
              <a:t>Median Nerve</a:t>
            </a:r>
          </a:p>
        </p:txBody>
      </p:sp>
      <p:pic>
        <p:nvPicPr>
          <p:cNvPr id="7171" name="Picture 11" descr="median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467739" y="0"/>
            <a:ext cx="6724262" cy="6858000"/>
          </a:xfrm>
          <a:noFill/>
        </p:spPr>
      </p:pic>
    </p:spTree>
    <p:extLst>
      <p:ext uri="{BB962C8B-B14F-4D97-AF65-F5344CB8AC3E}">
        <p14:creationId xmlns:p14="http://schemas.microsoft.com/office/powerpoint/2010/main" val="9067923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36406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FOOT DROP</a:t>
            </a:r>
            <a:endParaRPr lang="en-US" dirty="0"/>
          </a:p>
        </p:txBody>
      </p:sp>
      <p:sp>
        <p:nvSpPr>
          <p:cNvPr id="3" name="Content Placeholder 2"/>
          <p:cNvSpPr>
            <a:spLocks noGrp="1"/>
          </p:cNvSpPr>
          <p:nvPr>
            <p:ph idx="1"/>
          </p:nvPr>
        </p:nvSpPr>
        <p:spPr>
          <a:xfrm>
            <a:off x="838200" y="1825625"/>
            <a:ext cx="5543939" cy="4351338"/>
          </a:xfrm>
        </p:spPr>
        <p:txBody>
          <a:bodyPr/>
          <a:lstStyle/>
          <a:p>
            <a:r>
              <a:rPr lang="en-US" dirty="0" err="1" smtClean="0"/>
              <a:t>Dorsiflexors</a:t>
            </a:r>
            <a:r>
              <a:rPr lang="en-US" dirty="0" smtClean="0"/>
              <a:t> weakness common in older people.</a:t>
            </a:r>
          </a:p>
          <a:p>
            <a:r>
              <a:rPr lang="en-US" dirty="0" smtClean="0"/>
              <a:t>But responsible is an upper motor neuron lesion posturing </a:t>
            </a:r>
            <a:r>
              <a:rPr lang="en-US" dirty="0" err="1" smtClean="0"/>
              <a:t>equinovarus</a:t>
            </a:r>
            <a:r>
              <a:rPr lang="en-US" dirty="0" smtClean="0"/>
              <a:t> and lower motor neuron lesion.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2139" y="1825625"/>
            <a:ext cx="4971661" cy="4220612"/>
          </a:xfrm>
          <a:prstGeom prst="rect">
            <a:avLst/>
          </a:prstGeom>
        </p:spPr>
      </p:pic>
    </p:spTree>
    <p:extLst>
      <p:ext uri="{BB962C8B-B14F-4D97-AF65-F5344CB8AC3E}">
        <p14:creationId xmlns:p14="http://schemas.microsoft.com/office/powerpoint/2010/main" val="16077234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PERONEAL NEUROPATHY</a:t>
            </a:r>
            <a:endParaRPr lang="en-US" dirty="0"/>
          </a:p>
        </p:txBody>
      </p:sp>
      <p:sp>
        <p:nvSpPr>
          <p:cNvPr id="3" name="Content Placeholder 2"/>
          <p:cNvSpPr>
            <a:spLocks noGrp="1"/>
          </p:cNvSpPr>
          <p:nvPr>
            <p:ph idx="1"/>
          </p:nvPr>
        </p:nvSpPr>
        <p:spPr/>
        <p:txBody>
          <a:bodyPr/>
          <a:lstStyle/>
          <a:p>
            <a:r>
              <a:rPr lang="en-US" dirty="0" smtClean="0"/>
              <a:t>Very common cause of foot drop</a:t>
            </a:r>
          </a:p>
          <a:p>
            <a:r>
              <a:rPr lang="en-US" dirty="0" smtClean="0"/>
              <a:t>Risk factors are: prolong hospitalization, weight loss, knee replacement surgery, plaster casts and fracture of fibular head and neck.</a:t>
            </a:r>
          </a:p>
          <a:p>
            <a:r>
              <a:rPr lang="en-US" dirty="0" smtClean="0"/>
              <a:t>Weakness in the </a:t>
            </a:r>
            <a:r>
              <a:rPr lang="en-US" dirty="0" err="1" smtClean="0"/>
              <a:t>dorsiflexors</a:t>
            </a:r>
            <a:r>
              <a:rPr lang="en-US" dirty="0" smtClean="0"/>
              <a:t> and </a:t>
            </a:r>
            <a:r>
              <a:rPr lang="en-US" dirty="0" err="1" smtClean="0"/>
              <a:t>evertors</a:t>
            </a:r>
            <a:r>
              <a:rPr lang="en-US" dirty="0" smtClean="0"/>
              <a:t>.</a:t>
            </a:r>
          </a:p>
          <a:p>
            <a:r>
              <a:rPr lang="en-US" dirty="0" smtClean="0"/>
              <a:t>For the sake of treatment increase weight of individual and avoid knee </a:t>
            </a:r>
            <a:r>
              <a:rPr lang="en-US" dirty="0" err="1" smtClean="0"/>
              <a:t>hyperflexion</a:t>
            </a:r>
            <a:r>
              <a:rPr lang="en-US" dirty="0" smtClean="0"/>
              <a:t>.</a:t>
            </a:r>
          </a:p>
          <a:p>
            <a:r>
              <a:rPr lang="en-US" dirty="0" smtClean="0"/>
              <a:t>Ankle foot </a:t>
            </a:r>
            <a:r>
              <a:rPr lang="en-US" dirty="0" err="1" smtClean="0"/>
              <a:t>orthosis</a:t>
            </a:r>
            <a:r>
              <a:rPr lang="en-US" dirty="0" smtClean="0"/>
              <a:t> </a:t>
            </a:r>
            <a:r>
              <a:rPr lang="en-US" dirty="0" err="1" smtClean="0"/>
              <a:t>recomended</a:t>
            </a:r>
            <a:endParaRPr lang="en-US" dirty="0" smtClean="0"/>
          </a:p>
        </p:txBody>
      </p:sp>
    </p:spTree>
    <p:extLst>
      <p:ext uri="{BB962C8B-B14F-4D97-AF65-F5344CB8AC3E}">
        <p14:creationId xmlns:p14="http://schemas.microsoft.com/office/powerpoint/2010/main" val="16277414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Sensory distribution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25624"/>
            <a:ext cx="10515600" cy="5032375"/>
          </a:xfrm>
        </p:spPr>
      </p:pic>
    </p:spTree>
    <p:extLst>
      <p:ext uri="{BB962C8B-B14F-4D97-AF65-F5344CB8AC3E}">
        <p14:creationId xmlns:p14="http://schemas.microsoft.com/office/powerpoint/2010/main" val="113646506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Tinel’s</a:t>
            </a:r>
            <a:r>
              <a:rPr lang="en-US" dirty="0" smtClean="0"/>
              <a:t> sign for common </a:t>
            </a:r>
            <a:r>
              <a:rPr lang="en-US" dirty="0" err="1" smtClean="0"/>
              <a:t>peroneal</a:t>
            </a:r>
            <a:r>
              <a:rPr lang="en-US" dirty="0" smtClean="0"/>
              <a:t> nerve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05061" y="1947166"/>
            <a:ext cx="3956180" cy="4910834"/>
          </a:xfrm>
        </p:spPr>
      </p:pic>
    </p:spTree>
    <p:extLst>
      <p:ext uri="{BB962C8B-B14F-4D97-AF65-F5344CB8AC3E}">
        <p14:creationId xmlns:p14="http://schemas.microsoft.com/office/powerpoint/2010/main" val="67510190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PERONEAL NEUROPATHY</a:t>
            </a:r>
            <a:endParaRPr lang="en-US" dirty="0"/>
          </a:p>
        </p:txBody>
      </p:sp>
      <p:sp>
        <p:nvSpPr>
          <p:cNvPr id="3" name="Content Placeholder 2"/>
          <p:cNvSpPr>
            <a:spLocks noGrp="1"/>
          </p:cNvSpPr>
          <p:nvPr>
            <p:ph idx="1"/>
          </p:nvPr>
        </p:nvSpPr>
        <p:spPr/>
        <p:txBody>
          <a:bodyPr/>
          <a:lstStyle/>
          <a:p>
            <a:r>
              <a:rPr lang="en-US" dirty="0" smtClean="0"/>
              <a:t>Foot drop</a:t>
            </a:r>
          </a:p>
          <a:p>
            <a:r>
              <a:rPr lang="en-US" dirty="0" err="1" smtClean="0"/>
              <a:t>Comon</a:t>
            </a:r>
            <a:r>
              <a:rPr lang="en-US" dirty="0" smtClean="0"/>
              <a:t> </a:t>
            </a:r>
            <a:r>
              <a:rPr lang="en-US" dirty="0" err="1" smtClean="0"/>
              <a:t>peroneal</a:t>
            </a:r>
            <a:r>
              <a:rPr lang="en-US" dirty="0" smtClean="0"/>
              <a:t> divided in to two parts deep and </a:t>
            </a:r>
            <a:r>
              <a:rPr lang="en-US" dirty="0" err="1" smtClean="0"/>
              <a:t>superfacial</a:t>
            </a:r>
            <a:r>
              <a:rPr lang="en-US" dirty="0" smtClean="0"/>
              <a:t> </a:t>
            </a:r>
            <a:r>
              <a:rPr lang="en-US" dirty="0" err="1" smtClean="0"/>
              <a:t>peroneal</a:t>
            </a:r>
            <a:r>
              <a:rPr lang="en-US" dirty="0" smtClean="0"/>
              <a:t> nerves.</a:t>
            </a:r>
          </a:p>
          <a:p>
            <a:r>
              <a:rPr lang="en-US" dirty="0" smtClean="0"/>
              <a:t>Weakness in the ant. Compartment of lower leg muscles</a:t>
            </a:r>
          </a:p>
          <a:p>
            <a:endParaRPr lang="en-US" dirty="0"/>
          </a:p>
        </p:txBody>
      </p:sp>
    </p:spTree>
    <p:extLst>
      <p:ext uri="{BB962C8B-B14F-4D97-AF65-F5344CB8AC3E}">
        <p14:creationId xmlns:p14="http://schemas.microsoft.com/office/powerpoint/2010/main" val="79022669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L5 REDICULOPATHY</a:t>
            </a:r>
            <a:endParaRPr lang="en-US" dirty="0"/>
          </a:p>
        </p:txBody>
      </p:sp>
      <p:sp>
        <p:nvSpPr>
          <p:cNvPr id="3" name="Content Placeholder 2"/>
          <p:cNvSpPr>
            <a:spLocks noGrp="1"/>
          </p:cNvSpPr>
          <p:nvPr>
            <p:ph idx="1"/>
          </p:nvPr>
        </p:nvSpPr>
        <p:spPr/>
        <p:txBody>
          <a:bodyPr>
            <a:normAutofit lnSpcReduction="10000"/>
          </a:bodyPr>
          <a:lstStyle/>
          <a:p>
            <a:r>
              <a:rPr lang="en-US" dirty="0" smtClean="0"/>
              <a:t>Another cause of foot drop</a:t>
            </a:r>
          </a:p>
          <a:p>
            <a:r>
              <a:rPr lang="en-US" dirty="0" smtClean="0"/>
              <a:t>Reason is degenerative changes, may be disc herniation and tumor</a:t>
            </a:r>
          </a:p>
          <a:p>
            <a:r>
              <a:rPr lang="en-US" dirty="0" smtClean="0"/>
              <a:t>Show signs of LBP with or without leg pain</a:t>
            </a:r>
          </a:p>
          <a:p>
            <a:r>
              <a:rPr lang="en-US" dirty="0" smtClean="0"/>
              <a:t>Night pain is common in malignant cause in comparison of benign cause</a:t>
            </a:r>
          </a:p>
          <a:p>
            <a:r>
              <a:rPr lang="en-US" dirty="0" smtClean="0"/>
              <a:t>S/S: Weakness of hip abductors and knee flexors, loss of an internal hamstring reflexes on effected side, positive SLR sign( pain and </a:t>
            </a:r>
            <a:r>
              <a:rPr lang="en-US" dirty="0" err="1" smtClean="0"/>
              <a:t>dysesthesia</a:t>
            </a:r>
            <a:r>
              <a:rPr lang="en-US" dirty="0" smtClean="0"/>
              <a:t> on the anterolateral aspect of leg and dorsum of foot)</a:t>
            </a:r>
          </a:p>
          <a:p>
            <a:r>
              <a:rPr lang="en-US" dirty="0" smtClean="0"/>
              <a:t>Provide ambulatory devices and orthotic devices to help in the swing phase of gait cycle.</a:t>
            </a:r>
          </a:p>
          <a:p>
            <a:endParaRPr lang="en-US" dirty="0" smtClean="0"/>
          </a:p>
          <a:p>
            <a:endParaRPr lang="en-US" dirty="0"/>
          </a:p>
        </p:txBody>
      </p:sp>
    </p:spTree>
    <p:extLst>
      <p:ext uri="{BB962C8B-B14F-4D97-AF65-F5344CB8AC3E}">
        <p14:creationId xmlns:p14="http://schemas.microsoft.com/office/powerpoint/2010/main" val="25955104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SCIATIC NEUROPATHY</a:t>
            </a:r>
            <a:endParaRPr lang="en-US" dirty="0"/>
          </a:p>
        </p:txBody>
      </p:sp>
      <p:sp>
        <p:nvSpPr>
          <p:cNvPr id="3" name="Content Placeholder 2"/>
          <p:cNvSpPr>
            <a:spLocks noGrp="1"/>
          </p:cNvSpPr>
          <p:nvPr>
            <p:ph idx="1"/>
          </p:nvPr>
        </p:nvSpPr>
        <p:spPr/>
        <p:txBody>
          <a:bodyPr/>
          <a:lstStyle/>
          <a:p>
            <a:r>
              <a:rPr lang="en-US" dirty="0" smtClean="0"/>
              <a:t>Another cause of foot drop</a:t>
            </a:r>
          </a:p>
          <a:p>
            <a:r>
              <a:rPr lang="en-US" dirty="0" smtClean="0"/>
              <a:t>S/S</a:t>
            </a:r>
            <a:r>
              <a:rPr lang="en-US" dirty="0"/>
              <a:t>: </a:t>
            </a:r>
            <a:r>
              <a:rPr lang="en-US" dirty="0" smtClean="0"/>
              <a:t>Avoiding pressure over the </a:t>
            </a:r>
            <a:r>
              <a:rPr lang="en-US" dirty="0"/>
              <a:t>posterior </a:t>
            </a:r>
            <a:r>
              <a:rPr lang="en-US" dirty="0" smtClean="0"/>
              <a:t>thigh and </a:t>
            </a:r>
            <a:r>
              <a:rPr lang="en-US" dirty="0"/>
              <a:t>buttock</a:t>
            </a:r>
            <a:r>
              <a:rPr lang="en-US" dirty="0" smtClean="0"/>
              <a:t>, such as that caused by sitting on a </a:t>
            </a:r>
            <a:r>
              <a:rPr lang="en-US" smtClean="0"/>
              <a:t>ledge</a:t>
            </a:r>
            <a:r>
              <a:rPr lang="en-US"/>
              <a:t>.(a narrow horizontal surface projecting from a </a:t>
            </a:r>
            <a:r>
              <a:rPr lang="en-US" smtClean="0"/>
              <a:t>wall)</a:t>
            </a:r>
            <a:endParaRPr lang="en-US" dirty="0" smtClean="0"/>
          </a:p>
          <a:p>
            <a:r>
              <a:rPr lang="en-US" dirty="0" smtClean="0"/>
              <a:t>Nerve root:</a:t>
            </a:r>
            <a:r>
              <a:rPr lang="en-US" b="1" dirty="0" smtClean="0">
                <a:solidFill>
                  <a:srgbClr val="FF0000"/>
                </a:solidFill>
              </a:rPr>
              <a:t>L4-S3</a:t>
            </a:r>
          </a:p>
          <a:p>
            <a:endParaRPr lang="en-US" dirty="0"/>
          </a:p>
        </p:txBody>
      </p:sp>
    </p:spTree>
    <p:extLst>
      <p:ext uri="{BB962C8B-B14F-4D97-AF65-F5344CB8AC3E}">
        <p14:creationId xmlns:p14="http://schemas.microsoft.com/office/powerpoint/2010/main" val="4003247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3854" y="653143"/>
            <a:ext cx="11159412" cy="5486400"/>
          </a:xfrm>
        </p:spPr>
      </p:pic>
    </p:spTree>
    <p:extLst>
      <p:ext uri="{BB962C8B-B14F-4D97-AF65-F5344CB8AC3E}">
        <p14:creationId xmlns:p14="http://schemas.microsoft.com/office/powerpoint/2010/main" val="273095667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285931" cy="1325563"/>
          </a:xfrm>
        </p:spPr>
        <p:txBody>
          <a:bodyPr/>
          <a:lstStyle/>
          <a:p>
            <a:r>
              <a:rPr lang="en-US" dirty="0" smtClean="0"/>
              <a:t>Sensory distribution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24131" y="558297"/>
            <a:ext cx="7229669" cy="6439661"/>
          </a:xfrm>
        </p:spPr>
      </p:pic>
    </p:spTree>
    <p:extLst>
      <p:ext uri="{BB962C8B-B14F-4D97-AF65-F5344CB8AC3E}">
        <p14:creationId xmlns:p14="http://schemas.microsoft.com/office/powerpoint/2010/main" val="3331511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sz="4000"/>
              <a:t>Carpal Tunnel Syndrome :</a:t>
            </a:r>
            <a:br>
              <a:rPr lang="en-US" sz="4000"/>
            </a:br>
            <a:r>
              <a:rPr lang="en-US" sz="4000"/>
              <a:t>Etiology</a:t>
            </a:r>
          </a:p>
        </p:txBody>
      </p:sp>
      <p:sp>
        <p:nvSpPr>
          <p:cNvPr id="8195" name="Rectangle 3"/>
          <p:cNvSpPr>
            <a:spLocks noGrp="1" noChangeArrowheads="1"/>
          </p:cNvSpPr>
          <p:nvPr>
            <p:ph type="body" idx="4294967295"/>
          </p:nvPr>
        </p:nvSpPr>
        <p:spPr>
          <a:xfrm>
            <a:off x="1524000" y="1600201"/>
            <a:ext cx="9403080" cy="4525963"/>
          </a:xfrm>
        </p:spPr>
        <p:txBody>
          <a:bodyPr>
            <a:normAutofit fontScale="92500" lnSpcReduction="20000"/>
          </a:bodyPr>
          <a:lstStyle/>
          <a:p>
            <a:pPr eaLnBrk="1" hangingPunct="1"/>
            <a:r>
              <a:rPr lang="en-US" dirty="0" smtClean="0"/>
              <a:t>Disproportion between available space and its contents = increased pressure within CT</a:t>
            </a:r>
          </a:p>
          <a:p>
            <a:pPr eaLnBrk="1" hangingPunct="1"/>
            <a:r>
              <a:rPr lang="en-US" dirty="0" smtClean="0"/>
              <a:t>Median nerve most delicate: mostly affected: functional disturbance</a:t>
            </a:r>
          </a:p>
          <a:p>
            <a:r>
              <a:rPr lang="en-US" dirty="0"/>
              <a:t>Disproportion between Space vs. Contents </a:t>
            </a:r>
          </a:p>
          <a:p>
            <a:endParaRPr lang="en-US" dirty="0"/>
          </a:p>
          <a:p>
            <a:pPr algn="ctr">
              <a:buFontTx/>
              <a:buNone/>
            </a:pPr>
            <a:r>
              <a:rPr lang="en-US" dirty="0"/>
              <a:t> Actual narrowing of the walls of the canal</a:t>
            </a:r>
          </a:p>
          <a:p>
            <a:pPr algn="ctr">
              <a:buFontTx/>
              <a:buNone/>
            </a:pPr>
            <a:r>
              <a:rPr lang="en-US" dirty="0"/>
              <a:t>vs.</a:t>
            </a:r>
          </a:p>
          <a:p>
            <a:pPr algn="ctr">
              <a:buFontTx/>
              <a:buNone/>
            </a:pPr>
            <a:r>
              <a:rPr lang="en-US" dirty="0"/>
              <a:t>    Increase in the volume of its contents</a:t>
            </a:r>
          </a:p>
          <a:p>
            <a:pPr algn="ctr">
              <a:buFontTx/>
              <a:buNone/>
            </a:pPr>
            <a:endParaRPr lang="en-US" dirty="0"/>
          </a:p>
          <a:p>
            <a:pPr algn="ctr">
              <a:buFontTx/>
              <a:buNone/>
            </a:pPr>
            <a:r>
              <a:rPr lang="en-US" dirty="0"/>
              <a:t>But usually multifactorial</a:t>
            </a:r>
            <a:r>
              <a:rPr lang="en-US" dirty="0" smtClean="0"/>
              <a:t>.</a:t>
            </a:r>
          </a:p>
          <a:p>
            <a:pPr marL="0" indent="0" eaLnBrk="1" hangingPunct="1">
              <a:buNone/>
            </a:pPr>
            <a:endParaRPr lang="en-US" dirty="0" smtClean="0"/>
          </a:p>
        </p:txBody>
      </p:sp>
      <p:sp>
        <p:nvSpPr>
          <p:cNvPr id="4" name="Rectangle 3"/>
          <p:cNvSpPr txBox="1">
            <a:spLocks noChangeArrowheads="1"/>
          </p:cNvSpPr>
          <p:nvPr/>
        </p:nvSpPr>
        <p:spPr>
          <a:xfrm>
            <a:off x="5971592" y="1600201"/>
            <a:ext cx="5382208" cy="47586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1114553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LUMBOSACRAL PLEXOPATHY</a:t>
            </a:r>
            <a:endParaRPr lang="en-US" dirty="0"/>
          </a:p>
        </p:txBody>
      </p:sp>
      <p:sp>
        <p:nvSpPr>
          <p:cNvPr id="3" name="Content Placeholder 2"/>
          <p:cNvSpPr>
            <a:spLocks noGrp="1"/>
          </p:cNvSpPr>
          <p:nvPr>
            <p:ph idx="1"/>
          </p:nvPr>
        </p:nvSpPr>
        <p:spPr/>
        <p:txBody>
          <a:bodyPr>
            <a:normAutofit/>
          </a:bodyPr>
          <a:lstStyle/>
          <a:p>
            <a:r>
              <a:rPr lang="en-US" dirty="0"/>
              <a:t>Lumbosacral plexus neuropathies are rare syndromes, which are caused by damage to the nerve bundles in the lumbosacral plexuses. </a:t>
            </a:r>
            <a:endParaRPr lang="en-US" dirty="0" smtClean="0"/>
          </a:p>
          <a:p>
            <a:r>
              <a:rPr lang="en-US" dirty="0" smtClean="0"/>
              <a:t>Most </a:t>
            </a:r>
            <a:r>
              <a:rPr lang="en-US" dirty="0"/>
              <a:t>frequently, the lumbosacral plexus is damaged: in diabetics, by direct or indirect pelvic trauma, by compression, or obstetric complications. </a:t>
            </a:r>
            <a:r>
              <a:rPr lang="en-US" dirty="0" smtClean="0"/>
              <a:t>Tumors</a:t>
            </a:r>
            <a:r>
              <a:rPr lang="en-US" dirty="0"/>
              <a:t>, aneurysms and idiopathic or hereditary neuropathies are more infrequent causes of a lumbosacral </a:t>
            </a:r>
            <a:r>
              <a:rPr lang="en-US" dirty="0" err="1"/>
              <a:t>plexopathy</a:t>
            </a:r>
            <a:r>
              <a:rPr lang="en-US" dirty="0"/>
              <a:t>. </a:t>
            </a:r>
            <a:endParaRPr lang="en-US" dirty="0" smtClean="0"/>
          </a:p>
          <a:p>
            <a:r>
              <a:rPr lang="en-US" dirty="0" smtClean="0"/>
              <a:t>Treatment</a:t>
            </a:r>
            <a:r>
              <a:rPr lang="en-US" dirty="0"/>
              <a:t>, course and prognosis largely depend on the underlying disorder.</a:t>
            </a:r>
          </a:p>
        </p:txBody>
      </p:sp>
    </p:spTree>
    <p:extLst>
      <p:ext uri="{BB962C8B-B14F-4D97-AF65-F5344CB8AC3E}">
        <p14:creationId xmlns:p14="http://schemas.microsoft.com/office/powerpoint/2010/main" val="82868163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861" y="2716439"/>
            <a:ext cx="10515600" cy="1325563"/>
          </a:xfrm>
        </p:spPr>
        <p:txBody>
          <a:bodyPr/>
          <a:lstStyle/>
          <a:p>
            <a:pPr algn="ctr"/>
            <a:r>
              <a:rPr lang="en-US" dirty="0" smtClean="0"/>
              <a:t>THIGH NMBNESS OR WEAKNESS</a:t>
            </a:r>
            <a:endParaRPr lang="en-US" dirty="0"/>
          </a:p>
        </p:txBody>
      </p:sp>
    </p:spTree>
    <p:extLst>
      <p:ext uri="{BB962C8B-B14F-4D97-AF65-F5344CB8AC3E}">
        <p14:creationId xmlns:p14="http://schemas.microsoft.com/office/powerpoint/2010/main" val="252142501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MERALGIA PARESTHETICA</a:t>
            </a:r>
            <a:endParaRPr lang="en-US" dirty="0"/>
          </a:p>
        </p:txBody>
      </p:sp>
      <p:sp>
        <p:nvSpPr>
          <p:cNvPr id="3" name="Content Placeholder 2"/>
          <p:cNvSpPr>
            <a:spLocks noGrp="1"/>
          </p:cNvSpPr>
          <p:nvPr>
            <p:ph idx="1"/>
          </p:nvPr>
        </p:nvSpPr>
        <p:spPr>
          <a:xfrm>
            <a:off x="0" y="1825624"/>
            <a:ext cx="7539135" cy="5032375"/>
          </a:xfrm>
        </p:spPr>
        <p:txBody>
          <a:bodyPr>
            <a:normAutofit fontScale="92500"/>
          </a:bodyPr>
          <a:lstStyle/>
          <a:p>
            <a:r>
              <a:rPr lang="en-US" dirty="0" err="1" smtClean="0"/>
              <a:t>Meralgia</a:t>
            </a:r>
            <a:r>
              <a:rPr lang="en-US" dirty="0" smtClean="0"/>
              <a:t> </a:t>
            </a:r>
            <a:r>
              <a:rPr lang="en-US" dirty="0" err="1" smtClean="0"/>
              <a:t>paresthetica</a:t>
            </a:r>
            <a:r>
              <a:rPr lang="en-US" dirty="0" smtClean="0"/>
              <a:t> is </a:t>
            </a:r>
            <a:r>
              <a:rPr lang="en-US" dirty="0"/>
              <a:t>a condition characterized by tingling, numbness and burning pain in your outer thigh. The cause of </a:t>
            </a:r>
            <a:r>
              <a:rPr lang="en-US" dirty="0" err="1"/>
              <a:t>meralgia</a:t>
            </a:r>
            <a:r>
              <a:rPr lang="en-US" dirty="0"/>
              <a:t> </a:t>
            </a:r>
            <a:r>
              <a:rPr lang="en-US" dirty="0" err="1"/>
              <a:t>paresthetica</a:t>
            </a:r>
            <a:r>
              <a:rPr lang="en-US" dirty="0"/>
              <a:t> is compression of the nerve that supplies sensation to the skin surface of your thigh.</a:t>
            </a:r>
          </a:p>
          <a:p>
            <a:r>
              <a:rPr lang="en-US" dirty="0"/>
              <a:t>Tight clothing, obesity or weight gain, and pregnancy are common causes of </a:t>
            </a:r>
            <a:r>
              <a:rPr lang="en-US" dirty="0" err="1"/>
              <a:t>meralgia</a:t>
            </a:r>
            <a:r>
              <a:rPr lang="en-US" dirty="0"/>
              <a:t> </a:t>
            </a:r>
            <a:r>
              <a:rPr lang="en-US" dirty="0" err="1"/>
              <a:t>paresthetica</a:t>
            </a:r>
            <a:r>
              <a:rPr lang="en-US" dirty="0"/>
              <a:t>. However, </a:t>
            </a:r>
            <a:r>
              <a:rPr lang="en-US" dirty="0" err="1"/>
              <a:t>meralgia</a:t>
            </a:r>
            <a:r>
              <a:rPr lang="en-US" dirty="0"/>
              <a:t> </a:t>
            </a:r>
            <a:r>
              <a:rPr lang="en-US" dirty="0" err="1"/>
              <a:t>paresthetica</a:t>
            </a:r>
            <a:r>
              <a:rPr lang="en-US" dirty="0"/>
              <a:t> can also be due to local trauma or a disease, such as diabetes.</a:t>
            </a:r>
          </a:p>
          <a:p>
            <a:r>
              <a:rPr lang="en-US" dirty="0"/>
              <a:t>In most cases, </a:t>
            </a:r>
            <a:r>
              <a:rPr lang="en-US" dirty="0" err="1"/>
              <a:t>meralgia</a:t>
            </a:r>
            <a:r>
              <a:rPr lang="en-US" dirty="0"/>
              <a:t> </a:t>
            </a:r>
            <a:r>
              <a:rPr lang="en-US" dirty="0" err="1"/>
              <a:t>paresthetica</a:t>
            </a:r>
            <a:r>
              <a:rPr lang="en-US" dirty="0"/>
              <a:t> can be relieved with conservative measures, such as wearing looser clothing. In severe cases, treatment may include medications to relieve discomfort or, rarely, surgery.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9135" y="1825624"/>
            <a:ext cx="4652865" cy="3660776"/>
          </a:xfrm>
          <a:prstGeom prst="rect">
            <a:avLst/>
          </a:prstGeom>
        </p:spPr>
      </p:pic>
    </p:spTree>
    <p:extLst>
      <p:ext uri="{BB962C8B-B14F-4D97-AF65-F5344CB8AC3E}">
        <p14:creationId xmlns:p14="http://schemas.microsoft.com/office/powerpoint/2010/main" val="428967658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DIABETIC NEUROPATHY</a:t>
            </a:r>
            <a:endParaRPr lang="en-US" dirty="0"/>
          </a:p>
        </p:txBody>
      </p:sp>
      <p:sp>
        <p:nvSpPr>
          <p:cNvPr id="3" name="Content Placeholder 2"/>
          <p:cNvSpPr>
            <a:spLocks noGrp="1"/>
          </p:cNvSpPr>
          <p:nvPr>
            <p:ph idx="1"/>
          </p:nvPr>
        </p:nvSpPr>
        <p:spPr>
          <a:xfrm>
            <a:off x="838200" y="1825625"/>
            <a:ext cx="5170714" cy="4351338"/>
          </a:xfrm>
        </p:spPr>
        <p:txBody>
          <a:bodyPr/>
          <a:lstStyle/>
          <a:p>
            <a:r>
              <a:rPr lang="en-US" dirty="0"/>
              <a:t>Diabetes can harm your nerves. That damage, called neuropathy, may be painful.</a:t>
            </a:r>
          </a:p>
          <a:p>
            <a:r>
              <a:rPr lang="en-US" dirty="0" smtClean="0"/>
              <a:t>Four </a:t>
            </a:r>
            <a:r>
              <a:rPr lang="en-US" dirty="0"/>
              <a:t>types of diabetes-related neuropathy: peripheral, autonomic, proximal, and focal</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8914" y="1690689"/>
            <a:ext cx="5344886" cy="4486274"/>
          </a:xfrm>
          <a:prstGeom prst="rect">
            <a:avLst/>
          </a:prstGeom>
        </p:spPr>
      </p:pic>
    </p:spTree>
    <p:extLst>
      <p:ext uri="{BB962C8B-B14F-4D97-AF65-F5344CB8AC3E}">
        <p14:creationId xmlns:p14="http://schemas.microsoft.com/office/powerpoint/2010/main" val="20426338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5739" y="591264"/>
            <a:ext cx="10300996" cy="6001643"/>
          </a:xfrm>
          <a:prstGeom prst="rect">
            <a:avLst/>
          </a:prstGeom>
        </p:spPr>
        <p:txBody>
          <a:bodyPr wrap="square">
            <a:spAutoFit/>
          </a:bodyPr>
          <a:lstStyle/>
          <a:p>
            <a:r>
              <a:rPr lang="en-US" sz="2400" b="1" dirty="0">
                <a:solidFill>
                  <a:srgbClr val="222222"/>
                </a:solidFill>
                <a:latin typeface="Lato"/>
              </a:rPr>
              <a:t>Peripheral Neuropathy</a:t>
            </a:r>
          </a:p>
          <a:p>
            <a:r>
              <a:rPr lang="en-US" sz="2400" dirty="0">
                <a:solidFill>
                  <a:srgbClr val="222222"/>
                </a:solidFill>
                <a:latin typeface="Lato"/>
              </a:rPr>
              <a:t>This type usually affects the feet and legs. Rare cases affect the arms, abdomen, and back.</a:t>
            </a:r>
          </a:p>
          <a:p>
            <a:r>
              <a:rPr lang="en-US" sz="2400" i="1" dirty="0">
                <a:solidFill>
                  <a:srgbClr val="222222"/>
                </a:solidFill>
                <a:latin typeface="Lato"/>
              </a:rPr>
              <a:t>Symptoms include:</a:t>
            </a:r>
            <a:endParaRPr lang="en-US" sz="2400" dirty="0">
              <a:solidFill>
                <a:srgbClr val="222222"/>
              </a:solidFill>
              <a:latin typeface="Lato"/>
            </a:endParaRPr>
          </a:p>
          <a:p>
            <a:pPr>
              <a:buFont typeface="Arial" panose="020B0604020202020204" pitchFamily="34" charset="0"/>
              <a:buChar char="•"/>
            </a:pPr>
            <a:r>
              <a:rPr lang="en-US" sz="2400" dirty="0">
                <a:solidFill>
                  <a:srgbClr val="222222"/>
                </a:solidFill>
                <a:latin typeface="Lato"/>
              </a:rPr>
              <a:t>Tingling</a:t>
            </a:r>
          </a:p>
          <a:p>
            <a:pPr>
              <a:buFont typeface="Arial" panose="020B0604020202020204" pitchFamily="34" charset="0"/>
              <a:buChar char="•"/>
            </a:pPr>
            <a:r>
              <a:rPr lang="en-US" sz="2400" dirty="0">
                <a:solidFill>
                  <a:srgbClr val="222222"/>
                </a:solidFill>
                <a:latin typeface="Lato"/>
              </a:rPr>
              <a:t>Numbness (which may become permanent)</a:t>
            </a:r>
          </a:p>
          <a:p>
            <a:pPr>
              <a:buFont typeface="Arial" panose="020B0604020202020204" pitchFamily="34" charset="0"/>
              <a:buChar char="•"/>
            </a:pPr>
            <a:r>
              <a:rPr lang="en-US" sz="2400" dirty="0">
                <a:solidFill>
                  <a:srgbClr val="222222"/>
                </a:solidFill>
                <a:latin typeface="Lato"/>
              </a:rPr>
              <a:t>Burning (especially in the evening)</a:t>
            </a:r>
          </a:p>
          <a:p>
            <a:pPr>
              <a:buFont typeface="Arial" panose="020B0604020202020204" pitchFamily="34" charset="0"/>
              <a:buChar char="•"/>
            </a:pPr>
            <a:r>
              <a:rPr lang="en-US" sz="2400" dirty="0">
                <a:solidFill>
                  <a:srgbClr val="222222"/>
                </a:solidFill>
                <a:latin typeface="Lato"/>
              </a:rPr>
              <a:t>Pain</a:t>
            </a:r>
          </a:p>
          <a:p>
            <a:r>
              <a:rPr lang="en-US" sz="2400" dirty="0">
                <a:solidFill>
                  <a:srgbClr val="222222"/>
                </a:solidFill>
                <a:latin typeface="Lato"/>
              </a:rPr>
              <a:t>Early symptoms usually get better when your blood sugar is under control. There are medications to help manage the discomfort.</a:t>
            </a:r>
          </a:p>
          <a:p>
            <a:r>
              <a:rPr lang="en-US" sz="2400" i="1" dirty="0">
                <a:solidFill>
                  <a:srgbClr val="222222"/>
                </a:solidFill>
                <a:latin typeface="Lato"/>
              </a:rPr>
              <a:t>What you should do:</a:t>
            </a:r>
            <a:endParaRPr lang="en-US" sz="2400" dirty="0">
              <a:solidFill>
                <a:srgbClr val="222222"/>
              </a:solidFill>
              <a:latin typeface="Lato"/>
            </a:endParaRPr>
          </a:p>
          <a:p>
            <a:pPr>
              <a:buFont typeface="Arial" panose="020B0604020202020204" pitchFamily="34" charset="0"/>
              <a:buChar char="•"/>
            </a:pPr>
            <a:r>
              <a:rPr lang="en-US" sz="2400" dirty="0">
                <a:solidFill>
                  <a:srgbClr val="222222"/>
                </a:solidFill>
                <a:latin typeface="Lato"/>
              </a:rPr>
              <a:t>Check your feet and legs daily.</a:t>
            </a:r>
          </a:p>
          <a:p>
            <a:pPr>
              <a:buFont typeface="Arial" panose="020B0604020202020204" pitchFamily="34" charset="0"/>
              <a:buChar char="•"/>
            </a:pPr>
            <a:r>
              <a:rPr lang="en-US" sz="2400" dirty="0">
                <a:solidFill>
                  <a:srgbClr val="222222"/>
                </a:solidFill>
                <a:latin typeface="Lato"/>
              </a:rPr>
              <a:t>Use lotion on your feet if they're dry.</a:t>
            </a:r>
          </a:p>
          <a:p>
            <a:pPr>
              <a:buFont typeface="Arial" panose="020B0604020202020204" pitchFamily="34" charset="0"/>
              <a:buChar char="•"/>
            </a:pPr>
            <a:r>
              <a:rPr lang="en-US" sz="2400" dirty="0">
                <a:solidFill>
                  <a:srgbClr val="222222"/>
                </a:solidFill>
                <a:latin typeface="Lato"/>
              </a:rPr>
              <a:t>Take care of your toenails. Ask your doctor if you should go to a podiatrist.</a:t>
            </a:r>
          </a:p>
          <a:p>
            <a:pPr>
              <a:buFont typeface="Arial" panose="020B0604020202020204" pitchFamily="34" charset="0"/>
              <a:buChar char="•"/>
            </a:pPr>
            <a:r>
              <a:rPr lang="en-US" sz="2400" dirty="0">
                <a:solidFill>
                  <a:srgbClr val="222222"/>
                </a:solidFill>
                <a:latin typeface="Lato"/>
              </a:rPr>
              <a:t>Wear shoes that fit well. Wear them all the time, so your feet don't get injured.</a:t>
            </a:r>
            <a:endParaRPr lang="en-US" sz="2400" b="0" i="0" dirty="0">
              <a:solidFill>
                <a:srgbClr val="222222"/>
              </a:solidFill>
              <a:effectLst/>
              <a:latin typeface="Lato"/>
            </a:endParaRPr>
          </a:p>
        </p:txBody>
      </p:sp>
    </p:spTree>
    <p:extLst>
      <p:ext uri="{BB962C8B-B14F-4D97-AF65-F5344CB8AC3E}">
        <p14:creationId xmlns:p14="http://schemas.microsoft.com/office/powerpoint/2010/main" val="3896031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81201" y="533400"/>
            <a:ext cx="8233431" cy="5867400"/>
          </a:xfrm>
          <a:prstGeom prst="rect">
            <a:avLst/>
          </a:prstGeom>
        </p:spPr>
      </p:pic>
    </p:spTree>
    <p:extLst>
      <p:ext uri="{BB962C8B-B14F-4D97-AF65-F5344CB8AC3E}">
        <p14:creationId xmlns:p14="http://schemas.microsoft.com/office/powerpoint/2010/main" val="1420707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38200" y="365125"/>
            <a:ext cx="5599922" cy="1325563"/>
          </a:xfrm>
        </p:spPr>
        <p:txBody>
          <a:bodyPr/>
          <a:lstStyle/>
          <a:p>
            <a:pPr eaLnBrk="1" hangingPunct="1">
              <a:defRPr/>
            </a:pPr>
            <a:r>
              <a:rPr lang="en-US" dirty="0" smtClean="0"/>
              <a:t>Idiopathic CTS</a:t>
            </a:r>
          </a:p>
        </p:txBody>
      </p:sp>
      <p:sp>
        <p:nvSpPr>
          <p:cNvPr id="12291" name="Rectangle 3"/>
          <p:cNvSpPr>
            <a:spLocks noGrp="1" noChangeArrowheads="1"/>
          </p:cNvSpPr>
          <p:nvPr>
            <p:ph type="body" idx="1"/>
          </p:nvPr>
        </p:nvSpPr>
        <p:spPr>
          <a:xfrm>
            <a:off x="838200" y="1295401"/>
            <a:ext cx="10500360" cy="4830763"/>
          </a:xfrm>
        </p:spPr>
        <p:txBody>
          <a:bodyPr>
            <a:normAutofit/>
          </a:bodyPr>
          <a:lstStyle/>
          <a:p>
            <a:pPr eaLnBrk="1" hangingPunct="1">
              <a:lnSpc>
                <a:spcPct val="90000"/>
              </a:lnSpc>
            </a:pPr>
            <a:r>
              <a:rPr lang="en-US" dirty="0" smtClean="0"/>
              <a:t>Largest number of cases</a:t>
            </a:r>
          </a:p>
          <a:p>
            <a:pPr eaLnBrk="1" hangingPunct="1">
              <a:lnSpc>
                <a:spcPct val="90000"/>
              </a:lnSpc>
            </a:pPr>
            <a:r>
              <a:rPr lang="en-US" dirty="0" smtClean="0"/>
              <a:t>Thickening of para-</a:t>
            </a:r>
            <a:r>
              <a:rPr lang="en-US" dirty="0" err="1" smtClean="0"/>
              <a:t>tendinous</a:t>
            </a:r>
            <a:r>
              <a:rPr lang="en-US" dirty="0" smtClean="0"/>
              <a:t> tissue- specially of the FDP tendons</a:t>
            </a:r>
          </a:p>
          <a:p>
            <a:pPr eaLnBrk="1" hangingPunct="1">
              <a:lnSpc>
                <a:spcPct val="90000"/>
              </a:lnSpc>
            </a:pPr>
            <a:r>
              <a:rPr lang="en-US" dirty="0" smtClean="0"/>
              <a:t>Chronic edema, </a:t>
            </a:r>
            <a:r>
              <a:rPr lang="en-US" dirty="0" err="1" smtClean="0"/>
              <a:t>fibrinoid</a:t>
            </a:r>
            <a:r>
              <a:rPr lang="en-US" dirty="0" smtClean="0"/>
              <a:t> swelling, hyaline and </a:t>
            </a:r>
            <a:r>
              <a:rPr lang="en-US" dirty="0" err="1" smtClean="0"/>
              <a:t>mucoid</a:t>
            </a:r>
            <a:r>
              <a:rPr lang="en-US" dirty="0" smtClean="0"/>
              <a:t> degeneration followed by fibrotic thickening, increased collagen formation.</a:t>
            </a:r>
          </a:p>
          <a:p>
            <a:pPr eaLnBrk="1" hangingPunct="1">
              <a:lnSpc>
                <a:spcPct val="90000"/>
              </a:lnSpc>
            </a:pPr>
            <a:r>
              <a:rPr lang="en-US" dirty="0" smtClean="0"/>
              <a:t>Influenced by hormonal factors  and repetitive occupational overuse.</a:t>
            </a:r>
          </a:p>
          <a:p>
            <a:pPr eaLnBrk="1" hangingPunct="1">
              <a:lnSpc>
                <a:spcPct val="90000"/>
              </a:lnSpc>
            </a:pPr>
            <a:endParaRPr lang="en-US" dirty="0" smtClean="0"/>
          </a:p>
        </p:txBody>
      </p:sp>
    </p:spTree>
    <p:extLst>
      <p:ext uri="{BB962C8B-B14F-4D97-AF65-F5344CB8AC3E}">
        <p14:creationId xmlns:p14="http://schemas.microsoft.com/office/powerpoint/2010/main" val="1127918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4818</TotalTime>
  <Words>1891</Words>
  <Application>Microsoft Office PowerPoint</Application>
  <PresentationFormat>Custom</PresentationFormat>
  <Paragraphs>291</Paragraphs>
  <Slides>74</Slides>
  <Notes>0</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POLYNEUROPATHIES</vt:lpstr>
      <vt:lpstr>Introduction </vt:lpstr>
      <vt:lpstr>Compressive Neuropathy of the Upper Extremity :::: </vt:lpstr>
      <vt:lpstr>Upper Extremity Nerves</vt:lpstr>
      <vt:lpstr>Carpal Tunnel Syndrome: Median Neuropathy at the wrist.  Cubital Tunnel Syndrome: Ulnar neuropathy at the elbow.  Radial Nerve Palsy at the spiral groove of the humerus. </vt:lpstr>
      <vt:lpstr>Median Nerve</vt:lpstr>
      <vt:lpstr>Carpal Tunnel Syndrome : Etiology</vt:lpstr>
      <vt:lpstr>PowerPoint Presentation</vt:lpstr>
      <vt:lpstr>Idiopathic CTS</vt:lpstr>
      <vt:lpstr>Hormonal factors</vt:lpstr>
      <vt:lpstr>Post-traumatic CTS</vt:lpstr>
      <vt:lpstr>Diagnosis-History</vt:lpstr>
      <vt:lpstr>PowerPoint Presentation</vt:lpstr>
      <vt:lpstr>PowerPoint Presentation</vt:lpstr>
      <vt:lpstr>PowerPoint Presentation</vt:lpstr>
      <vt:lpstr>Median Nerve testing</vt:lpstr>
      <vt:lpstr>Median nerve</vt:lpstr>
      <vt:lpstr>Median nerve:findings</vt:lpstr>
      <vt:lpstr>Electrodiagnostic testing</vt:lpstr>
      <vt:lpstr>Treatment: conservative</vt:lpstr>
      <vt:lpstr>Carpal Tunnel Release (CTR) </vt:lpstr>
      <vt:lpstr>Ulnar Nerve</vt:lpstr>
      <vt:lpstr>Cubital Tunnel Syndrome</vt:lpstr>
      <vt:lpstr>Cubital Tunnel Syndrome:findings</vt:lpstr>
      <vt:lpstr>PowerPoint Presentation</vt:lpstr>
      <vt:lpstr>Ulnar Nerve Testing</vt:lpstr>
      <vt:lpstr>Sensory Distribution</vt:lpstr>
      <vt:lpstr>Radial Nerve</vt:lpstr>
      <vt:lpstr>Radial Nerve Palsy </vt:lpstr>
      <vt:lpstr>Sensory Distribution</vt:lpstr>
      <vt:lpstr>Radial Nerve Test</vt:lpstr>
      <vt:lpstr>PowerPoint Presentation</vt:lpstr>
      <vt:lpstr>Brachial Plexus Injuries </vt:lpstr>
      <vt:lpstr>Grades of Injury</vt:lpstr>
      <vt:lpstr>PowerPoint Presentation</vt:lpstr>
      <vt:lpstr>PowerPoint Presentation</vt:lpstr>
      <vt:lpstr>Brachial Plexus Injury: Adults</vt:lpstr>
      <vt:lpstr>Mechanisms of  Injury to the Brachial Plexus </vt:lpstr>
      <vt:lpstr>Mechanisms of Injury to the Brachial Plexus</vt:lpstr>
      <vt:lpstr>PowerPoint Presentation</vt:lpstr>
      <vt:lpstr>PowerPoint Presentation</vt:lpstr>
      <vt:lpstr>PowerPoint Presentation</vt:lpstr>
      <vt:lpstr>PowerPoint Presentation</vt:lpstr>
      <vt:lpstr>Adult Brachial Plexus Injury</vt:lpstr>
      <vt:lpstr>Neurological Examination</vt:lpstr>
      <vt:lpstr>Neurological Examination</vt:lpstr>
      <vt:lpstr>Examination</vt:lpstr>
      <vt:lpstr>Examine the Back</vt:lpstr>
      <vt:lpstr>Examine the Back</vt:lpstr>
      <vt:lpstr>Examine the Back</vt:lpstr>
      <vt:lpstr>Examine Front</vt:lpstr>
      <vt:lpstr>Examine the Neck</vt:lpstr>
      <vt:lpstr>Related Special Tests </vt:lpstr>
      <vt:lpstr>Peripheral Nerve Tests</vt:lpstr>
      <vt:lpstr>Reflex Tests</vt:lpstr>
      <vt:lpstr>Investigations</vt:lpstr>
      <vt:lpstr>Management</vt:lpstr>
      <vt:lpstr>CERVICAL REDICULOPATHY</vt:lpstr>
      <vt:lpstr>PowerPoint Presentation</vt:lpstr>
      <vt:lpstr>PowerPoint Presentation</vt:lpstr>
      <vt:lpstr>FOOT DROP</vt:lpstr>
      <vt:lpstr>COMMON PERONEAL NEUROPATHY</vt:lpstr>
      <vt:lpstr>Sensory distribution</vt:lpstr>
      <vt:lpstr>Tinel’s sign for common peroneal nerve</vt:lpstr>
      <vt:lpstr>DEEP PERONEAL NEUROPATHY</vt:lpstr>
      <vt:lpstr>L5 REDICULOPATHY</vt:lpstr>
      <vt:lpstr>SCIATIC NEUROPATHY</vt:lpstr>
      <vt:lpstr>PowerPoint Presentation</vt:lpstr>
      <vt:lpstr>Sensory distribution</vt:lpstr>
      <vt:lpstr>LUMBOSACRAL PLEXOPATHY</vt:lpstr>
      <vt:lpstr>THIGH NMBNESS OR WEAKNESS</vt:lpstr>
      <vt:lpstr>MERALGIA PARESTHETICA</vt:lpstr>
      <vt:lpstr>DIABETIC NEUROPATHY</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LOCALIZED PERIPHERAL NEUROPATHIES</dc:title>
  <dc:creator>faiza</dc:creator>
  <cp:lastModifiedBy>Bajwa Traders</cp:lastModifiedBy>
  <cp:revision>69</cp:revision>
  <dcterms:created xsi:type="dcterms:W3CDTF">2015-04-20T06:45:27Z</dcterms:created>
  <dcterms:modified xsi:type="dcterms:W3CDTF">2020-04-18T11:04:07Z</dcterms:modified>
</cp:coreProperties>
</file>