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6" d="100"/>
          <a:sy n="56" d="100"/>
        </p:scale>
        <p:origin x="9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5/3/2020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655762"/>
          </a:xfrm>
        </p:spPr>
        <p:txBody>
          <a:bodyPr>
            <a:normAutofit fontScale="90000"/>
          </a:bodyPr>
          <a:lstStyle/>
          <a:p>
            <a:r>
              <a:rPr lang="en-US" sz="4000" b="1" dirty="0">
                <a:latin typeface="Times New Roman" panose="02020603050405020304" pitchFamily="18" charset="0"/>
                <a:cs typeface="Times New Roman" panose="02020603050405020304" pitchFamily="18" charset="0"/>
              </a:rPr>
              <a:t>Policy objectives favoring IPRs in new plant varieties </a:t>
            </a:r>
            <a:br>
              <a:rPr lang="en-US" sz="4000" dirty="0"/>
            </a:br>
            <a:endParaRPr lang="en-US" sz="4000" b="1" dirty="0"/>
          </a:p>
        </p:txBody>
      </p:sp>
      <p:sp>
        <p:nvSpPr>
          <p:cNvPr id="3" name="Subtitle 2"/>
          <p:cNvSpPr>
            <a:spLocks noGrp="1"/>
          </p:cNvSpPr>
          <p:nvPr>
            <p:ph type="subTitle" idx="1"/>
          </p:nvPr>
        </p:nvSpPr>
        <p:spPr/>
        <p:txBody>
          <a:bodyPr/>
          <a:lstStyle/>
          <a:p>
            <a:r>
              <a:rPr lang="en-US" sz="4000" dirty="0"/>
              <a:t>Lecture PBG-406 </a:t>
            </a:r>
            <a:endParaRPr lang="en-US" dirty="0"/>
          </a:p>
        </p:txBody>
      </p:sp>
    </p:spTree>
    <p:extLst>
      <p:ext uri="{BB962C8B-B14F-4D97-AF65-F5344CB8AC3E}">
        <p14:creationId xmlns:p14="http://schemas.microsoft.com/office/powerpoint/2010/main" val="781232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9557" y="1305342"/>
            <a:ext cx="11182865" cy="4154984"/>
          </a:xfrm>
          <a:prstGeom prst="rect">
            <a:avLst/>
          </a:prstGeom>
        </p:spPr>
        <p:txBody>
          <a:bodyPr wrap="square">
            <a:spAutoFit/>
          </a:bodyPr>
          <a:lstStyle/>
          <a:p>
            <a:pPr marL="285750" indent="-285750" algn="just">
              <a:buFont typeface="Arial" panose="020B0604020202020204" pitchFamily="34" charset="0"/>
              <a:buChar char="•"/>
            </a:pPr>
            <a:r>
              <a:rPr lang="en-US" sz="2400" dirty="0">
                <a:latin typeface="Garamond" panose="02020404030301010803" pitchFamily="18" charset="0"/>
              </a:rPr>
              <a:t>Recent international agreements have achieved some modest forms of procedural harmonization, but they have not altered the fundamental premise that national laws rather than international treaties are the immediate source of nearly all private rights in intellectual property products.</a:t>
            </a:r>
          </a:p>
          <a:p>
            <a:pPr marL="285750" indent="-285750" algn="just">
              <a:buFont typeface="Arial" panose="020B0604020202020204" pitchFamily="34" charset="0"/>
              <a:buChar char="•"/>
            </a:pPr>
            <a:r>
              <a:rPr lang="en-US" sz="2400" dirty="0">
                <a:latin typeface="Garamond" panose="02020404030301010803" pitchFamily="18" charset="0"/>
              </a:rPr>
              <a:t>Two basic principles flow from this territorial approach to protecting IPRs. </a:t>
            </a:r>
          </a:p>
          <a:p>
            <a:pPr marL="285750" indent="-285750" algn="just">
              <a:buFont typeface="Arial" panose="020B0604020202020204" pitchFamily="34" charset="0"/>
              <a:buChar char="•"/>
            </a:pPr>
            <a:r>
              <a:rPr lang="en-US" sz="2400" dirty="0">
                <a:latin typeface="Garamond" panose="02020404030301010803" pitchFamily="18" charset="0"/>
              </a:rPr>
              <a:t>First, where national laws differ as to the scope or content of the protection they provide to intellectual property products, the rights enjoyed by the owners of those products will vary in different national jurisdictions. </a:t>
            </a:r>
          </a:p>
          <a:p>
            <a:pPr marL="285750" indent="-285750" algn="just">
              <a:buFont typeface="Arial" panose="020B0604020202020204" pitchFamily="34" charset="0"/>
              <a:buChar char="•"/>
            </a:pPr>
            <a:r>
              <a:rPr lang="en-US" sz="2400" dirty="0">
                <a:latin typeface="Garamond" panose="02020404030301010803" pitchFamily="18" charset="0"/>
              </a:rPr>
              <a:t>Second, territoriality implies that each nation has the right to decide on the form of IPR protection to be granted within its own borders, provided that it complies with the obligations contained in international IPR agreements to which it is a party.</a:t>
            </a:r>
          </a:p>
        </p:txBody>
      </p:sp>
    </p:spTree>
    <p:extLst>
      <p:ext uri="{BB962C8B-B14F-4D97-AF65-F5344CB8AC3E}">
        <p14:creationId xmlns:p14="http://schemas.microsoft.com/office/powerpoint/2010/main" val="22417315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Core obligations imposed by international intellectual property agreements</a:t>
            </a:r>
          </a:p>
        </p:txBody>
      </p:sp>
      <p:sp>
        <p:nvSpPr>
          <p:cNvPr id="3" name="Rectangle 2"/>
          <p:cNvSpPr/>
          <p:nvPr/>
        </p:nvSpPr>
        <p:spPr>
          <a:xfrm>
            <a:off x="358345" y="2413338"/>
            <a:ext cx="11417643" cy="3416320"/>
          </a:xfrm>
          <a:prstGeom prst="rect">
            <a:avLst/>
          </a:prstGeom>
        </p:spPr>
        <p:txBody>
          <a:bodyPr wrap="square">
            <a:spAutoFit/>
          </a:bodyPr>
          <a:lstStyle/>
          <a:p>
            <a:pPr marL="285750" indent="-285750" algn="just">
              <a:buFont typeface="Arial" panose="020B0604020202020204" pitchFamily="34" charset="0"/>
              <a:buChar char="•"/>
            </a:pPr>
            <a:r>
              <a:rPr lang="en-US" sz="2400" dirty="0">
                <a:latin typeface="Garamond" panose="02020404030301010803" pitchFamily="18" charset="0"/>
              </a:rPr>
              <a:t>The territorial approach to IPR protection appears at first to present myriad difficulties for creators and owners of intellectual property products. </a:t>
            </a:r>
          </a:p>
          <a:p>
            <a:pPr marL="285750" indent="-285750" algn="just">
              <a:buFont typeface="Arial" panose="020B0604020202020204" pitchFamily="34" charset="0"/>
              <a:buChar char="•"/>
            </a:pPr>
            <a:r>
              <a:rPr lang="en-US" sz="2400" dirty="0">
                <a:latin typeface="Garamond" panose="02020404030301010803" pitchFamily="18" charset="0"/>
              </a:rPr>
              <a:t>In fact, however, the content of each nation’s IPR laws are often quite similar since they have been shaped by international IPR agreements ratified by many states.</a:t>
            </a:r>
          </a:p>
          <a:p>
            <a:pPr marL="285750" indent="-285750" algn="just">
              <a:buFont typeface="Arial" panose="020B0604020202020204" pitchFamily="34" charset="0"/>
              <a:buChar char="•"/>
            </a:pPr>
            <a:r>
              <a:rPr lang="en-US" sz="2400" dirty="0">
                <a:latin typeface="Garamond" panose="02020404030301010803" pitchFamily="18" charset="0"/>
              </a:rPr>
              <a:t>In addition, the obligations these agreements impose have expanded over time, thus narrowing (although by no means eliminating) the differences among national intellectual property systems. </a:t>
            </a:r>
          </a:p>
          <a:p>
            <a:pPr marL="285750" indent="-285750" algn="just">
              <a:buFont typeface="Arial" panose="020B0604020202020204" pitchFamily="34" charset="0"/>
              <a:buChar char="•"/>
            </a:pPr>
            <a:r>
              <a:rPr lang="en-US" sz="2400" dirty="0">
                <a:latin typeface="Garamond" panose="02020404030301010803" pitchFamily="18" charset="0"/>
              </a:rPr>
              <a:t>The following sections briefly explain the core obligations contained in most international IPR agreements. </a:t>
            </a:r>
          </a:p>
        </p:txBody>
      </p:sp>
    </p:spTree>
    <p:extLst>
      <p:ext uri="{BB962C8B-B14F-4D97-AF65-F5344CB8AC3E}">
        <p14:creationId xmlns:p14="http://schemas.microsoft.com/office/powerpoint/2010/main" val="1977010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58194"/>
          </a:xfrm>
        </p:spPr>
        <p:txBody>
          <a:bodyPr/>
          <a:lstStyle/>
          <a:p>
            <a:r>
              <a:rPr lang="en-US" b="1" dirty="0"/>
              <a:t>1.National treatment</a:t>
            </a:r>
          </a:p>
        </p:txBody>
      </p:sp>
      <p:sp>
        <p:nvSpPr>
          <p:cNvPr id="3" name="Rectangle 2"/>
          <p:cNvSpPr/>
          <p:nvPr/>
        </p:nvSpPr>
        <p:spPr>
          <a:xfrm>
            <a:off x="635343" y="1579246"/>
            <a:ext cx="10921314" cy="4154984"/>
          </a:xfrm>
          <a:prstGeom prst="rect">
            <a:avLst/>
          </a:prstGeom>
        </p:spPr>
        <p:txBody>
          <a:bodyPr wrap="square">
            <a:spAutoFit/>
          </a:bodyPr>
          <a:lstStyle/>
          <a:p>
            <a:pPr marL="285750" indent="-285750">
              <a:buFont typeface="Arial" panose="020B0604020202020204" pitchFamily="34" charset="0"/>
              <a:buChar char="•"/>
            </a:pPr>
            <a:r>
              <a:rPr lang="en-US" sz="2400" dirty="0">
                <a:latin typeface="Garamond" panose="02020404030301010803" pitchFamily="18" charset="0"/>
              </a:rPr>
              <a:t>One of the cornerstones of international IPR agreements is the national treatment principle. </a:t>
            </a:r>
          </a:p>
          <a:p>
            <a:pPr marL="285750" indent="-285750">
              <a:buFont typeface="Arial" panose="020B0604020202020204" pitchFamily="34" charset="0"/>
              <a:buChar char="•"/>
            </a:pPr>
            <a:r>
              <a:rPr lang="en-US" sz="2400" dirty="0">
                <a:latin typeface="Garamond" panose="02020404030301010803" pitchFamily="18" charset="0"/>
              </a:rPr>
              <a:t>National treatment bars discrimination against foreign IPR owners by requiring that each state provide the same IPRs to private parties from other member states as are provided to the state’s own nationals. </a:t>
            </a:r>
          </a:p>
          <a:p>
            <a:pPr marL="285750" indent="-285750">
              <a:buFont typeface="Arial" panose="020B0604020202020204" pitchFamily="34" charset="0"/>
              <a:buChar char="•"/>
            </a:pPr>
            <a:r>
              <a:rPr lang="en-US" sz="2400" dirty="0">
                <a:latin typeface="Garamond" panose="02020404030301010803" pitchFamily="18" charset="0"/>
              </a:rPr>
              <a:t>National treatment levels the playing field among treaty parties and prevents a state from giving its own creators and inventors unfair advantages over foreign creators and inventors. </a:t>
            </a:r>
          </a:p>
          <a:p>
            <a:pPr marL="285750" indent="-285750">
              <a:buFont typeface="Arial" panose="020B0604020202020204" pitchFamily="34" charset="0"/>
              <a:buChar char="•"/>
            </a:pPr>
            <a:r>
              <a:rPr lang="en-US" sz="2400" dirty="0">
                <a:latin typeface="Garamond" panose="02020404030301010803" pitchFamily="18" charset="0"/>
              </a:rPr>
              <a:t>In the absence of national treatment, for example, domestic firms could freely exploit intellectual property products created in other member states while simultaneously enjoying legal protection within their own domestic markets.</a:t>
            </a:r>
            <a:endParaRPr lang="en-US" sz="2400" dirty="0"/>
          </a:p>
        </p:txBody>
      </p:sp>
    </p:spTree>
    <p:extLst>
      <p:ext uri="{BB962C8B-B14F-4D97-AF65-F5344CB8AC3E}">
        <p14:creationId xmlns:p14="http://schemas.microsoft.com/office/powerpoint/2010/main" val="4261302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7556"/>
          </a:xfrm>
        </p:spPr>
        <p:txBody>
          <a:bodyPr/>
          <a:lstStyle/>
          <a:p>
            <a:r>
              <a:rPr lang="en-US" b="1" dirty="0"/>
              <a:t>2. Reciprocity</a:t>
            </a:r>
          </a:p>
        </p:txBody>
      </p:sp>
      <p:sp>
        <p:nvSpPr>
          <p:cNvPr id="4" name="Rectangle 3"/>
          <p:cNvSpPr/>
          <p:nvPr/>
        </p:nvSpPr>
        <p:spPr>
          <a:xfrm>
            <a:off x="838199" y="1028343"/>
            <a:ext cx="10282881" cy="3785652"/>
          </a:xfrm>
          <a:prstGeom prst="rect">
            <a:avLst/>
          </a:prstGeom>
        </p:spPr>
        <p:txBody>
          <a:bodyPr wrap="square">
            <a:spAutoFit/>
          </a:bodyPr>
          <a:lstStyle/>
          <a:p>
            <a:pPr marL="285750" indent="-285750">
              <a:buFont typeface="Arial" panose="020B0604020202020204" pitchFamily="34" charset="0"/>
              <a:buChar char="•"/>
            </a:pPr>
            <a:r>
              <a:rPr lang="en-US" sz="2400" dirty="0">
                <a:latin typeface="Garamond" panose="02020404030301010803" pitchFamily="18" charset="0"/>
              </a:rPr>
              <a:t>The provisions of several intellectual property treaties contain a limited exception to national treatment known as reciprocity. </a:t>
            </a:r>
          </a:p>
          <a:p>
            <a:pPr marL="285750" indent="-285750">
              <a:buFont typeface="Arial" panose="020B0604020202020204" pitchFamily="34" charset="0"/>
              <a:buChar char="•"/>
            </a:pPr>
            <a:r>
              <a:rPr lang="en-US" sz="2400" dirty="0">
                <a:latin typeface="Garamond" panose="02020404030301010803" pitchFamily="18" charset="0"/>
              </a:rPr>
              <a:t>Where a treaty permits reciprocity, State A may condition the grant of legal protection to intellectual property products from State B upon State B’s granting of legal protection to intellectual property products from State A. Reciprocity is often applied to new IPRs as means of encouraging other nations to recognize the new rights and extend their protection to foreign nationals. </a:t>
            </a:r>
          </a:p>
          <a:p>
            <a:pPr marL="285750" indent="-285750">
              <a:buFont typeface="Arial" panose="020B0604020202020204" pitchFamily="34" charset="0"/>
              <a:buChar char="•"/>
            </a:pPr>
            <a:r>
              <a:rPr lang="en-US" sz="2400" dirty="0">
                <a:latin typeface="Garamond" panose="02020404030301010803" pitchFamily="18" charset="0"/>
              </a:rPr>
              <a:t>Once a large number of states have recognized the new IPR, they may revise the treaty to eliminate the reciprocity option and impose a national treatment obligation.</a:t>
            </a:r>
            <a:endParaRPr lang="en-US" sz="2400" dirty="0"/>
          </a:p>
        </p:txBody>
      </p:sp>
    </p:spTree>
    <p:extLst>
      <p:ext uri="{BB962C8B-B14F-4D97-AF65-F5344CB8AC3E}">
        <p14:creationId xmlns:p14="http://schemas.microsoft.com/office/powerpoint/2010/main" val="2514362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06475"/>
          </a:xfrm>
        </p:spPr>
        <p:txBody>
          <a:bodyPr/>
          <a:lstStyle/>
          <a:p>
            <a:r>
              <a:rPr lang="en-US" b="1" dirty="0"/>
              <a:t>3.Most favored nation treatment</a:t>
            </a:r>
          </a:p>
        </p:txBody>
      </p:sp>
      <p:sp>
        <p:nvSpPr>
          <p:cNvPr id="3" name="Rectangle 2"/>
          <p:cNvSpPr/>
          <p:nvPr/>
        </p:nvSpPr>
        <p:spPr>
          <a:xfrm>
            <a:off x="838200" y="1371600"/>
            <a:ext cx="10233454" cy="3416320"/>
          </a:xfrm>
          <a:prstGeom prst="rect">
            <a:avLst/>
          </a:prstGeom>
        </p:spPr>
        <p:txBody>
          <a:bodyPr wrap="square">
            <a:spAutoFit/>
          </a:bodyPr>
          <a:lstStyle/>
          <a:p>
            <a:pPr marL="285750" indent="-285750" algn="just">
              <a:buFont typeface="Arial" panose="020B0604020202020204" pitchFamily="34" charset="0"/>
              <a:buChar char="•"/>
            </a:pPr>
            <a:r>
              <a:rPr lang="en-US" sz="2400" dirty="0">
                <a:latin typeface="Garamond" panose="02020404030301010803" pitchFamily="18" charset="0"/>
              </a:rPr>
              <a:t>The most favored nation ("MFN") principle is a common feature of international trade agreements but has only recently been applied to IPRs. </a:t>
            </a:r>
          </a:p>
          <a:p>
            <a:pPr marL="285750" indent="-285750" algn="just">
              <a:buFont typeface="Arial" panose="020B0604020202020204" pitchFamily="34" charset="0"/>
              <a:buChar char="•"/>
            </a:pPr>
            <a:r>
              <a:rPr lang="en-US" sz="2400" dirty="0">
                <a:latin typeface="Garamond" panose="02020404030301010803" pitchFamily="18" charset="0"/>
              </a:rPr>
              <a:t>The principle extends the national treatment rule by compelling a government that provides a privilege or benefit to one state within a treaty system automatically to grant that same privilege or benefit to all states within the same system. </a:t>
            </a:r>
          </a:p>
          <a:p>
            <a:pPr marL="285750" indent="-285750" algn="just">
              <a:buFont typeface="Arial" panose="020B0604020202020204" pitchFamily="34" charset="0"/>
              <a:buChar char="•"/>
            </a:pPr>
            <a:r>
              <a:rPr lang="en-US" sz="2400" dirty="0">
                <a:latin typeface="Garamond" panose="02020404030301010803" pitchFamily="18" charset="0"/>
              </a:rPr>
              <a:t>The MFN principle thus prevents a subset of states within a larger treaty system from entering into bilateral or other special agreements among themselves, unless they grant the rights contained in those agreements to all other parties within the larger treaty system.</a:t>
            </a:r>
          </a:p>
        </p:txBody>
      </p:sp>
    </p:spTree>
    <p:extLst>
      <p:ext uri="{BB962C8B-B14F-4D97-AF65-F5344CB8AC3E}">
        <p14:creationId xmlns:p14="http://schemas.microsoft.com/office/powerpoint/2010/main" val="3424163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68259"/>
          </a:xfrm>
        </p:spPr>
        <p:txBody>
          <a:bodyPr/>
          <a:lstStyle/>
          <a:p>
            <a:r>
              <a:rPr lang="en-US" b="1" dirty="0"/>
              <a:t>4.Subject matter and eligibility requirements</a:t>
            </a:r>
          </a:p>
        </p:txBody>
      </p:sp>
      <p:sp>
        <p:nvSpPr>
          <p:cNvPr id="3" name="Rectangle 2"/>
          <p:cNvSpPr/>
          <p:nvPr/>
        </p:nvSpPr>
        <p:spPr>
          <a:xfrm>
            <a:off x="1134762" y="1646181"/>
            <a:ext cx="9813324" cy="3785652"/>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Garamond" panose="02020404030301010803" pitchFamily="18" charset="0"/>
              </a:rPr>
              <a:t>Intellectual property agreements specify the subject matter characteristics of the products that are eligible for legal protection. </a:t>
            </a:r>
          </a:p>
          <a:p>
            <a:pPr marL="342900" indent="-342900" algn="just">
              <a:buFont typeface="Arial" panose="020B0604020202020204" pitchFamily="34" charset="0"/>
              <a:buChar char="•"/>
            </a:pPr>
            <a:r>
              <a:rPr lang="en-US" sz="2400" dirty="0">
                <a:latin typeface="Garamond" panose="02020404030301010803" pitchFamily="18" charset="0"/>
              </a:rPr>
              <a:t>In the context of patents, for example, a treaty may specify the types of inventions (such as products and processes) to which states parties must grant legal rights. </a:t>
            </a:r>
          </a:p>
          <a:p>
            <a:pPr marL="342900" indent="-342900" algn="just">
              <a:buFont typeface="Arial" panose="020B0604020202020204" pitchFamily="34" charset="0"/>
              <a:buChar char="•"/>
            </a:pPr>
            <a:r>
              <a:rPr lang="en-US" sz="2400" dirty="0">
                <a:latin typeface="Garamond" panose="02020404030301010803" pitchFamily="18" charset="0"/>
              </a:rPr>
              <a:t>These subject matter requirements are generally drafted using language that instructs member states concerning the basic characteristics that a product must possess for it to merit protection under domestic IPR laws, while preserving sufficient flexibility for states to tailor the details of protection to the particularities of their national legal systems.</a:t>
            </a:r>
            <a:endParaRPr lang="en-US" sz="2400" dirty="0"/>
          </a:p>
        </p:txBody>
      </p:sp>
    </p:spTree>
    <p:extLst>
      <p:ext uri="{BB962C8B-B14F-4D97-AF65-F5344CB8AC3E}">
        <p14:creationId xmlns:p14="http://schemas.microsoft.com/office/powerpoint/2010/main" val="3127555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2334"/>
          </a:xfrm>
        </p:spPr>
        <p:txBody>
          <a:bodyPr/>
          <a:lstStyle/>
          <a:p>
            <a:r>
              <a:rPr lang="en-US" b="1" dirty="0"/>
              <a:t>5. Exclusive rights</a:t>
            </a:r>
          </a:p>
        </p:txBody>
      </p:sp>
      <p:sp>
        <p:nvSpPr>
          <p:cNvPr id="3" name="Rectangle 2"/>
          <p:cNvSpPr/>
          <p:nvPr/>
        </p:nvSpPr>
        <p:spPr>
          <a:xfrm>
            <a:off x="642551" y="1166843"/>
            <a:ext cx="10515600" cy="3416320"/>
          </a:xfrm>
          <a:prstGeom prst="rect">
            <a:avLst/>
          </a:prstGeom>
        </p:spPr>
        <p:txBody>
          <a:bodyPr wrap="square">
            <a:spAutoFit/>
          </a:bodyPr>
          <a:lstStyle/>
          <a:p>
            <a:pPr marL="285750" indent="-285750">
              <a:buFont typeface="Arial" panose="020B0604020202020204" pitchFamily="34" charset="0"/>
              <a:buChar char="•"/>
            </a:pPr>
            <a:r>
              <a:rPr lang="en-US" sz="2400" dirty="0">
                <a:latin typeface="Garamond" panose="02020404030301010803" pitchFamily="18" charset="0"/>
              </a:rPr>
              <a:t>Where an intellectual property product satisfies a treaty’s subject matter eligibility requirements, states parties are required to grant an enumerated set of exclusive rights with respect to that product. </a:t>
            </a:r>
          </a:p>
          <a:p>
            <a:pPr marL="285750" indent="-285750">
              <a:buFont typeface="Arial" panose="020B0604020202020204" pitchFamily="34" charset="0"/>
              <a:buChar char="•"/>
            </a:pPr>
            <a:r>
              <a:rPr lang="en-US" sz="2400" dirty="0">
                <a:latin typeface="Garamond" panose="02020404030301010803" pitchFamily="18" charset="0"/>
              </a:rPr>
              <a:t>These exclusive rights grant to the product’s owner the power to exclude all third parties from engaging in the activity that the right covers (such as reproducing or modifying the product or distributing it to others). </a:t>
            </a:r>
          </a:p>
          <a:p>
            <a:pPr marL="285750" indent="-285750">
              <a:buFont typeface="Arial" panose="020B0604020202020204" pitchFamily="34" charset="0"/>
              <a:buChar char="•"/>
            </a:pPr>
            <a:r>
              <a:rPr lang="en-US" sz="2400" dirty="0">
                <a:latin typeface="Garamond" panose="02020404030301010803" pitchFamily="18" charset="0"/>
              </a:rPr>
              <a:t>It is the exclusivity of the rights granted that allows IPR owners to recoup the investment of time, money and resources required to create intellectual property products.</a:t>
            </a:r>
            <a:endParaRPr lang="en-US" sz="2400" dirty="0"/>
          </a:p>
        </p:txBody>
      </p:sp>
    </p:spTree>
    <p:extLst>
      <p:ext uri="{BB962C8B-B14F-4D97-AF65-F5344CB8AC3E}">
        <p14:creationId xmlns:p14="http://schemas.microsoft.com/office/powerpoint/2010/main" val="4271251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05329"/>
          </a:xfrm>
        </p:spPr>
        <p:txBody>
          <a:bodyPr/>
          <a:lstStyle/>
          <a:p>
            <a:r>
              <a:rPr lang="en-US" b="1" dirty="0"/>
              <a:t>6. Terms of protection and the public domain</a:t>
            </a:r>
          </a:p>
        </p:txBody>
      </p:sp>
      <p:sp>
        <p:nvSpPr>
          <p:cNvPr id="3" name="Rectangle 2"/>
          <p:cNvSpPr/>
          <p:nvPr/>
        </p:nvSpPr>
        <p:spPr>
          <a:xfrm>
            <a:off x="838200" y="1333668"/>
            <a:ext cx="10637108" cy="4154984"/>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Garamond" panose="02020404030301010803" pitchFamily="18" charset="0"/>
              </a:rPr>
              <a:t>Intellectual property agreements also specify for their states parties the minimum term of years during which intellectual property products must receive legal protection. </a:t>
            </a:r>
          </a:p>
          <a:p>
            <a:pPr marL="342900" indent="-342900" algn="just">
              <a:buFont typeface="Arial" panose="020B0604020202020204" pitchFamily="34" charset="0"/>
              <a:buChar char="•"/>
            </a:pPr>
            <a:r>
              <a:rPr lang="en-US" sz="2400" dirty="0">
                <a:latin typeface="Garamond" panose="02020404030301010803" pitchFamily="18" charset="0"/>
              </a:rPr>
              <a:t>Once that term has expired, the treaties do not require states to grant legal protection to the products. </a:t>
            </a:r>
          </a:p>
          <a:p>
            <a:pPr marL="342900" indent="-342900" algn="just">
              <a:buFont typeface="Arial" panose="020B0604020202020204" pitchFamily="34" charset="0"/>
              <a:buChar char="•"/>
            </a:pPr>
            <a:r>
              <a:rPr lang="en-US" sz="2400" dirty="0">
                <a:latin typeface="Garamond" panose="02020404030301010803" pitchFamily="18" charset="0"/>
              </a:rPr>
              <a:t>Thus, unless the state adopts a longer term of protection, after the expiration of the initial term of protection the product may be freely used by anyone for any purpose, including as a source for creating new products or simply for consumption. </a:t>
            </a:r>
          </a:p>
          <a:p>
            <a:pPr marL="342900" indent="-342900" algn="just">
              <a:buFont typeface="Arial" panose="020B0604020202020204" pitchFamily="34" charset="0"/>
              <a:buChar char="•"/>
            </a:pPr>
            <a:r>
              <a:rPr lang="en-US" sz="2400" dirty="0">
                <a:latin typeface="Garamond" panose="02020404030301010803" pitchFamily="18" charset="0"/>
              </a:rPr>
              <a:t>A corollary of this rule is that national IPR laws do not permit putative inventors and creators to claim IPRs in materials as they are found in nature or where they are already part of the public domain.</a:t>
            </a:r>
          </a:p>
        </p:txBody>
      </p:sp>
    </p:spTree>
    <p:extLst>
      <p:ext uri="{BB962C8B-B14F-4D97-AF65-F5344CB8AC3E}">
        <p14:creationId xmlns:p14="http://schemas.microsoft.com/office/powerpoint/2010/main" val="2150369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94118"/>
          </a:xfrm>
        </p:spPr>
        <p:txBody>
          <a:bodyPr>
            <a:normAutofit/>
          </a:bodyPr>
          <a:lstStyle/>
          <a:p>
            <a:r>
              <a:rPr lang="en-US" b="1" dirty="0"/>
              <a:t>7. Exceptions and limitations to exclusive rights</a:t>
            </a:r>
          </a:p>
        </p:txBody>
      </p:sp>
      <p:sp>
        <p:nvSpPr>
          <p:cNvPr id="3" name="Rectangle 2"/>
          <p:cNvSpPr/>
          <p:nvPr/>
        </p:nvSpPr>
        <p:spPr>
          <a:xfrm>
            <a:off x="580768" y="1359244"/>
            <a:ext cx="11244648" cy="5632311"/>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Garamond" panose="02020404030301010803" pitchFamily="18" charset="0"/>
              </a:rPr>
              <a:t>International IPR agreements constrain the ability of national governments seeking to restrict the exercise of IPRs to achieve competing social or policy objectives, such as access to information, research, education and cultural development. </a:t>
            </a:r>
          </a:p>
          <a:p>
            <a:pPr marL="342900" indent="-342900" algn="just">
              <a:buFont typeface="Arial" panose="020B0604020202020204" pitchFamily="34" charset="0"/>
              <a:buChar char="•"/>
            </a:pPr>
            <a:r>
              <a:rPr lang="en-US" sz="2400" dirty="0">
                <a:latin typeface="Garamond" panose="02020404030301010803" pitchFamily="18" charset="0"/>
              </a:rPr>
              <a:t>Restrictions designed to achieve these objectives are generally known as "exceptions and limitations" to exclusive IPRs. </a:t>
            </a:r>
          </a:p>
          <a:p>
            <a:pPr marL="342900" indent="-342900" algn="just">
              <a:buFont typeface="Arial" panose="020B0604020202020204" pitchFamily="34" charset="0"/>
              <a:buChar char="•"/>
            </a:pPr>
            <a:r>
              <a:rPr lang="en-US" sz="2400" dirty="0">
                <a:latin typeface="Garamond" panose="02020404030301010803" pitchFamily="18" charset="0"/>
              </a:rPr>
              <a:t>These exceptions and limitations generally appear in two forms. </a:t>
            </a:r>
          </a:p>
          <a:p>
            <a:pPr marL="342900" indent="-342900" algn="just">
              <a:buFont typeface="Arial" panose="020B0604020202020204" pitchFamily="34" charset="0"/>
              <a:buChar char="•"/>
            </a:pPr>
            <a:r>
              <a:rPr lang="en-US" sz="2400" dirty="0">
                <a:latin typeface="Garamond" panose="02020404030301010803" pitchFamily="18" charset="0"/>
              </a:rPr>
              <a:t>The first form permits third parties to engage in specified uses of intellectual property products without the permission of the rights holder and without the payment of remuneration. </a:t>
            </a:r>
          </a:p>
          <a:p>
            <a:pPr marL="342900" indent="-342900" algn="just">
              <a:buFont typeface="Arial" panose="020B0604020202020204" pitchFamily="34" charset="0"/>
              <a:buChar char="•"/>
            </a:pPr>
            <a:r>
              <a:rPr lang="en-US" sz="2400" dirty="0">
                <a:latin typeface="Garamond" panose="02020404030301010803" pitchFamily="18" charset="0"/>
              </a:rPr>
              <a:t>The second form is known as a "compulsory </a:t>
            </a:r>
            <a:r>
              <a:rPr lang="en-US" sz="2400" dirty="0" err="1">
                <a:latin typeface="Garamond" panose="02020404030301010803" pitchFamily="18" charset="0"/>
              </a:rPr>
              <a:t>licence</a:t>
            </a:r>
            <a:r>
              <a:rPr lang="en-US" sz="2400" dirty="0">
                <a:latin typeface="Garamond" panose="02020404030301010803" pitchFamily="18" charset="0"/>
              </a:rPr>
              <a:t>." Compulsory </a:t>
            </a:r>
            <a:r>
              <a:rPr lang="en-US" sz="2400" dirty="0" err="1">
                <a:latin typeface="Garamond" panose="02020404030301010803" pitchFamily="18" charset="0"/>
              </a:rPr>
              <a:t>licences</a:t>
            </a:r>
            <a:r>
              <a:rPr lang="en-US" sz="2400" dirty="0">
                <a:latin typeface="Garamond" panose="02020404030301010803" pitchFamily="18" charset="0"/>
              </a:rPr>
              <a:t> allow third parties to use intellectual property products without the owner’s permission, but only upon the payment of adequate compensation. </a:t>
            </a:r>
          </a:p>
          <a:p>
            <a:pPr marL="342900" indent="-342900" algn="just">
              <a:buFont typeface="Arial" panose="020B0604020202020204" pitchFamily="34" charset="0"/>
              <a:buChar char="•"/>
            </a:pPr>
            <a:r>
              <a:rPr lang="en-US" sz="2400" dirty="0">
                <a:latin typeface="Garamond" panose="02020404030301010803" pitchFamily="18" charset="0"/>
              </a:rPr>
              <a:t>To prevent both forms of exceptions and limitations from eviscerating IPRs altogether, intellectual property agreements impose specific constraints the ability of member states to adopt them.</a:t>
            </a:r>
          </a:p>
        </p:txBody>
      </p:sp>
    </p:spTree>
    <p:extLst>
      <p:ext uri="{BB962C8B-B14F-4D97-AF65-F5344CB8AC3E}">
        <p14:creationId xmlns:p14="http://schemas.microsoft.com/office/powerpoint/2010/main" val="38112591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3480"/>
          </a:xfrm>
        </p:spPr>
        <p:txBody>
          <a:bodyPr>
            <a:normAutofit/>
          </a:bodyPr>
          <a:lstStyle/>
          <a:p>
            <a:r>
              <a:rPr lang="en-US" b="1" dirty="0">
                <a:latin typeface="Garamond" panose="02020404030301010803" pitchFamily="18" charset="0"/>
              </a:rPr>
              <a:t>8. </a:t>
            </a:r>
            <a:r>
              <a:rPr lang="en-US" b="1" dirty="0"/>
              <a:t>Enforcement provisions</a:t>
            </a:r>
          </a:p>
        </p:txBody>
      </p:sp>
      <p:sp>
        <p:nvSpPr>
          <p:cNvPr id="3" name="Rectangle 2"/>
          <p:cNvSpPr/>
          <p:nvPr/>
        </p:nvSpPr>
        <p:spPr>
          <a:xfrm>
            <a:off x="838199" y="1166843"/>
            <a:ext cx="10245811" cy="3785652"/>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Garamond" panose="02020404030301010803" pitchFamily="18" charset="0"/>
              </a:rPr>
              <a:t>The grant of IPRs in national laws would be meaningless without adequate and effective mechanisms to enforce those rights. </a:t>
            </a:r>
          </a:p>
          <a:p>
            <a:pPr marL="342900" indent="-342900" algn="just">
              <a:buFont typeface="Arial" panose="020B0604020202020204" pitchFamily="34" charset="0"/>
              <a:buChar char="•"/>
            </a:pPr>
            <a:r>
              <a:rPr lang="en-US" sz="2400" dirty="0">
                <a:latin typeface="Garamond" panose="02020404030301010803" pitchFamily="18" charset="0"/>
              </a:rPr>
              <a:t>For this reason, recent intellectual property agreements specify the types of enforcement provisions that member states must adopt in their national laws. </a:t>
            </a:r>
          </a:p>
          <a:p>
            <a:pPr marL="342900" indent="-342900" algn="just">
              <a:buFont typeface="Arial" panose="020B0604020202020204" pitchFamily="34" charset="0"/>
              <a:buChar char="•"/>
            </a:pPr>
            <a:r>
              <a:rPr lang="en-US" sz="2400" dirty="0">
                <a:latin typeface="Garamond" panose="02020404030301010803" pitchFamily="18" charset="0"/>
              </a:rPr>
              <a:t>These provisions include the imposition of civil and criminal penalties against any person who engages in acts of exploitation reserved to the owner of an intellectual property product without the owner’s authorization. </a:t>
            </a:r>
          </a:p>
          <a:p>
            <a:pPr marL="342900" indent="-342900" algn="just">
              <a:buFont typeface="Arial" panose="020B0604020202020204" pitchFamily="34" charset="0"/>
              <a:buChar char="•"/>
            </a:pPr>
            <a:r>
              <a:rPr lang="en-US" sz="2400" dirty="0">
                <a:latin typeface="Garamond" panose="02020404030301010803" pitchFamily="18" charset="0"/>
              </a:rPr>
              <a:t>The penalties include civil judicial proceedings for monetary damages or an injunction to prevent the continued unauthorized use of the product and criminal proceedings commenced by the government itself.</a:t>
            </a:r>
            <a:endParaRPr lang="en-US" sz="2400" dirty="0"/>
          </a:p>
        </p:txBody>
      </p:sp>
    </p:spTree>
    <p:extLst>
      <p:ext uri="{BB962C8B-B14F-4D97-AF65-F5344CB8AC3E}">
        <p14:creationId xmlns:p14="http://schemas.microsoft.com/office/powerpoint/2010/main" val="321315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fontScale="90000"/>
          </a:bodyPr>
          <a:lstStyle/>
          <a:p>
            <a:pPr algn="ctr"/>
            <a:r>
              <a:rPr lang="en-US" b="1" dirty="0">
                <a:latin typeface="Times New Roman" panose="02020603050405020304" pitchFamily="18" charset="0"/>
                <a:cs typeface="Times New Roman" panose="02020603050405020304" pitchFamily="18" charset="0"/>
              </a:rPr>
              <a:t>Policy objectives favoring IPRs in new plant varieties </a:t>
            </a:r>
            <a:br>
              <a:rPr lang="en-US" dirty="0"/>
            </a:br>
            <a:endParaRPr lang="en-US" dirty="0"/>
          </a:p>
        </p:txBody>
      </p:sp>
      <p:sp>
        <p:nvSpPr>
          <p:cNvPr id="3" name="Content Placeholder 2"/>
          <p:cNvSpPr>
            <a:spLocks noGrp="1"/>
          </p:cNvSpPr>
          <p:nvPr>
            <p:ph idx="1"/>
          </p:nvPr>
        </p:nvSpPr>
        <p:spPr/>
        <p:txBody>
          <a:bodyPr>
            <a:normAutofit/>
          </a:bodyPr>
          <a:lstStyle/>
          <a:p>
            <a:pPr algn="just"/>
            <a:r>
              <a:rPr lang="en-US" dirty="0">
                <a:latin typeface="Times New Roman" panose="02020603050405020304" pitchFamily="18" charset="0"/>
                <a:cs typeface="Times New Roman" panose="02020603050405020304" pitchFamily="18" charset="0"/>
              </a:rPr>
              <a:t>The policy goals of granting IPRs to plant varieties are grounded</a:t>
            </a:r>
          </a:p>
          <a:p>
            <a:pPr marL="0" indent="0" algn="just">
              <a:buNone/>
            </a:pPr>
            <a:r>
              <a:rPr lang="en-US" dirty="0">
                <a:latin typeface="Times New Roman" panose="02020603050405020304" pitchFamily="18" charset="0"/>
                <a:cs typeface="Times New Roman" panose="02020603050405020304" pitchFamily="18" charset="0"/>
              </a:rPr>
              <a:t>principally on an instrumentalist approach to IPRs. </a:t>
            </a:r>
          </a:p>
          <a:p>
            <a:pPr marL="0" indent="0" algn="just">
              <a:buNone/>
            </a:pPr>
            <a:r>
              <a:rPr lang="en-US" dirty="0">
                <a:latin typeface="Times New Roman" panose="02020603050405020304" pitchFamily="18" charset="0"/>
                <a:cs typeface="Times New Roman" panose="02020603050405020304" pitchFamily="18" charset="0"/>
              </a:rPr>
              <a:t>This is true both for patents and plant breeders’ rights.</a:t>
            </a:r>
          </a:p>
          <a:p>
            <a:pPr algn="just"/>
            <a:r>
              <a:rPr lang="en-US" dirty="0">
                <a:latin typeface="Times New Roman" panose="02020603050405020304" pitchFamily="18" charset="0"/>
                <a:cs typeface="Times New Roman" panose="02020603050405020304" pitchFamily="18" charset="0"/>
              </a:rPr>
              <a:t>Under this instrumentalist approach, new plant varieties are afforded</a:t>
            </a:r>
          </a:p>
          <a:p>
            <a:pPr marL="0" indent="0" algn="just">
              <a:buNone/>
            </a:pPr>
            <a:r>
              <a:rPr lang="en-US" dirty="0">
                <a:latin typeface="Times New Roman" panose="02020603050405020304" pitchFamily="18" charset="0"/>
                <a:cs typeface="Times New Roman" panose="02020603050405020304" pitchFamily="18" charset="0"/>
              </a:rPr>
              <a:t>legal protection to encourage commercial plant breeders to invest the</a:t>
            </a:r>
          </a:p>
          <a:p>
            <a:pPr marL="0" indent="0" algn="just">
              <a:buNone/>
            </a:pPr>
            <a:r>
              <a:rPr lang="en-US" dirty="0">
                <a:latin typeface="Times New Roman" panose="02020603050405020304" pitchFamily="18" charset="0"/>
                <a:cs typeface="Times New Roman" panose="02020603050405020304" pitchFamily="18" charset="0"/>
              </a:rPr>
              <a:t>resources, labor and time needed to improve existing plant varieties by</a:t>
            </a:r>
          </a:p>
          <a:p>
            <a:pPr algn="just"/>
            <a:r>
              <a:rPr lang="en-US" dirty="0">
                <a:latin typeface="Times New Roman" panose="02020603050405020304" pitchFamily="18" charset="0"/>
                <a:cs typeface="Times New Roman" panose="02020603050405020304" pitchFamily="18" charset="0"/>
              </a:rPr>
              <a:t>ensuring that breeders receive adequate remuneration when they market the propagating material of those improved varieties.</a:t>
            </a:r>
          </a:p>
        </p:txBody>
      </p:sp>
    </p:spTree>
    <p:extLst>
      <p:ext uri="{BB962C8B-B14F-4D97-AF65-F5344CB8AC3E}">
        <p14:creationId xmlns:p14="http://schemas.microsoft.com/office/powerpoint/2010/main" val="1658453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685" y="1443841"/>
            <a:ext cx="10379677" cy="4832092"/>
          </a:xfrm>
          <a:prstGeom prst="rect">
            <a:avLst/>
          </a:prstGeom>
        </p:spPr>
        <p:txBody>
          <a:bodyPr wrap="square">
            <a:spAutoFit/>
          </a:bodyPr>
          <a:lstStyle/>
          <a:p>
            <a:pPr marL="457200" indent="-4572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In the absence of a grant of exclusive rights to breeders, the dangers of free riding by third parties would be considerable. </a:t>
            </a:r>
          </a:p>
          <a:p>
            <a:pPr marL="457200" indent="-4572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 genetic material within plants that specifies their distinctive and commercially valuable features is naturally self-replicating by reproduction of seeds or other propagating material. </a:t>
            </a:r>
          </a:p>
          <a:p>
            <a:pPr marL="457200" indent="-4572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Self-replication makes innovations incorporating biological material particularly susceptible to exploitation by parties other than the innovator.</a:t>
            </a:r>
          </a:p>
          <a:p>
            <a:pPr marL="457200" indent="-457200" algn="just">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IPRs in plant varieties thus provide some assurance to breeders that they will be able to recoup the risks and costs of a value-added innovation that is based upon an underlying biological resource.</a:t>
            </a:r>
          </a:p>
        </p:txBody>
      </p:sp>
    </p:spTree>
    <p:extLst>
      <p:ext uri="{BB962C8B-B14F-4D97-AF65-F5344CB8AC3E}">
        <p14:creationId xmlns:p14="http://schemas.microsoft.com/office/powerpoint/2010/main" val="1507402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685" y="1443841"/>
            <a:ext cx="10379677" cy="3970318"/>
          </a:xfrm>
          <a:prstGeom prst="rect">
            <a:avLst/>
          </a:prstGeom>
        </p:spPr>
        <p:txBody>
          <a:bodyPr wrap="square">
            <a:spAutoFit/>
          </a:bodyPr>
          <a:lstStyle/>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In the long run the grant of exclusive rights to plant breeders is</a:t>
            </a:r>
          </a:p>
          <a:p>
            <a:r>
              <a:rPr lang="en-US" sz="2800" dirty="0">
                <a:latin typeface="Times New Roman" panose="02020603050405020304" pitchFamily="18" charset="0"/>
                <a:cs typeface="Times New Roman" panose="02020603050405020304" pitchFamily="18" charset="0"/>
              </a:rPr>
              <a:t>	designed to benefit the society granting the rights. </a:t>
            </a: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It provides an incentive for private research and development into new breeding techniques, thereby reducing the need for government funding to subsidize these activities. </a:t>
            </a: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It encourages the development of new and beneficial plant varieties for use by farmers and consumers. </a:t>
            </a: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It furthers the society’s development of agriculture, horticulture and</a:t>
            </a:r>
          </a:p>
          <a:p>
            <a:r>
              <a:rPr lang="en-US" sz="2800">
                <a:latin typeface="Times New Roman" panose="02020603050405020304" pitchFamily="18" charset="0"/>
                <a:cs typeface="Times New Roman" panose="02020603050405020304" pitchFamily="18" charset="0"/>
              </a:rPr>
              <a:t>     forestry</a:t>
            </a:r>
            <a:r>
              <a:rPr lang="en-US"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434770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685" y="1443841"/>
            <a:ext cx="10379677" cy="4401205"/>
          </a:xfrm>
          <a:prstGeom prst="rect">
            <a:avLst/>
          </a:prstGeom>
        </p:spPr>
        <p:txBody>
          <a:bodyPr wrap="square">
            <a:spAutoFit/>
          </a:bodyPr>
          <a:lstStyle/>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An international system of IPR protection for plant varieties expands</a:t>
            </a: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these benefits by facilitating access to new varieties created in other</a:t>
            </a:r>
          </a:p>
          <a:p>
            <a:r>
              <a:rPr lang="en-US" sz="2800" dirty="0">
                <a:latin typeface="Times New Roman" panose="02020603050405020304" pitchFamily="18" charset="0"/>
                <a:cs typeface="Times New Roman" panose="02020603050405020304" pitchFamily="18" charset="0"/>
              </a:rPr>
              <a:t>	states. </a:t>
            </a: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Once breeders are assured that their rights will be protected in</a:t>
            </a:r>
          </a:p>
          <a:p>
            <a:r>
              <a:rPr lang="en-US" sz="2800" dirty="0">
                <a:latin typeface="Times New Roman" panose="02020603050405020304" pitchFamily="18" charset="0"/>
                <a:cs typeface="Times New Roman" panose="02020603050405020304" pitchFamily="18" charset="0"/>
              </a:rPr>
              <a:t>	other states, breeders will be more willing to make their new 	varieties available in those states (assuming they have access to a 	distribution and marketing infrastructure). </a:t>
            </a:r>
          </a:p>
          <a:p>
            <a:pPr marL="457200" indent="-457200">
              <a:buFont typeface="Arial" panose="020B0604020202020204" pitchFamily="34" charset="0"/>
              <a:buChar char="•"/>
            </a:pPr>
            <a:r>
              <a:rPr lang="en-US" sz="2800" dirty="0">
                <a:latin typeface="Times New Roman" panose="02020603050405020304" pitchFamily="18" charset="0"/>
                <a:cs typeface="Times New Roman" panose="02020603050405020304" pitchFamily="18" charset="0"/>
              </a:rPr>
              <a:t>This benefits farmers, consumers and researchers in many more jurisdictions. (Lesser, 1997, pp. 8 and 10)</a:t>
            </a:r>
          </a:p>
        </p:txBody>
      </p:sp>
    </p:spTree>
    <p:extLst>
      <p:ext uri="{BB962C8B-B14F-4D97-AF65-F5344CB8AC3E}">
        <p14:creationId xmlns:p14="http://schemas.microsoft.com/office/powerpoint/2010/main" val="1492026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en-US" sz="4000" b="1" dirty="0">
                <a:latin typeface="Times New Roman" panose="02020603050405020304" pitchFamily="18" charset="0"/>
                <a:cs typeface="Times New Roman" panose="02020603050405020304" pitchFamily="18" charset="0"/>
              </a:rPr>
              <a:t>The evolution and structure of the international intellectual property system</a:t>
            </a:r>
          </a:p>
        </p:txBody>
      </p:sp>
      <p:sp>
        <p:nvSpPr>
          <p:cNvPr id="3" name="Content Placeholder 2"/>
          <p:cNvSpPr>
            <a:spLocks noGrp="1"/>
          </p:cNvSpPr>
          <p:nvPr>
            <p:ph idx="1"/>
          </p:nvPr>
        </p:nvSpPr>
        <p:spPr/>
        <p:txBody>
          <a:bodyPr>
            <a:normAutofit fontScale="92500"/>
          </a:bodyPr>
          <a:lstStyle/>
          <a:p>
            <a:r>
              <a:rPr lang="en-US" dirty="0"/>
              <a:t>The different policy objectives underlying the protection of IPRs have</a:t>
            </a:r>
          </a:p>
          <a:p>
            <a:pPr marL="0" indent="0">
              <a:buNone/>
            </a:pPr>
            <a:r>
              <a:rPr lang="en-US" dirty="0"/>
              <a:t>shaped the structure and evolution of the international intellectual</a:t>
            </a:r>
          </a:p>
          <a:p>
            <a:pPr marL="0" indent="0">
              <a:buNone/>
            </a:pPr>
            <a:r>
              <a:rPr lang="en-US" dirty="0"/>
              <a:t>property system. </a:t>
            </a:r>
          </a:p>
          <a:p>
            <a:r>
              <a:rPr lang="en-US" dirty="0"/>
              <a:t>In most early domestic intellectual property laws no legal protection was provided to intellectual property products created in other nations</a:t>
            </a:r>
          </a:p>
          <a:p>
            <a:r>
              <a:rPr lang="en-US" dirty="0"/>
              <a:t>Permitting those products to be exploited by free riders operating outside the state in which the products were created. </a:t>
            </a:r>
          </a:p>
          <a:p>
            <a:r>
              <a:rPr lang="en-US" dirty="0"/>
              <a:t>The unfairness of this result prompted governments in the late nineteenth</a:t>
            </a:r>
          </a:p>
          <a:p>
            <a:pPr marL="0" indent="0">
              <a:buNone/>
            </a:pPr>
            <a:r>
              <a:rPr lang="en-US" dirty="0"/>
              <a:t>century to consider an international approach to protect IPRs.</a:t>
            </a:r>
          </a:p>
        </p:txBody>
      </p:sp>
    </p:spTree>
    <p:extLst>
      <p:ext uri="{BB962C8B-B14F-4D97-AF65-F5344CB8AC3E}">
        <p14:creationId xmlns:p14="http://schemas.microsoft.com/office/powerpoint/2010/main" val="3008609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Limited treaty obligations</a:t>
            </a:r>
          </a:p>
        </p:txBody>
      </p:sp>
      <p:sp>
        <p:nvSpPr>
          <p:cNvPr id="3" name="Rectangle 2"/>
          <p:cNvSpPr/>
          <p:nvPr/>
        </p:nvSpPr>
        <p:spPr>
          <a:xfrm>
            <a:off x="642551" y="1443841"/>
            <a:ext cx="10711249" cy="2677656"/>
          </a:xfrm>
          <a:prstGeom prst="rect">
            <a:avLst/>
          </a:prstGeom>
        </p:spPr>
        <p:txBody>
          <a:bodyPr wrap="square">
            <a:spAutoFit/>
          </a:bodyPr>
          <a:lstStyle/>
          <a:p>
            <a:pPr marL="342900" indent="-342900">
              <a:buFont typeface="Arial" panose="020B0604020202020204" pitchFamily="34" charset="0"/>
              <a:buChar char="•"/>
            </a:pPr>
            <a:r>
              <a:rPr lang="en-US" sz="2400" dirty="0">
                <a:latin typeface="Garamond" panose="02020404030301010803" pitchFamily="18" charset="0"/>
              </a:rPr>
              <a:t>The drafters of the first multilateral intellectual property treaties quickly realized that there was insufficient political support for reconciling many of the differences that existed among national IPR laws. </a:t>
            </a:r>
          </a:p>
          <a:p>
            <a:pPr marL="342900" indent="-342900">
              <a:buFont typeface="Arial" panose="020B0604020202020204" pitchFamily="34" charset="0"/>
              <a:buChar char="•"/>
            </a:pPr>
            <a:r>
              <a:rPr lang="en-US" sz="2400" dirty="0">
                <a:latin typeface="Garamond" panose="02020404030301010803" pitchFamily="18" charset="0"/>
              </a:rPr>
              <a:t>The drafters abandoned the idea of harmonizing diverse national laws to create a single, international IPR applicable in all signatory states. </a:t>
            </a:r>
          </a:p>
          <a:p>
            <a:pPr marL="342900" indent="-342900">
              <a:buFont typeface="Arial" panose="020B0604020202020204" pitchFamily="34" charset="0"/>
              <a:buChar char="•"/>
            </a:pPr>
            <a:r>
              <a:rPr lang="en-US" sz="2400" dirty="0">
                <a:latin typeface="Garamond" panose="02020404030301010803" pitchFamily="18" charset="0"/>
              </a:rPr>
              <a:t>They formed a system that creates a limited set of treaty-based obligations that each member state of that system is required to implement in its national IPR laws.</a:t>
            </a:r>
            <a:endParaRPr lang="en-US" sz="2400" dirty="0"/>
          </a:p>
        </p:txBody>
      </p:sp>
    </p:spTree>
    <p:extLst>
      <p:ext uri="{BB962C8B-B14F-4D97-AF65-F5344CB8AC3E}">
        <p14:creationId xmlns:p14="http://schemas.microsoft.com/office/powerpoint/2010/main" val="15310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3828" y="533036"/>
            <a:ext cx="10008973" cy="6001643"/>
          </a:xfrm>
          <a:prstGeom prst="rect">
            <a:avLst/>
          </a:prstGeom>
        </p:spPr>
        <p:txBody>
          <a:bodyPr wrap="square">
            <a:spAutoFit/>
          </a:bodyPr>
          <a:lstStyle/>
          <a:p>
            <a:pPr marL="285750" indent="-285750" algn="just">
              <a:buFont typeface="Arial" panose="020B0604020202020204" pitchFamily="34" charset="0"/>
              <a:buChar char="•"/>
            </a:pPr>
            <a:r>
              <a:rPr lang="en-US" sz="2400" dirty="0">
                <a:latin typeface="Garamond" panose="02020404030301010803" pitchFamily="18" charset="0"/>
              </a:rPr>
              <a:t>Implementation of treaty-based obligations in national IPR laws can occur in one of two ways. </a:t>
            </a:r>
          </a:p>
          <a:p>
            <a:pPr marL="285750" indent="-285750" algn="just">
              <a:buFont typeface="Arial" panose="020B0604020202020204" pitchFamily="34" charset="0"/>
              <a:buChar char="•"/>
            </a:pPr>
            <a:r>
              <a:rPr lang="en-US" sz="2400" dirty="0">
                <a:latin typeface="Garamond" panose="02020404030301010803" pitchFamily="18" charset="0"/>
              </a:rPr>
              <a:t>In some nations (often referred to as </a:t>
            </a:r>
            <a:r>
              <a:rPr lang="en-US" sz="2400" b="1" dirty="0">
                <a:latin typeface="Garamond" panose="02020404030301010803" pitchFamily="18" charset="0"/>
              </a:rPr>
              <a:t>"automatic incorporation" states</a:t>
            </a:r>
            <a:r>
              <a:rPr lang="en-US" sz="2400" dirty="0">
                <a:latin typeface="Garamond" panose="02020404030301010803" pitchFamily="18" charset="0"/>
              </a:rPr>
              <a:t>), treaties become binding as a part of domestic law as soon as formal ratification procedures have been adopted. </a:t>
            </a:r>
          </a:p>
          <a:p>
            <a:pPr marL="285750" indent="-285750" algn="just">
              <a:buFont typeface="Arial" panose="020B0604020202020204" pitchFamily="34" charset="0"/>
              <a:buChar char="•"/>
            </a:pPr>
            <a:r>
              <a:rPr lang="en-US" sz="2400" dirty="0">
                <a:latin typeface="Garamond" panose="02020404030301010803" pitchFamily="18" charset="0"/>
              </a:rPr>
              <a:t>In these nations, treaties are considered to be "self-executing“ or capable of being given "direct effect" in domestic law such that courts and administrative agencies can construe the treaty directly and enforce the rights it grants to the owners of intellectual property products. </a:t>
            </a:r>
          </a:p>
          <a:p>
            <a:pPr marL="285750" indent="-285750" algn="just">
              <a:buFont typeface="Arial" panose="020B0604020202020204" pitchFamily="34" charset="0"/>
              <a:buChar char="•"/>
            </a:pPr>
            <a:r>
              <a:rPr lang="en-US" sz="2400" dirty="0">
                <a:latin typeface="Garamond" panose="02020404030301010803" pitchFamily="18" charset="0"/>
              </a:rPr>
              <a:t>In other nations, however (often referred to as </a:t>
            </a:r>
            <a:r>
              <a:rPr lang="en-US" sz="2400" b="1" dirty="0">
                <a:latin typeface="Garamond" panose="02020404030301010803" pitchFamily="18" charset="0"/>
              </a:rPr>
              <a:t>"legislative incorporation“ states</a:t>
            </a:r>
            <a:r>
              <a:rPr lang="en-US" sz="2400" dirty="0">
                <a:latin typeface="Garamond" panose="02020404030301010803" pitchFamily="18" charset="0"/>
              </a:rPr>
              <a:t>), treaties are considered to be "non-self-executing" and can only become binding in domestic law once the parliament or legislature has adopted legislation to implement the treaty. </a:t>
            </a:r>
          </a:p>
          <a:p>
            <a:pPr marL="285750" indent="-285750" algn="just">
              <a:buFont typeface="Arial" panose="020B0604020202020204" pitchFamily="34" charset="0"/>
              <a:buChar char="•"/>
            </a:pPr>
            <a:r>
              <a:rPr lang="en-US" sz="2400" dirty="0">
                <a:latin typeface="Garamond" panose="02020404030301010803" pitchFamily="18" charset="0"/>
              </a:rPr>
              <a:t>In these nations, owners of intellectual property products rely on this domestic legislation rather than on the treaties themselves when they seek to enforce rights granted to them under the treaties.</a:t>
            </a:r>
            <a:endParaRPr lang="en-US" sz="2400" dirty="0"/>
          </a:p>
        </p:txBody>
      </p:sp>
    </p:spTree>
    <p:extLst>
      <p:ext uri="{BB962C8B-B14F-4D97-AF65-F5344CB8AC3E}">
        <p14:creationId xmlns:p14="http://schemas.microsoft.com/office/powerpoint/2010/main" val="1672502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3480"/>
          </a:xfrm>
        </p:spPr>
        <p:txBody>
          <a:bodyPr/>
          <a:lstStyle/>
          <a:p>
            <a:r>
              <a:rPr lang="en-US" b="1" dirty="0"/>
              <a:t>The territoriality of IPRs</a:t>
            </a:r>
          </a:p>
        </p:txBody>
      </p:sp>
      <p:sp>
        <p:nvSpPr>
          <p:cNvPr id="3" name="Rectangle 2"/>
          <p:cNvSpPr/>
          <p:nvPr/>
        </p:nvSpPr>
        <p:spPr>
          <a:xfrm>
            <a:off x="838200" y="1305342"/>
            <a:ext cx="10369378" cy="5262979"/>
          </a:xfrm>
          <a:prstGeom prst="rect">
            <a:avLst/>
          </a:prstGeom>
        </p:spPr>
        <p:txBody>
          <a:bodyPr wrap="square">
            <a:spAutoFit/>
          </a:bodyPr>
          <a:lstStyle/>
          <a:p>
            <a:pPr marL="342900" indent="-342900" algn="just">
              <a:buFont typeface="Arial" panose="020B0604020202020204" pitchFamily="34" charset="0"/>
              <a:buChar char="•"/>
            </a:pPr>
            <a:r>
              <a:rPr lang="en-US" sz="2400" dirty="0">
                <a:latin typeface="Garamond" panose="02020404030301010803" pitchFamily="18" charset="0"/>
              </a:rPr>
              <a:t>Because of the limited scope of international IPR agreements,  (with the limited exception of the European Union) no </a:t>
            </a:r>
            <a:r>
              <a:rPr lang="en-US" sz="2400" i="1" dirty="0">
                <a:latin typeface="Garamond,Italic"/>
              </a:rPr>
              <a:t>international </a:t>
            </a:r>
            <a:r>
              <a:rPr lang="en-US" sz="2400" dirty="0">
                <a:latin typeface="Garamond" panose="02020404030301010803" pitchFamily="18" charset="0"/>
              </a:rPr>
              <a:t>IPRs available to inventors and creators who seek to market their products across borders. IPRs are territorial in nature and are acquired and enforced on a country-by-country basis under territorially-circumscribed </a:t>
            </a:r>
            <a:r>
              <a:rPr lang="en-US" sz="2400" i="1" dirty="0">
                <a:latin typeface="Garamond,Italic"/>
              </a:rPr>
              <a:t>national </a:t>
            </a:r>
            <a:r>
              <a:rPr lang="en-US" sz="2400" dirty="0">
                <a:latin typeface="Garamond" panose="02020404030301010803" pitchFamily="18" charset="0"/>
              </a:rPr>
              <a:t>IPR laws. </a:t>
            </a:r>
          </a:p>
          <a:p>
            <a:pPr marL="342900" indent="-342900" algn="just">
              <a:buFont typeface="Arial" panose="020B0604020202020204" pitchFamily="34" charset="0"/>
              <a:buChar char="•"/>
            </a:pPr>
            <a:r>
              <a:rPr lang="en-US" sz="2400" dirty="0">
                <a:latin typeface="Garamond" panose="02020404030301010803" pitchFamily="18" charset="0"/>
              </a:rPr>
              <a:t>The inventor of a genetically enhanced variety of corn who seeks patent protection for that variety must apply for protection in each country in which he or she hopes to sell the corn. </a:t>
            </a:r>
          </a:p>
          <a:p>
            <a:pPr marL="342900" indent="-342900" algn="just">
              <a:buFont typeface="Arial" panose="020B0604020202020204" pitchFamily="34" charset="0"/>
              <a:buChar char="•"/>
            </a:pPr>
            <a:r>
              <a:rPr lang="en-US" sz="2400" dirty="0">
                <a:latin typeface="Garamond" panose="02020404030301010803" pitchFamily="18" charset="0"/>
              </a:rPr>
              <a:t>The inventor must comply with all of the requirements that each country imposes for granting patent rights to the new variety. </a:t>
            </a:r>
          </a:p>
          <a:p>
            <a:pPr marL="342900" indent="-342900" algn="just">
              <a:buFont typeface="Arial" panose="020B0604020202020204" pitchFamily="34" charset="0"/>
              <a:buChar char="•"/>
            </a:pPr>
            <a:r>
              <a:rPr lang="en-US" sz="2400" dirty="0">
                <a:latin typeface="Garamond" panose="02020404030301010803" pitchFamily="18" charset="0"/>
              </a:rPr>
              <a:t>Similarly, once protection is granted, issues such as the scope of the exclusive rights the inventor enjoys in the patented plant variety, the term of patent protection and the limitations imposed on the inventor’s rights are all determined by the different national laws. </a:t>
            </a:r>
          </a:p>
        </p:txBody>
      </p:sp>
    </p:spTree>
    <p:extLst>
      <p:ext uri="{BB962C8B-B14F-4D97-AF65-F5344CB8AC3E}">
        <p14:creationId xmlns:p14="http://schemas.microsoft.com/office/powerpoint/2010/main" val="2128760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8412</TotalTime>
  <Words>2097</Words>
  <Application>Microsoft Office PowerPoint</Application>
  <PresentationFormat>Widescreen</PresentationFormat>
  <Paragraphs>95</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Garamond</vt:lpstr>
      <vt:lpstr>Garamond,Italic</vt:lpstr>
      <vt:lpstr>Times New Roman</vt:lpstr>
      <vt:lpstr>Office Theme</vt:lpstr>
      <vt:lpstr>Policy objectives favoring IPRs in new plant varieties  </vt:lpstr>
      <vt:lpstr>Policy objectives favoring IPRs in new plant varieties  </vt:lpstr>
      <vt:lpstr>PowerPoint Presentation</vt:lpstr>
      <vt:lpstr>PowerPoint Presentation</vt:lpstr>
      <vt:lpstr>PowerPoint Presentation</vt:lpstr>
      <vt:lpstr>The evolution and structure of the international intellectual property system</vt:lpstr>
      <vt:lpstr>Limited treaty obligations</vt:lpstr>
      <vt:lpstr>PowerPoint Presentation</vt:lpstr>
      <vt:lpstr>The territoriality of IPRs</vt:lpstr>
      <vt:lpstr>PowerPoint Presentation</vt:lpstr>
      <vt:lpstr>Core obligations imposed by international intellectual property agreements</vt:lpstr>
      <vt:lpstr>1.National treatment</vt:lpstr>
      <vt:lpstr>2. Reciprocity</vt:lpstr>
      <vt:lpstr>3.Most favored nation treatment</vt:lpstr>
      <vt:lpstr>4.Subject matter and eligibility requirements</vt:lpstr>
      <vt:lpstr>5. Exclusive rights</vt:lpstr>
      <vt:lpstr>6. Terms of protection and the public domain</vt:lpstr>
      <vt:lpstr>7. Exceptions and limitations to exclusive rights</vt:lpstr>
      <vt:lpstr>8. Enforcement provisions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INTELLECTUAL PROPERTY RIGHTS IN CROP PLANT VARIETIES</dc:title>
  <dc:creator>ikramulhaq 228</dc:creator>
  <cp:lastModifiedBy>ikramulhaq 228</cp:lastModifiedBy>
  <cp:revision>30</cp:revision>
  <dcterms:created xsi:type="dcterms:W3CDTF">2017-03-17T05:45:07Z</dcterms:created>
  <dcterms:modified xsi:type="dcterms:W3CDTF">2020-05-03T10:00:40Z</dcterms:modified>
</cp:coreProperties>
</file>