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823" r:id="rId3"/>
    <p:sldMasterId id="2147483889" r:id="rId4"/>
  </p:sldMasterIdLst>
  <p:notesMasterIdLst>
    <p:notesMasterId r:id="rId11"/>
  </p:notesMasterIdLst>
  <p:sldIdLst>
    <p:sldId id="382" r:id="rId5"/>
    <p:sldId id="274" r:id="rId6"/>
    <p:sldId id="392" r:id="rId7"/>
    <p:sldId id="406" r:id="rId8"/>
    <p:sldId id="425" r:id="rId9"/>
    <p:sldId id="4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104" autoAdjust="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B5A5D-3DAC-4CF4-A3AA-12FA3B8CEC51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426E-C2D5-469F-AB56-841895D7F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9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118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06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5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1E638-C669-4BEA-8235-1933AD61714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60440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3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36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72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8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45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63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7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3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57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2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1874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94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75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12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07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87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DCAD3B-F8AE-4312-AD4A-5791F10DD13A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015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71469B-17ED-4C98-B34D-4BA08A3A7550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361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3672DD-344D-4970-81D7-7300AA61236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283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7BAF36-0566-4951-B4A7-CDA04DFECA1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511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9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9AF579-9528-4A75-90F6-4D9694ED5F78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981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B0249-A65A-45FA-98D7-2D29F99A01D6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8916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1667ED-66C1-4CED-9AEA-00D5467688A2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32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562564-980D-4F1B-9BED-2C272C3CA662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671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88F99-38D8-455F-9E8A-8F00ECCCC9AB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3601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F2BEBC-12B6-45FD-9744-ACBCB54819DF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185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2CF7BD-4A29-44E6-91FC-DE11A56354E5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54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1DB965-C3FD-4B23-98C6-757D83AC5E9C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1B93-7B86-41F9-ADC3-119A4221262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2/2/2021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B4647-5660-4D95-A051-B59379FFA0E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50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06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06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3D376-4A31-4441-BE3D-CFF1C11E0B5E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12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Of-z0D1mH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Pharmacokinetics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Dr. TASEER AHMAD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142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5934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“One of the features which is thought to distinguish man from other animals is his desire to take medicines”</a:t>
            </a: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</a:rPr>
              <a:t>(Sir William Osler, 1849-1919)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8350" y="75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5" y="116732"/>
            <a:ext cx="11809379" cy="65552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00" y="485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58" y="219075"/>
            <a:ext cx="5257800" cy="838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ea typeface="ＭＳ Ｐゴシック" pitchFamily="34" charset="-128"/>
              </a:rPr>
              <a:t>    Pharmacokinetics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737" y="933450"/>
            <a:ext cx="10241869" cy="5486400"/>
          </a:xfrm>
          <a:noFill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itchFamily="34" charset="-128"/>
              </a:rPr>
              <a:t>Drug molecules interact with target sites to effect the </a:t>
            </a:r>
            <a:r>
              <a:rPr lang="en-US" altLang="en-US" sz="2800" dirty="0" smtClean="0">
                <a:ea typeface="ＭＳ Ｐゴシック" pitchFamily="34" charset="-128"/>
              </a:rPr>
              <a:t> </a:t>
            </a:r>
            <a:r>
              <a:rPr lang="en-US" altLang="en-US" sz="2800" dirty="0">
                <a:ea typeface="ＭＳ Ｐゴシック" pitchFamily="34" charset="-128"/>
              </a:rPr>
              <a:t>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ea typeface="ＭＳ Ｐゴシック" pitchFamily="34" charset="-128"/>
              </a:rPr>
              <a:t>The drug must be absorbed into the bloodstream and then carried to the target site(s)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DC0081"/>
                </a:solidFill>
                <a:ea typeface="ＭＳ Ｐゴシック" pitchFamily="34" charset="-128"/>
              </a:rPr>
              <a:t>Pharmacokinetics</a:t>
            </a:r>
            <a:r>
              <a:rPr lang="en-US" altLang="en-US" sz="2800" dirty="0">
                <a:ea typeface="ＭＳ Ｐゴシック" pitchFamily="34" charset="-128"/>
              </a:rPr>
              <a:t> is the study of drug absorption, distribution within body, and drug elimination </a:t>
            </a:r>
            <a:r>
              <a:rPr lang="en-US" altLang="en-US" sz="2800" dirty="0">
                <a:solidFill>
                  <a:srgbClr val="FF0000"/>
                </a:solidFill>
                <a:ea typeface="ＭＳ Ｐゴシック" pitchFamily="34" charset="-128"/>
              </a:rPr>
              <a:t>over time</a:t>
            </a:r>
            <a:r>
              <a:rPr lang="en-US" altLang="en-US" sz="2800" dirty="0" smtClean="0">
                <a:solidFill>
                  <a:srgbClr val="FF0000"/>
                </a:solidFill>
                <a:ea typeface="ＭＳ Ｐゴシック" pitchFamily="34" charset="-128"/>
              </a:rPr>
              <a:t>.   ADME</a:t>
            </a:r>
            <a:endParaRPr lang="en-US" altLang="en-US" sz="28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400" b="1" u="sng" dirty="0" smtClean="0">
                <a:ea typeface="ＭＳ Ｐゴシック" pitchFamily="34" charset="-128"/>
              </a:rPr>
              <a:t>Absorption</a:t>
            </a:r>
            <a:r>
              <a:rPr lang="en-US" altLang="en-US" sz="2400" u="sng" dirty="0" smtClean="0"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depends on the route of </a:t>
            </a:r>
            <a:r>
              <a:rPr lang="en-US" altLang="en-US" sz="2400" dirty="0" smtClean="0">
                <a:ea typeface="ＭＳ Ｐゴシック" pitchFamily="34" charset="-128"/>
              </a:rPr>
              <a:t>administration.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    entry of the drug (either directly or indirectly) into plasma</a:t>
            </a: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400" b="1" u="sng" dirty="0">
                <a:ea typeface="ＭＳ Ｐゴシック" pitchFamily="34" charset="-128"/>
              </a:rPr>
              <a:t>Drug distribution</a:t>
            </a:r>
            <a:r>
              <a:rPr lang="en-US" altLang="en-US" sz="2400" b="1" dirty="0"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depends on how soluble the drug molecule is in fat (to pass through membranes) and on the extent to which the drug binds to blood proteins (albumin</a:t>
            </a:r>
            <a:r>
              <a:rPr lang="en-US" altLang="en-US" sz="2400" dirty="0" smtClean="0">
                <a:ea typeface="ＭＳ Ｐゴシック" pitchFamily="3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400" b="1" dirty="0" smtClean="0">
                <a:ea typeface="ＭＳ Ｐゴシック" pitchFamily="34" charset="-128"/>
              </a:rPr>
              <a:t>Metabolism</a:t>
            </a:r>
            <a:r>
              <a:rPr lang="en-US" altLang="en-US" sz="2400" dirty="0" smtClean="0">
                <a:ea typeface="ＭＳ Ｐゴシック" pitchFamily="34" charset="-128"/>
              </a:rPr>
              <a:t>: liver or other tissues.</a:t>
            </a: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400" b="1" u="sng" dirty="0">
                <a:ea typeface="ＭＳ Ｐゴシック" pitchFamily="34" charset="-128"/>
              </a:rPr>
              <a:t>Drug elimination</a:t>
            </a:r>
            <a:r>
              <a:rPr lang="en-US" altLang="en-US" sz="2400" b="1" dirty="0"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is accomplished by excretion into urine and/or by inactivation by enzymes in the </a:t>
            </a:r>
            <a:r>
              <a:rPr lang="en-US" altLang="en-US" sz="2400" dirty="0" smtClean="0">
                <a:ea typeface="ＭＳ Ｐゴシック" pitchFamily="34" charset="-128"/>
              </a:rPr>
              <a:t>liver.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2400" dirty="0">
                <a:ea typeface="ＭＳ Ｐゴシック" pitchFamily="34" charset="-128"/>
              </a:rPr>
              <a:t>U</a:t>
            </a:r>
            <a:r>
              <a:rPr lang="en-US" altLang="en-US" sz="2400" dirty="0" smtClean="0">
                <a:ea typeface="ＭＳ Ｐゴシック" pitchFamily="34" charset="-128"/>
              </a:rPr>
              <a:t>rine, bile, or feces</a:t>
            </a:r>
            <a:endParaRPr lang="en-US" altLang="en-US" sz="24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ea typeface="ＭＳ Ｐゴシック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425" y="565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46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81" y="236063"/>
            <a:ext cx="9753600" cy="6278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98468" y="5777984"/>
            <a:ext cx="48905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Plz</a:t>
            </a:r>
            <a:r>
              <a:rPr lang="en-US" dirty="0" smtClean="0">
                <a:solidFill>
                  <a:srgbClr val="C00000"/>
                </a:solidFill>
              </a:rPr>
              <a:t> watch</a:t>
            </a:r>
          </a:p>
          <a:p>
            <a:r>
              <a:rPr lang="en-US" dirty="0" smtClean="0">
                <a:hlinkClick r:id="rId3"/>
              </a:rPr>
              <a:t>https://www.youtube.com/watch?v=IOf-z0D1mHk</a:t>
            </a:r>
            <a:endParaRPr lang="en-US" dirty="0" smtClean="0"/>
          </a:p>
          <a:p>
            <a:r>
              <a:rPr lang="en-US" dirty="0" smtClean="0"/>
              <a:t> https://www.youtube.com/watch?v=Jiml3iGBs88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88/8d/c2/888dc206ae7a25316488a70432b04d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56" y="614345"/>
            <a:ext cx="8348286" cy="55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6600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B8AA"/>
        </a:accent5>
        <a:accent6>
          <a:srgbClr val="006C20"/>
        </a:accent6>
        <a:hlink>
          <a:srgbClr val="FF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7815</TotalTime>
  <Words>166</Words>
  <Application>Microsoft Office PowerPoint</Application>
  <PresentationFormat>Widescreen</PresentationFormat>
  <Paragraphs>17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ＭＳ Ｐゴシック</vt:lpstr>
      <vt:lpstr>Arial</vt:lpstr>
      <vt:lpstr>Calibri</vt:lpstr>
      <vt:lpstr>Times New Roman</vt:lpstr>
      <vt:lpstr>Trebuchet MS</vt:lpstr>
      <vt:lpstr>Tw Cen MT</vt:lpstr>
      <vt:lpstr>Wingdings</vt:lpstr>
      <vt:lpstr>Circuit</vt:lpstr>
      <vt:lpstr>1_Default Design</vt:lpstr>
      <vt:lpstr>2_Circuit</vt:lpstr>
      <vt:lpstr>Default Design</vt:lpstr>
      <vt:lpstr>Pharmacokinetics</vt:lpstr>
      <vt:lpstr>PowerPoint Presentation</vt:lpstr>
      <vt:lpstr>PowerPoint Presentation</vt:lpstr>
      <vt:lpstr>    Pharmacokinetics</vt:lpstr>
      <vt:lpstr>PowerPoint Presentation</vt:lpstr>
      <vt:lpstr>PowerPoint Presentation</vt:lpstr>
    </vt:vector>
  </TitlesOfParts>
  <Company>STMU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Muhamamd Atif Nazir</dc:creator>
  <cp:lastModifiedBy>Administrator</cp:lastModifiedBy>
  <cp:revision>190</cp:revision>
  <dcterms:created xsi:type="dcterms:W3CDTF">2015-03-15T18:25:27Z</dcterms:created>
  <dcterms:modified xsi:type="dcterms:W3CDTF">2021-02-02T10:54:36Z</dcterms:modified>
</cp:coreProperties>
</file>