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3EAB8-B403-4347-9153-D8B42CEB85C1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E5251-D6B7-4F33-B4B8-77C197D4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5251-D6B7-4F33-B4B8-77C197D4A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26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5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17264F-485D-43F8-9524-6646AB2EB71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B731-8CA8-43E4-A2BD-C3DC21DB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In-text citation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5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Citing more than one author (2 authors) </a:t>
            </a:r>
          </a:p>
          <a:p>
            <a:pPr marL="0" indent="0">
              <a:buNone/>
            </a:pPr>
            <a:r>
              <a:rPr lang="en-US" dirty="0" smtClean="0"/>
              <a:t>Example: Jones and Smith (2000) discovered that</a:t>
            </a:r>
          </a:p>
          <a:p>
            <a:pPr marL="0" indent="0">
              <a:buNone/>
            </a:pPr>
            <a:r>
              <a:rPr lang="en-US" dirty="0" smtClean="0"/>
              <a:t>‘The innovation brought liberation’ (Jones &amp; Smith, 2000)</a:t>
            </a:r>
          </a:p>
          <a:p>
            <a:r>
              <a:rPr lang="en-US" dirty="0" smtClean="0"/>
              <a:t>More than 2 authors</a:t>
            </a:r>
          </a:p>
          <a:p>
            <a:pPr marL="0" indent="0">
              <a:buNone/>
            </a:pPr>
            <a:r>
              <a:rPr lang="en-US" dirty="0" smtClean="0"/>
              <a:t>Example: Martin et al. (2002) suggested the mandatory changes…</a:t>
            </a:r>
          </a:p>
          <a:p>
            <a:pPr marL="0" indent="0">
              <a:buNone/>
            </a:pPr>
            <a:r>
              <a:rPr lang="en-US" dirty="0" smtClean="0"/>
              <a:t>‘The mandatory changes bought Russian Revolution’ (Martin et al., 2002). </a:t>
            </a:r>
          </a:p>
          <a:p>
            <a:r>
              <a:rPr lang="en-US" dirty="0" smtClean="0"/>
              <a:t>Citing a source without author: mention the title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dirty="0"/>
              <a:t>A similar study was done of students learning to format research papers ("Using Citations," 2001).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from sources without page/s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mentioning pages, </a:t>
            </a:r>
            <a:r>
              <a:rPr lang="en-US" dirty="0"/>
              <a:t>a paragraph, a chapter number, a section number, a table number, or something </a:t>
            </a:r>
            <a:r>
              <a:rPr lang="en-US" dirty="0" smtClean="0"/>
              <a:t>else can be mentioned.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  <a:r>
              <a:rPr lang="en-US" dirty="0"/>
              <a:t>Jones (1998) found a variety of causes for student </a:t>
            </a:r>
            <a:r>
              <a:rPr lang="en-US" dirty="0" smtClean="0"/>
              <a:t>dissatisfaction </a:t>
            </a:r>
            <a:r>
              <a:rPr lang="en-US" dirty="0"/>
              <a:t>with prevailing citation practices (paras. 4–5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A meta-analysis of available literature (Jones, 1998) revealed inconsistency across large-scale studies of student learning (Table 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If citing a title, keep the major words letter capital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i="1" dirty="0"/>
              <a:t>Permanence and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8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6" t="25374" r="20581" b="6934"/>
          <a:stretch/>
        </p:blipFill>
        <p:spPr>
          <a:xfrm>
            <a:off x="1607127" y="1524002"/>
            <a:ext cx="8908473" cy="48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30" t="12166" r="33019" b="8916"/>
          <a:stretch/>
        </p:blipFill>
        <p:spPr>
          <a:xfrm>
            <a:off x="1662545" y="1316179"/>
            <a:ext cx="8035636" cy="51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1" t="17704" r="26707" b="10567"/>
          <a:stretch/>
        </p:blipFill>
        <p:spPr>
          <a:xfrm>
            <a:off x="1905617" y="2036618"/>
            <a:ext cx="6885710" cy="4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Questioning Session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408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in-text citation or reference within the 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Citing the sources </a:t>
            </a:r>
          </a:p>
          <a:p>
            <a:r>
              <a:rPr lang="en-US" dirty="0" smtClean="0"/>
              <a:t>Text carrying ideas and words of another person</a:t>
            </a:r>
          </a:p>
          <a:p>
            <a:pPr marL="0" indent="0">
              <a:buNone/>
            </a:pPr>
            <a:r>
              <a:rPr lang="en-US" b="1" dirty="0" smtClean="0"/>
              <a:t>Functioning of in-text citation</a:t>
            </a:r>
          </a:p>
          <a:p>
            <a:r>
              <a:rPr lang="en-US" dirty="0" smtClean="0"/>
              <a:t>Increases the worth of writing</a:t>
            </a:r>
          </a:p>
          <a:p>
            <a:r>
              <a:rPr lang="en-US" dirty="0" smtClean="0"/>
              <a:t>Gives further insights to reader to explore more</a:t>
            </a:r>
          </a:p>
          <a:p>
            <a:r>
              <a:rPr lang="en-US" dirty="0" smtClean="0"/>
              <a:t>Evidence of field related knowledge</a:t>
            </a:r>
          </a:p>
          <a:p>
            <a:r>
              <a:rPr lang="en-US" dirty="0" smtClean="0"/>
              <a:t>Avoids plagiarism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89" t="21662" r="21769" b="22391"/>
          <a:stretch/>
        </p:blipFill>
        <p:spPr>
          <a:xfrm>
            <a:off x="1665026" y="1853248"/>
            <a:ext cx="8256896" cy="41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citation is mandatory</a:t>
            </a:r>
          </a:p>
          <a:p>
            <a:r>
              <a:rPr lang="en-US" dirty="0" smtClean="0"/>
              <a:t>Quote, summarize and paraphrase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60" t="35586" r="33601" b="43892"/>
          <a:stretch/>
        </p:blipFill>
        <p:spPr>
          <a:xfrm>
            <a:off x="1294381" y="3835020"/>
            <a:ext cx="7356143" cy="15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9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for in-text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the citation initially </a:t>
            </a:r>
          </a:p>
          <a:p>
            <a:pPr marL="0" indent="0">
              <a:buNone/>
            </a:pPr>
            <a:r>
              <a:rPr lang="en-US" dirty="0" smtClean="0"/>
              <a:t>Example: According to Fitzgerald (2010), personality defines success. </a:t>
            </a:r>
          </a:p>
          <a:p>
            <a:r>
              <a:rPr lang="en-US" dirty="0" smtClean="0"/>
              <a:t>Introducing the citation at the end</a:t>
            </a:r>
          </a:p>
          <a:p>
            <a:pPr marL="0" indent="0">
              <a:buNone/>
            </a:pPr>
            <a:r>
              <a:rPr lang="en-US" dirty="0" smtClean="0"/>
              <a:t>Example: ‘Show me the hero and I will write a tragedy’ (Fitzgerald, 2010)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</a:p>
          <a:p>
            <a:pPr marL="0" indent="0">
              <a:buNone/>
            </a:pPr>
            <a:r>
              <a:rPr lang="en-US" dirty="0" smtClean="0"/>
              <a:t>Fitzgerald asserted: </a:t>
            </a:r>
            <a:r>
              <a:rPr lang="en-US" dirty="0"/>
              <a:t>‘Show me the hero and I will write a tragedy’ </a:t>
            </a:r>
            <a:r>
              <a:rPr lang="en-US" dirty="0" smtClean="0"/>
              <a:t>(2010).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In-text citation for quoting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Quote when needed</a:t>
            </a:r>
          </a:p>
          <a:p>
            <a:pPr marL="0" indent="0">
              <a:buNone/>
            </a:pPr>
            <a:r>
              <a:rPr lang="en-US" dirty="0" smtClean="0"/>
              <a:t>Structure for in-text citation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81" t="36882" r="21435" b="29762"/>
          <a:stretch/>
        </p:blipFill>
        <p:spPr>
          <a:xfrm>
            <a:off x="854456" y="2972365"/>
            <a:ext cx="9444251" cy="25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double quotation marks for nested quotation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i="1" dirty="0"/>
              <a:t>As James remarked: ‘Martin’s concept of “internal space”</a:t>
            </a:r>
          </a:p>
          <a:p>
            <a:pPr marL="0" indent="0">
              <a:buNone/>
            </a:pPr>
            <a:r>
              <a:rPr lang="en-US" i="1" dirty="0"/>
              <a:t>requires close analysis</a:t>
            </a:r>
            <a:r>
              <a:rPr lang="en-US" i="1" dirty="0" smtClean="0"/>
              <a:t>.’</a:t>
            </a:r>
            <a:endParaRPr lang="en-US" i="1" dirty="0"/>
          </a:p>
          <a:p>
            <a:r>
              <a:rPr lang="en-US" i="1" dirty="0" smtClean="0"/>
              <a:t>Short quotations are continued in the same line</a:t>
            </a:r>
          </a:p>
          <a:p>
            <a:r>
              <a:rPr lang="en-US" i="1" dirty="0" smtClean="0"/>
              <a:t>Longer quotations are started as new paragraph and indented.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644" t="30063" r="12926" b="44937"/>
          <a:stretch/>
        </p:blipFill>
        <p:spPr>
          <a:xfrm>
            <a:off x="2604679" y="4419599"/>
            <a:ext cx="594380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Format: Author name, date, </a:t>
            </a:r>
            <a:r>
              <a:rPr lang="en-US" dirty="0" err="1" smtClean="0"/>
              <a:t>pg</a:t>
            </a:r>
            <a:r>
              <a:rPr lang="en-US" dirty="0" smtClean="0"/>
              <a:t> number</a:t>
            </a:r>
          </a:p>
          <a:p>
            <a:r>
              <a:rPr lang="en-US" dirty="0" smtClean="0"/>
              <a:t>Use “p.” for mentioning single page and “pp.” for more than one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pPr marL="0" indent="0">
              <a:buNone/>
            </a:pPr>
            <a:r>
              <a:rPr lang="en-US" dirty="0" smtClean="0"/>
              <a:t>(Jones, 2001, p. 1)</a:t>
            </a:r>
          </a:p>
          <a:p>
            <a:pPr marL="0" indent="0">
              <a:buNone/>
            </a:pPr>
            <a:r>
              <a:rPr lang="en-US" dirty="0" smtClean="0"/>
              <a:t> (Smith, 2000, pp. 35-40). </a:t>
            </a:r>
          </a:p>
          <a:p>
            <a:r>
              <a:rPr lang="en-US" dirty="0" smtClean="0"/>
              <a:t>Irrelevant part of quote can be omitted through (…)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i="1" dirty="0"/>
              <a:t>‘Few inventions . . . have been as significant as the mobile</a:t>
            </a:r>
          </a:p>
          <a:p>
            <a:pPr marL="0" indent="0">
              <a:buNone/>
            </a:pPr>
            <a:r>
              <a:rPr lang="en-US" i="1" dirty="0"/>
              <a:t>phone</a:t>
            </a:r>
            <a:r>
              <a:rPr lang="en-US" i="1" dirty="0" smtClean="0"/>
              <a:t>.’</a:t>
            </a:r>
          </a:p>
          <a:p>
            <a:r>
              <a:rPr lang="en-US" i="1" dirty="0" smtClean="0"/>
              <a:t>In order to clarify the argument own word within brackets [] can be added</a:t>
            </a:r>
          </a:p>
          <a:p>
            <a:pPr marL="0" indent="0">
              <a:buNone/>
            </a:pPr>
            <a:r>
              <a:rPr lang="en-US" i="1" dirty="0" smtClean="0"/>
              <a:t>Example: </a:t>
            </a:r>
            <a:r>
              <a:rPr lang="en-US" i="1" dirty="0"/>
              <a:t>modern ideas [of freedom] differ radically from those of </a:t>
            </a:r>
            <a:r>
              <a:rPr lang="en-US" i="1" dirty="0" smtClean="0"/>
              <a:t>the ancient </a:t>
            </a:r>
            <a:r>
              <a:rPr lang="en-US" i="1" dirty="0"/>
              <a:t>world. . </a:t>
            </a:r>
            <a:r>
              <a:rPr lang="en-US" i="1" dirty="0" smtClean="0"/>
              <a:t>.’</a:t>
            </a:r>
          </a:p>
          <a:p>
            <a:r>
              <a:rPr lang="en-US" i="1" dirty="0" smtClean="0"/>
              <a:t>Can omit mentioning pages in summarizing and paraphrasing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492</Words>
  <Application>Microsoft Office PowerPoint</Application>
  <PresentationFormat>Widescreen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In-text citation</vt:lpstr>
      <vt:lpstr>PowerPoint Presentation</vt:lpstr>
      <vt:lpstr>What is in-text citation or reference within the text?</vt:lpstr>
      <vt:lpstr>Activity 1</vt:lpstr>
      <vt:lpstr>Continued…</vt:lpstr>
      <vt:lpstr>Two ways for in-text citation</vt:lpstr>
      <vt:lpstr>In-text citation for quoting </vt:lpstr>
      <vt:lpstr>Rules</vt:lpstr>
      <vt:lpstr>Continued… </vt:lpstr>
      <vt:lpstr>Continued </vt:lpstr>
      <vt:lpstr>Citing from sources without page/s</vt:lpstr>
      <vt:lpstr>Example </vt:lpstr>
      <vt:lpstr>Continued…</vt:lpstr>
      <vt:lpstr>Activity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In-text citation</dc:title>
  <dc:creator>user</dc:creator>
  <cp:lastModifiedBy>user</cp:lastModifiedBy>
  <cp:revision>11</cp:revision>
  <dcterms:created xsi:type="dcterms:W3CDTF">2021-01-10T17:49:49Z</dcterms:created>
  <dcterms:modified xsi:type="dcterms:W3CDTF">2021-01-10T19:28:57Z</dcterms:modified>
</cp:coreProperties>
</file>