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35"/>
  </p:notesMasterIdLst>
  <p:sldIdLst>
    <p:sldId id="265" r:id="rId5"/>
    <p:sldId id="264"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51" autoAdjust="0"/>
    <p:restoredTop sz="94660"/>
  </p:normalViewPr>
  <p:slideViewPr>
    <p:cSldViewPr snapToGrid="0">
      <p:cViewPr varScale="1">
        <p:scale>
          <a:sx n="44" d="100"/>
          <a:sy n="44" d="100"/>
        </p:scale>
        <p:origin x="656" y="3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58E33-362B-4F52-B731-2FB609627CBC}" type="datetimeFigureOut">
              <a:rPr lang="en-US" smtClean="0"/>
              <a:t>9/11/2023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C149C-479E-4175-B238-B83A279FCF50}" type="slidenum">
              <a:rPr lang="en-US" smtClean="0"/>
              <a:t>‹#›</a:t>
            </a:fld>
            <a:endParaRPr lang="en-US"/>
          </a:p>
        </p:txBody>
      </p:sp>
    </p:spTree>
    <p:extLst>
      <p:ext uri="{BB962C8B-B14F-4D97-AF65-F5344CB8AC3E}">
        <p14:creationId xmlns:p14="http://schemas.microsoft.com/office/powerpoint/2010/main" val="3728973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1A066A-F60E-4469-A51E-42B40045F78C}"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6109D-F2EF-4DD1-A821-1B111E724F16}"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9B219C-5A10-426D-9EC5-666A1505215D}"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8DAC6B-987A-4232-B4B0-BEDF5EAC3685}"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FC34DE-A257-4105-86F0-77888FA15430}"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509B958-A90A-463E-AF4D-1AC304BF1152}" type="datetime1">
              <a:rPr lang="en-US" smtClean="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9E335E7-073A-41E6-83AD-2A951DB4AF91}" type="datetime1">
              <a:rPr lang="en-US" smtClean="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8E706D-DA33-437B-A83F-984CA2EE16F0}"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F8D586-1A33-469E-811D-4B8F3EFF517A}"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2A5226-04AA-4A3D-8327-4089B46B2E32}"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5EDA5F-3EE7-4CFF-848A-2606F66DB1AF}"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39402F-936B-4046-A539-E7AA37A90C59}"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3C871E-2EBD-43A4-ACC8-C57CE29C03BB}" type="datetime1">
              <a:rPr lang="en-US" smtClean="0"/>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2BE4E3-B64C-4237-8687-BAC7991FDB2C}" type="datetime1">
              <a:rPr lang="en-US" smtClean="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A79ACEA-6B5A-4451-8677-849374714880}" type="datetime1">
              <a:rPr lang="en-US" smtClean="0"/>
              <a:t>9/11/2023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13DE67-2E88-4715-A78D-13A044E29677}"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08057B-1EE4-4B49-972C-8666FBD405E4}"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8F2003F-E888-4337-8DD2-656047BA15A6}" type="datetime1">
              <a:rPr lang="en-US" smtClean="0"/>
              <a:t>9/11/2023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9000"/>
            <a:lum/>
          </a:blip>
          <a:srcRect/>
          <a:tile tx="0" ty="0" sx="100000" sy="100000" flip="none" algn="tl"/>
        </a:blip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B40FCD49-2060-48B9-8212-8A5F1DF4726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 xmlns:a16="http://schemas.microsoft.com/office/drawing/2014/main" id="{83A45DCD-B5FB-4A86-88D2-91088C7FFC5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2356BAE1-8BDB-451F-A765-321D7D204A90}"/>
              </a:ext>
            </a:extLst>
          </p:cNvPr>
          <p:cNvSpPr>
            <a:spLocks noGrp="1"/>
          </p:cNvSpPr>
          <p:nvPr>
            <p:ph type="ctrTitle"/>
          </p:nvPr>
        </p:nvSpPr>
        <p:spPr>
          <a:xfrm>
            <a:off x="1751012" y="1300785"/>
            <a:ext cx="8689976" cy="2509213"/>
          </a:xfrm>
        </p:spPr>
        <p:txBody>
          <a:bodyPr>
            <a:normAutofit/>
          </a:bodyPr>
          <a:lstStyle/>
          <a:p>
            <a:r>
              <a:rPr lang="en-US" dirty="0">
                <a:solidFill>
                  <a:schemeClr val="accent1">
                    <a:lumMod val="75000"/>
                  </a:schemeClr>
                </a:solidFill>
              </a:rPr>
              <a:t>The psychoanalytic </a:t>
            </a:r>
            <a:r>
              <a:rPr lang="en-US" dirty="0" smtClean="0">
                <a:solidFill>
                  <a:schemeClr val="accent1">
                    <a:lumMod val="75000"/>
                  </a:schemeClr>
                </a:solidFill>
              </a:rPr>
              <a:t>approach: NEO FREUDIANS</a:t>
            </a:r>
            <a:endParaRPr lang="en-US" dirty="0">
              <a:solidFill>
                <a:schemeClr val="accent1">
                  <a:lumMod val="75000"/>
                </a:schemeClr>
              </a:solidFill>
            </a:endParaRPr>
          </a:p>
        </p:txBody>
      </p:sp>
      <p:sp>
        <p:nvSpPr>
          <p:cNvPr id="3" name="TextBox 2"/>
          <p:cNvSpPr txBox="1"/>
          <p:nvPr/>
        </p:nvSpPr>
        <p:spPr>
          <a:xfrm>
            <a:off x="3541690" y="4510618"/>
            <a:ext cx="4649273" cy="461665"/>
          </a:xfrm>
          <a:prstGeom prst="rect">
            <a:avLst/>
          </a:prstGeom>
          <a:noFill/>
        </p:spPr>
        <p:txBody>
          <a:bodyPr wrap="square" rtlCol="0">
            <a:spAutoFit/>
          </a:bodyPr>
          <a:lstStyle/>
          <a:p>
            <a:pPr algn="ctr"/>
            <a:endParaRPr lang="en-US" sz="2400" dirty="0">
              <a:solidFill>
                <a:schemeClr val="accent6">
                  <a:lumMod val="50000"/>
                </a:schemeClr>
              </a:solidFill>
            </a:endParaRPr>
          </a:p>
        </p:txBody>
      </p:sp>
    </p:spTree>
    <p:extLst>
      <p:ext uri="{BB962C8B-B14F-4D97-AF65-F5344CB8AC3E}">
        <p14:creationId xmlns:p14="http://schemas.microsoft.com/office/powerpoint/2010/main" val="2900095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10AC28D-98BF-46BA-A73A-A9651E070318}"/>
              </a:ext>
            </a:extLst>
          </p:cNvPr>
          <p:cNvSpPr>
            <a:spLocks noGrp="1"/>
          </p:cNvSpPr>
          <p:nvPr>
            <p:ph sz="quarter" idx="13"/>
          </p:nvPr>
        </p:nvSpPr>
        <p:spPr>
          <a:xfrm>
            <a:off x="913774" y="213360"/>
            <a:ext cx="10363826" cy="6324600"/>
          </a:xfrm>
        </p:spPr>
        <p:txBody>
          <a:bodyPr/>
          <a:lstStyle/>
          <a:p>
            <a:r>
              <a:rPr lang="en-US" dirty="0"/>
              <a:t>Similarly, we react to the dark or to God because of unconscious images inherited from our ancestors. Jung referred to these images collectively as archetypes.</a:t>
            </a:r>
          </a:p>
          <a:p>
            <a:r>
              <a:rPr lang="en-US" dirty="0"/>
              <a:t>Among the many archetypes Jung described were the mother, the father, the wise old man, the sun, the moon, the hero, God, and death.</a:t>
            </a:r>
          </a:p>
          <a:p>
            <a:pPr marL="0" indent="0">
              <a:buNone/>
            </a:pPr>
            <a:endParaRPr lang="en-US" dirty="0"/>
          </a:p>
        </p:txBody>
      </p:sp>
      <p:grpSp>
        <p:nvGrpSpPr>
          <p:cNvPr id="11" name="Group 10">
            <a:extLst>
              <a:ext uri="{FF2B5EF4-FFF2-40B4-BE49-F238E27FC236}">
                <a16:creationId xmlns="" xmlns:a16="http://schemas.microsoft.com/office/drawing/2014/main" id="{E3AF97FA-51AA-4324-86D5-D234315D1864}"/>
              </a:ext>
            </a:extLst>
          </p:cNvPr>
          <p:cNvGrpSpPr/>
          <p:nvPr/>
        </p:nvGrpSpPr>
        <p:grpSpPr>
          <a:xfrm>
            <a:off x="1341120" y="2727960"/>
            <a:ext cx="6598920" cy="3374291"/>
            <a:chOff x="1341120" y="2727960"/>
            <a:chExt cx="6598920" cy="3374291"/>
          </a:xfrm>
        </p:grpSpPr>
        <p:sp>
          <p:nvSpPr>
            <p:cNvPr id="4" name="TextBox 3">
              <a:extLst>
                <a:ext uri="{FF2B5EF4-FFF2-40B4-BE49-F238E27FC236}">
                  <a16:creationId xmlns="" xmlns:a16="http://schemas.microsoft.com/office/drawing/2014/main" id="{D670635E-CC8A-44E7-B189-1B44C3F87BA0}"/>
                </a:ext>
              </a:extLst>
            </p:cNvPr>
            <p:cNvSpPr txBox="1"/>
            <p:nvPr/>
          </p:nvSpPr>
          <p:spPr>
            <a:xfrm>
              <a:off x="1341120" y="2727960"/>
              <a:ext cx="4511040" cy="646331"/>
            </a:xfrm>
            <a:prstGeom prst="rect">
              <a:avLst/>
            </a:prstGeom>
            <a:noFill/>
          </p:spPr>
          <p:txBody>
            <a:bodyPr wrap="square" rtlCol="0">
              <a:spAutoFit/>
            </a:bodyPr>
            <a:lstStyle/>
            <a:p>
              <a:r>
                <a:rPr lang="en-US" sz="3600" dirty="0"/>
                <a:t>Collective unconscious</a:t>
              </a:r>
            </a:p>
          </p:txBody>
        </p:sp>
        <p:cxnSp>
          <p:nvCxnSpPr>
            <p:cNvPr id="6" name="Connector: Elbow 5">
              <a:extLst>
                <a:ext uri="{FF2B5EF4-FFF2-40B4-BE49-F238E27FC236}">
                  <a16:creationId xmlns="" xmlns:a16="http://schemas.microsoft.com/office/drawing/2014/main" id="{3FA6A288-820D-4007-81AC-E9FA0C042ADA}"/>
                </a:ext>
              </a:extLst>
            </p:cNvPr>
            <p:cNvCxnSpPr/>
            <p:nvPr/>
          </p:nvCxnSpPr>
          <p:spPr>
            <a:xfrm>
              <a:off x="3764280" y="3429000"/>
              <a:ext cx="1691640" cy="594360"/>
            </a:xfrm>
            <a:prstGeom prst="bentConnector3">
              <a:avLst/>
            </a:prstGeom>
            <a:ln w="38100">
              <a:tailEnd type="triangle"/>
            </a:ln>
          </p:spPr>
          <p:style>
            <a:lnRef idx="3">
              <a:schemeClr val="dk1"/>
            </a:lnRef>
            <a:fillRef idx="0">
              <a:schemeClr val="dk1"/>
            </a:fillRef>
            <a:effectRef idx="2">
              <a:schemeClr val="dk1"/>
            </a:effectRef>
            <a:fontRef idx="minor">
              <a:schemeClr val="tx1"/>
            </a:fontRef>
          </p:style>
        </p:cxnSp>
        <p:sp>
          <p:nvSpPr>
            <p:cNvPr id="7" name="TextBox 6">
              <a:extLst>
                <a:ext uri="{FF2B5EF4-FFF2-40B4-BE49-F238E27FC236}">
                  <a16:creationId xmlns="" xmlns:a16="http://schemas.microsoft.com/office/drawing/2014/main" id="{7AE5A8AD-DA2F-4BED-939B-1992485A6AC3}"/>
                </a:ext>
              </a:extLst>
            </p:cNvPr>
            <p:cNvSpPr txBox="1"/>
            <p:nvPr/>
          </p:nvSpPr>
          <p:spPr>
            <a:xfrm>
              <a:off x="5593080" y="3764280"/>
              <a:ext cx="2346960" cy="646331"/>
            </a:xfrm>
            <a:prstGeom prst="rect">
              <a:avLst/>
            </a:prstGeom>
            <a:noFill/>
          </p:spPr>
          <p:txBody>
            <a:bodyPr wrap="square" rtlCol="0">
              <a:spAutoFit/>
            </a:bodyPr>
            <a:lstStyle/>
            <a:p>
              <a:r>
                <a:rPr lang="en-US" sz="3600" dirty="0"/>
                <a:t>Architypes </a:t>
              </a:r>
            </a:p>
          </p:txBody>
        </p:sp>
        <p:cxnSp>
          <p:nvCxnSpPr>
            <p:cNvPr id="9" name="Connector: Elbow 8">
              <a:extLst>
                <a:ext uri="{FF2B5EF4-FFF2-40B4-BE49-F238E27FC236}">
                  <a16:creationId xmlns="" xmlns:a16="http://schemas.microsoft.com/office/drawing/2014/main" id="{1944116C-7108-4CB5-A52B-45EDF6919BE7}"/>
                </a:ext>
              </a:extLst>
            </p:cNvPr>
            <p:cNvCxnSpPr/>
            <p:nvPr/>
          </p:nvCxnSpPr>
          <p:spPr>
            <a:xfrm rot="5400000">
              <a:off x="5908312" y="4597986"/>
              <a:ext cx="908149" cy="533400"/>
            </a:xfrm>
            <a:prstGeom prst="bentConnector3">
              <a:avLst/>
            </a:prstGeom>
            <a:ln w="38100">
              <a:tailEnd type="triangle"/>
            </a:ln>
          </p:spPr>
          <p:style>
            <a:lnRef idx="3">
              <a:schemeClr val="dk1"/>
            </a:lnRef>
            <a:fillRef idx="0">
              <a:schemeClr val="dk1"/>
            </a:fillRef>
            <a:effectRef idx="2">
              <a:schemeClr val="dk1"/>
            </a:effectRef>
            <a:fontRef idx="minor">
              <a:schemeClr val="tx1"/>
            </a:fontRef>
          </p:style>
        </p:cxnSp>
        <p:sp>
          <p:nvSpPr>
            <p:cNvPr id="10" name="TextBox 9">
              <a:extLst>
                <a:ext uri="{FF2B5EF4-FFF2-40B4-BE49-F238E27FC236}">
                  <a16:creationId xmlns="" xmlns:a16="http://schemas.microsoft.com/office/drawing/2014/main" id="{E81DD058-FF0B-4467-9E17-D1177568046D}"/>
                </a:ext>
              </a:extLst>
            </p:cNvPr>
            <p:cNvSpPr txBox="1"/>
            <p:nvPr/>
          </p:nvSpPr>
          <p:spPr>
            <a:xfrm>
              <a:off x="3550920" y="5455920"/>
              <a:ext cx="3840480" cy="646331"/>
            </a:xfrm>
            <a:prstGeom prst="rect">
              <a:avLst/>
            </a:prstGeom>
            <a:noFill/>
          </p:spPr>
          <p:txBody>
            <a:bodyPr wrap="square" rtlCol="0">
              <a:spAutoFit/>
            </a:bodyPr>
            <a:lstStyle/>
            <a:p>
              <a:r>
                <a:rPr lang="en-US" sz="3600" dirty="0"/>
                <a:t>Primordial images </a:t>
              </a:r>
            </a:p>
          </p:txBody>
        </p:sp>
      </p:grpSp>
    </p:spTree>
    <p:extLst>
      <p:ext uri="{BB962C8B-B14F-4D97-AF65-F5344CB8AC3E}">
        <p14:creationId xmlns:p14="http://schemas.microsoft.com/office/powerpoint/2010/main" val="925528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403969D-8449-4552-A41B-8820766F5A25}"/>
              </a:ext>
            </a:extLst>
          </p:cNvPr>
          <p:cNvSpPr>
            <a:spLocks noGrp="1"/>
          </p:cNvSpPr>
          <p:nvPr>
            <p:ph sz="quarter" idx="13"/>
          </p:nvPr>
        </p:nvSpPr>
        <p:spPr>
          <a:xfrm>
            <a:off x="914087" y="152400"/>
            <a:ext cx="10363826" cy="6309360"/>
          </a:xfrm>
        </p:spPr>
        <p:txBody>
          <a:bodyPr>
            <a:normAutofit fontScale="92500" lnSpcReduction="10000"/>
          </a:bodyPr>
          <a:lstStyle/>
          <a:p>
            <a:r>
              <a:rPr lang="en-US" b="1" dirty="0"/>
              <a:t>SOME IMPORTANT ARCHITYPES:</a:t>
            </a:r>
          </a:p>
          <a:p>
            <a:pPr marL="914400">
              <a:buFont typeface="Wingdings" panose="05000000000000000000" pitchFamily="2" charset="2"/>
              <a:buChar char="q"/>
            </a:pPr>
            <a:r>
              <a:rPr lang="en-US" dirty="0"/>
              <a:t>ANIMA</a:t>
            </a:r>
          </a:p>
          <a:p>
            <a:pPr marL="914400">
              <a:buFont typeface="Wingdings" panose="05000000000000000000" pitchFamily="2" charset="2"/>
              <a:buChar char="q"/>
            </a:pPr>
            <a:r>
              <a:rPr lang="en-US" dirty="0"/>
              <a:t>ANIMUS</a:t>
            </a:r>
          </a:p>
          <a:p>
            <a:pPr marL="914400">
              <a:buFont typeface="Wingdings" panose="05000000000000000000" pitchFamily="2" charset="2"/>
              <a:buChar char="q"/>
            </a:pPr>
            <a:r>
              <a:rPr lang="en-US" dirty="0"/>
              <a:t>SHADOW</a:t>
            </a:r>
          </a:p>
          <a:p>
            <a:pPr marL="914400">
              <a:buFont typeface="Wingdings" panose="05000000000000000000" pitchFamily="2" charset="2"/>
              <a:buChar char="q"/>
            </a:pPr>
            <a:r>
              <a:rPr lang="en-US" dirty="0"/>
              <a:t>PERSONA</a:t>
            </a:r>
          </a:p>
          <a:p>
            <a:pPr marL="0" indent="0">
              <a:buNone/>
            </a:pPr>
            <a:r>
              <a:rPr lang="en-US" dirty="0"/>
              <a:t>The anima is the feminine side of the male.</a:t>
            </a:r>
          </a:p>
          <a:p>
            <a:r>
              <a:rPr lang="en-US" dirty="0"/>
              <a:t>the animus is the masculine side of the female.</a:t>
            </a:r>
          </a:p>
          <a:p>
            <a:r>
              <a:rPr lang="en-US" dirty="0"/>
              <a:t>According to Jung, deep inside every masculine man is a feminine counterpart. Deep inside every feminine woman is a masculine self.</a:t>
            </a:r>
          </a:p>
          <a:p>
            <a:r>
              <a:rPr lang="en-US" dirty="0"/>
              <a:t>the shadow contains the unconscious part of ourselves that is essentially negative, or to continue the metaphor, the dark side of our personalities.</a:t>
            </a:r>
          </a:p>
          <a:p>
            <a:r>
              <a:rPr lang="en-US" dirty="0"/>
              <a:t>It is the evil side of humankind.</a:t>
            </a:r>
          </a:p>
          <a:p>
            <a:r>
              <a:rPr lang="en-US" dirty="0"/>
              <a:t>The shadow is located partly in the personal unconscious in the form of repressed feelings and partly in the collective unconscious.</a:t>
            </a:r>
          </a:p>
          <a:p>
            <a:r>
              <a:rPr lang="en-US" b="1" dirty="0"/>
              <a:t>PERSONA </a:t>
            </a:r>
            <a:r>
              <a:rPr lang="en-US" dirty="0"/>
              <a:t>HIDDEN PART OF OUR PERSONLAITY.</a:t>
            </a:r>
            <a:endParaRPr lang="en-US" b="1" dirty="0"/>
          </a:p>
          <a:p>
            <a:pPr marL="0" indent="0">
              <a:buNone/>
            </a:pPr>
            <a:endParaRPr lang="en-US" dirty="0"/>
          </a:p>
        </p:txBody>
      </p:sp>
    </p:spTree>
    <p:extLst>
      <p:ext uri="{BB962C8B-B14F-4D97-AF65-F5344CB8AC3E}">
        <p14:creationId xmlns:p14="http://schemas.microsoft.com/office/powerpoint/2010/main" val="2375308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AC533C2-4FC2-4AA9-892D-23E261D2B87C}"/>
              </a:ext>
            </a:extLst>
          </p:cNvPr>
          <p:cNvSpPr>
            <a:spLocks noGrp="1"/>
          </p:cNvSpPr>
          <p:nvPr>
            <p:ph sz="quarter" idx="13"/>
          </p:nvPr>
        </p:nvSpPr>
        <p:spPr>
          <a:xfrm>
            <a:off x="913774" y="381000"/>
            <a:ext cx="10363826" cy="6156960"/>
          </a:xfrm>
        </p:spPr>
        <p:txBody>
          <a:bodyPr/>
          <a:lstStyle/>
          <a:p>
            <a:r>
              <a:rPr lang="en-US" b="1" dirty="0"/>
              <a:t>EVIDENCE FOR THE COLLECTIVE UNCONSCIOUS:</a:t>
            </a:r>
          </a:p>
          <a:p>
            <a:r>
              <a:rPr lang="en-US" dirty="0"/>
              <a:t>JUNG ALSO TALKED ABOUT THE DREAMS WHICH REFLECT OUR COLLECTIVE UNCONSCIOUS.</a:t>
            </a:r>
          </a:p>
          <a:p>
            <a:r>
              <a:rPr lang="en-US" dirty="0"/>
              <a:t>Jung argued that if the collective unconscious is basically the same for each of us, then primordial images should be found in some form in all cultures and across time.</a:t>
            </a:r>
          </a:p>
          <a:p>
            <a:r>
              <a:rPr lang="en-US" dirty="0"/>
              <a:t>He maintained that primordial images are often expressed in dreams. But they also serve as symbols in art, folklore, and mythology.</a:t>
            </a:r>
          </a:p>
          <a:p>
            <a:r>
              <a:rPr lang="en-US" dirty="0"/>
              <a:t>People suffering from hallucinations are said to describe archetype-based images.</a:t>
            </a:r>
          </a:p>
        </p:txBody>
      </p:sp>
    </p:spTree>
    <p:extLst>
      <p:ext uri="{BB962C8B-B14F-4D97-AF65-F5344CB8AC3E}">
        <p14:creationId xmlns:p14="http://schemas.microsoft.com/office/powerpoint/2010/main" val="2829954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6A7812-88A5-4ECB-843E-7D492071DC01}"/>
              </a:ext>
            </a:extLst>
          </p:cNvPr>
          <p:cNvSpPr>
            <a:spLocks noGrp="1"/>
          </p:cNvSpPr>
          <p:nvPr>
            <p:ph type="title"/>
          </p:nvPr>
        </p:nvSpPr>
        <p:spPr/>
        <p:txBody>
          <a:bodyPr/>
          <a:lstStyle/>
          <a:p>
            <a:r>
              <a:rPr lang="en-US" b="1" dirty="0"/>
              <a:t>ERIK ERIKSON</a:t>
            </a:r>
            <a:r>
              <a:rPr lang="en-US" dirty="0"/>
              <a:t/>
            </a:r>
            <a:br>
              <a:rPr lang="en-US" dirty="0"/>
            </a:br>
            <a:endParaRPr lang="en-US" dirty="0"/>
          </a:p>
        </p:txBody>
      </p:sp>
      <p:sp>
        <p:nvSpPr>
          <p:cNvPr id="3" name="Content Placeholder 2">
            <a:extLst>
              <a:ext uri="{FF2B5EF4-FFF2-40B4-BE49-F238E27FC236}">
                <a16:creationId xmlns="" xmlns:a16="http://schemas.microsoft.com/office/drawing/2014/main" id="{3F884AF4-C857-4F5F-9D84-D1706B7D67BD}"/>
              </a:ext>
            </a:extLst>
          </p:cNvPr>
          <p:cNvSpPr>
            <a:spLocks noGrp="1"/>
          </p:cNvSpPr>
          <p:nvPr>
            <p:ph sz="quarter" idx="13"/>
          </p:nvPr>
        </p:nvSpPr>
        <p:spPr>
          <a:xfrm>
            <a:off x="913774" y="1508760"/>
            <a:ext cx="10363826" cy="4730723"/>
          </a:xfrm>
        </p:spPr>
        <p:txBody>
          <a:bodyPr/>
          <a:lstStyle/>
          <a:p>
            <a:r>
              <a:rPr lang="en-US" dirty="0"/>
              <a:t>INTRODUCED EGO PSYCHOLOGY.</a:t>
            </a:r>
          </a:p>
          <a:p>
            <a:r>
              <a:rPr lang="en-US" dirty="0"/>
              <a:t>HE WAS SUFFERING FROM IDENTITY CRISIS.</a:t>
            </a:r>
          </a:p>
          <a:p>
            <a:r>
              <a:rPr lang="en-US" dirty="0"/>
              <a:t>HE SAID THAT EGO DEVELOPS OUR BASIC IDENTITY. IT ALSO SATISFY THE NEEDS TO GET MASTERY OVER ENVIRONMENT.</a:t>
            </a:r>
          </a:p>
          <a:p>
            <a:r>
              <a:rPr lang="en-US" dirty="0"/>
              <a:t>WO BASIC RULES OF EGO ACCORDING TO ERIKSON:</a:t>
            </a:r>
          </a:p>
          <a:p>
            <a:pPr marL="457200" indent="-457200">
              <a:buAutoNum type="alphaUcParenR"/>
            </a:pPr>
            <a:r>
              <a:rPr lang="en-US" dirty="0"/>
              <a:t>GOAL TO ACHIEVE IDENTITY.</a:t>
            </a:r>
          </a:p>
          <a:p>
            <a:pPr marL="457200" indent="-457200">
              <a:buAutoNum type="alphaUcParenR"/>
            </a:pPr>
            <a:r>
              <a:rPr lang="en-US" dirty="0"/>
              <a:t>SATISFYING NEEDS TO GET MASTERY OVER ENVIRONMENT.</a:t>
            </a:r>
          </a:p>
          <a:p>
            <a:pPr marL="0" indent="0">
              <a:buNone/>
            </a:pPr>
            <a:endParaRPr lang="en-US" dirty="0"/>
          </a:p>
        </p:txBody>
      </p:sp>
    </p:spTree>
    <p:extLst>
      <p:ext uri="{BB962C8B-B14F-4D97-AF65-F5344CB8AC3E}">
        <p14:creationId xmlns:p14="http://schemas.microsoft.com/office/powerpoint/2010/main" val="1548120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06D6BA3-5AAB-4E0C-BC6F-31927124A1A0}"/>
              </a:ext>
            </a:extLst>
          </p:cNvPr>
          <p:cNvSpPr>
            <a:spLocks noGrp="1"/>
          </p:cNvSpPr>
          <p:nvPr>
            <p:ph sz="quarter" idx="13"/>
          </p:nvPr>
        </p:nvSpPr>
        <p:spPr>
          <a:xfrm>
            <a:off x="1050934" y="594360"/>
            <a:ext cx="10363826" cy="6035040"/>
          </a:xfrm>
        </p:spPr>
        <p:txBody>
          <a:bodyPr>
            <a:normAutofit/>
          </a:bodyPr>
          <a:lstStyle/>
          <a:p>
            <a:pPr marL="0" indent="0">
              <a:buNone/>
            </a:pPr>
            <a:r>
              <a:rPr lang="en-US" b="1" dirty="0"/>
              <a:t>Erikson’s Concept of the Ego:</a:t>
            </a:r>
          </a:p>
          <a:p>
            <a:r>
              <a:rPr lang="en-US" dirty="0"/>
              <a:t>According to Erikson, the principal function of the ego is to establish and maintain a sense of identity.</a:t>
            </a:r>
          </a:p>
          <a:p>
            <a:r>
              <a:rPr lang="en-US" dirty="0"/>
              <a:t>This sense of identity includes an awareness of our uniqueness as well as feelings of continuity with our past and our imagined Future.</a:t>
            </a:r>
          </a:p>
          <a:p>
            <a:r>
              <a:rPr lang="en-US" dirty="0"/>
              <a:t>The often overused and misused term identity crisis comes from Erikson’s work. He used this phrase to refer to the confusion and despair we feel when we lack a strong sense of who we are.</a:t>
            </a:r>
          </a:p>
          <a:p>
            <a:r>
              <a:rPr lang="en-US" dirty="0"/>
              <a:t>To Erikson, the ego is a relatively powerful, independent part of personality that works toward such goals as establishing one’s identity and satisfying a need for mastery over the environment.</a:t>
            </a:r>
          </a:p>
          <a:p>
            <a:r>
              <a:rPr lang="en-US" dirty="0"/>
              <a:t>Appropriately, Erikson’s approach to personality has been called </a:t>
            </a:r>
            <a:r>
              <a:rPr lang="en-US" b="1" dirty="0"/>
              <a:t>ego psychology.</a:t>
            </a:r>
          </a:p>
        </p:txBody>
      </p:sp>
    </p:spTree>
    <p:extLst>
      <p:ext uri="{BB962C8B-B14F-4D97-AF65-F5344CB8AC3E}">
        <p14:creationId xmlns:p14="http://schemas.microsoft.com/office/powerpoint/2010/main" val="2887634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B1980CA-0C1E-48A0-8687-E30EFD0CA591}"/>
              </a:ext>
            </a:extLst>
          </p:cNvPr>
          <p:cNvSpPr>
            <a:spLocks noGrp="1"/>
          </p:cNvSpPr>
          <p:nvPr>
            <p:ph sz="quarter" idx="13"/>
          </p:nvPr>
        </p:nvSpPr>
        <p:spPr>
          <a:xfrm>
            <a:off x="1035694" y="1234440"/>
            <a:ext cx="10363826" cy="6644640"/>
          </a:xfrm>
        </p:spPr>
        <p:txBody>
          <a:bodyPr/>
          <a:lstStyle/>
          <a:p>
            <a:pPr marL="0" indent="0">
              <a:buNone/>
            </a:pPr>
            <a:r>
              <a:rPr lang="en-US" b="1" dirty="0"/>
              <a:t>Personality Development Throughout the Life Cycle</a:t>
            </a:r>
          </a:p>
          <a:p>
            <a:r>
              <a:rPr lang="en-US" dirty="0"/>
              <a:t>Erikson’s stages of personality development bring to mind the image of a path.</a:t>
            </a:r>
          </a:p>
          <a:p>
            <a:r>
              <a:rPr lang="en-US" dirty="0"/>
              <a:t>We continue down this path from infancy to old age, but at eight different points along the way we encounter a fork—two directions in which to proceed.</a:t>
            </a:r>
          </a:p>
          <a:p>
            <a:r>
              <a:rPr lang="en-US" dirty="0"/>
              <a:t>In Erikson’s model, these forks represent turning points in personality development. He called these points crises.</a:t>
            </a:r>
          </a:p>
          <a:p>
            <a:r>
              <a:rPr lang="en-US" dirty="0"/>
              <a:t>Of the two alternatives for resolving each crisis, one is said to be adaptive, the other not.</a:t>
            </a:r>
          </a:p>
          <a:p>
            <a:endParaRPr lang="en-US" b="1" dirty="0"/>
          </a:p>
        </p:txBody>
      </p:sp>
    </p:spTree>
    <p:extLst>
      <p:ext uri="{BB962C8B-B14F-4D97-AF65-F5344CB8AC3E}">
        <p14:creationId xmlns:p14="http://schemas.microsoft.com/office/powerpoint/2010/main" val="2735594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 xmlns:a16="http://schemas.microsoft.com/office/drawing/2014/main" id="{68FBBF1E-1555-488E-8C0C-058E5710BE8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 xmlns:a16="http://schemas.microsoft.com/office/drawing/2014/main" id="{F53966F8-4E34-4797-9621-E8C53362EBA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4" name="Rectangle 13">
            <a:extLst>
              <a:ext uri="{FF2B5EF4-FFF2-40B4-BE49-F238E27FC236}">
                <a16:creationId xmlns="" xmlns:a16="http://schemas.microsoft.com/office/drawing/2014/main" id="{CE14AE92-8479-4004-BAD5-49502E3EA3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2">
            <a:extLst>
              <a:ext uri="{FF2B5EF4-FFF2-40B4-BE49-F238E27FC236}">
                <a16:creationId xmlns="" xmlns:a16="http://schemas.microsoft.com/office/drawing/2014/main" id="{0FE9F282-3FA1-484E-AF39-0C8C10F74A65}"/>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2">
            <a:extLst>
              <a:ext uri="{FF2B5EF4-FFF2-40B4-BE49-F238E27FC236}">
                <a16:creationId xmlns="" xmlns:a16="http://schemas.microsoft.com/office/drawing/2014/main" id="{4E1727D7-C4C0-42F3-94D0-69379A21EB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24597" y="643467"/>
            <a:ext cx="10742806" cy="5564129"/>
          </a:xfrm>
          <a:prstGeom prst="roundRect">
            <a:avLst>
              <a:gd name="adj" fmla="val 4448"/>
            </a:avLst>
          </a:prstGeom>
          <a:solidFill>
            <a:srgbClr val="FFFFFF"/>
          </a:solid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vert="horz" lIns="91440" tIns="45720" rIns="91440" bIns="45720" rtlCol="0" anchor="t">
            <a:normAutofit/>
          </a:bodyPr>
          <a:lstStyle/>
          <a:p>
            <a:pPr algn="ctr">
              <a:lnSpc>
                <a:spcPct val="120000"/>
              </a:lnSpc>
              <a:spcBef>
                <a:spcPts val="1000"/>
              </a:spcBef>
              <a:buClr>
                <a:schemeClr val="tx1"/>
              </a:buClr>
              <a:buFont typeface="Arial" panose="020B0604020202020204" pitchFamily="34" charset="0"/>
              <a:buNone/>
            </a:pPr>
            <a:endParaRPr lang="en-US" sz="3200" cap="all">
              <a:solidFill>
                <a:schemeClr val="bg1">
                  <a:lumMod val="50000"/>
                </a:schemeClr>
              </a:solidFill>
            </a:endParaRPr>
          </a:p>
        </p:txBody>
      </p:sp>
      <p:pic>
        <p:nvPicPr>
          <p:cNvPr id="5" name="Picture 4">
            <a:extLst>
              <a:ext uri="{FF2B5EF4-FFF2-40B4-BE49-F238E27FC236}">
                <a16:creationId xmlns="" xmlns:a16="http://schemas.microsoft.com/office/drawing/2014/main" id="{D8E6057E-D92B-4253-949C-C86D33A835B5}"/>
              </a:ext>
            </a:extLst>
          </p:cNvPr>
          <p:cNvPicPr>
            <a:picLocks noChangeAspect="1"/>
          </p:cNvPicPr>
          <p:nvPr/>
        </p:nvPicPr>
        <p:blipFill>
          <a:blip r:embed="rId5"/>
          <a:stretch>
            <a:fillRect/>
          </a:stretch>
        </p:blipFill>
        <p:spPr>
          <a:xfrm>
            <a:off x="1113853" y="2926080"/>
            <a:ext cx="4052507" cy="1112519"/>
          </a:xfrm>
          <a:prstGeom prst="rect">
            <a:avLst/>
          </a:prstGeom>
        </p:spPr>
      </p:pic>
      <p:pic>
        <p:nvPicPr>
          <p:cNvPr id="20" name="Picture 19">
            <a:extLst>
              <a:ext uri="{FF2B5EF4-FFF2-40B4-BE49-F238E27FC236}">
                <a16:creationId xmlns="" xmlns:a16="http://schemas.microsoft.com/office/drawing/2014/main" id="{D0B5DF69-9834-4AA8-A8AB-B8A1E08F0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Content Placeholder 3">
            <a:extLst>
              <a:ext uri="{FF2B5EF4-FFF2-40B4-BE49-F238E27FC236}">
                <a16:creationId xmlns="" xmlns:a16="http://schemas.microsoft.com/office/drawing/2014/main" id="{58D5FFE5-2F56-4361-9909-783CC8ECFCAA}"/>
              </a:ext>
            </a:extLst>
          </p:cNvPr>
          <p:cNvPicPr>
            <a:picLocks noGrp="1" noChangeAspect="1"/>
          </p:cNvPicPr>
          <p:nvPr>
            <p:ph sz="quarter" idx="13"/>
          </p:nvPr>
        </p:nvPicPr>
        <p:blipFill>
          <a:blip r:embed="rId6"/>
          <a:stretch>
            <a:fillRect/>
          </a:stretch>
        </p:blipFill>
        <p:spPr>
          <a:xfrm>
            <a:off x="5273040" y="650404"/>
            <a:ext cx="5802077" cy="5399876"/>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44773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ED0A509-1460-40BE-943B-0450085C1564}"/>
              </a:ext>
            </a:extLst>
          </p:cNvPr>
          <p:cNvSpPr>
            <a:spLocks noGrp="1"/>
          </p:cNvSpPr>
          <p:nvPr>
            <p:ph sz="quarter" idx="13"/>
          </p:nvPr>
        </p:nvSpPr>
        <p:spPr>
          <a:xfrm>
            <a:off x="1157614" y="1249680"/>
            <a:ext cx="10363826" cy="5730240"/>
          </a:xfrm>
        </p:spPr>
        <p:txBody>
          <a:bodyPr/>
          <a:lstStyle/>
          <a:p>
            <a:pPr marL="0" indent="0">
              <a:buNone/>
            </a:pPr>
            <a:r>
              <a:rPr lang="en-US" b="1" dirty="0"/>
              <a:t>Trust Versus Mistrust:</a:t>
            </a:r>
          </a:p>
          <a:p>
            <a:r>
              <a:rPr lang="en-US" dirty="0"/>
              <a:t>During the first year or so of life, newborns are almost totally at the mercy of those around them.</a:t>
            </a:r>
          </a:p>
          <a:p>
            <a:r>
              <a:rPr lang="en-US" dirty="0"/>
              <a:t>Whether infants are given loving care and have their needs met or whether their cries go unnoticed is the first turning point in the development of personality.</a:t>
            </a:r>
          </a:p>
          <a:p>
            <a:r>
              <a:rPr lang="en-US" dirty="0"/>
              <a:t>The child whose needs are met develops a sense of basic trust. For this child the world is a good place and people are loving and approachable.</a:t>
            </a:r>
          </a:p>
          <a:p>
            <a:r>
              <a:rPr lang="en-US" dirty="0"/>
              <a:t>Unfortunately, some infants never receive the loving care they need. As a result, they develop a sense of basic mistrust. These children begin a lifelong pattern of suspicion about and withdrawal from other people.</a:t>
            </a:r>
          </a:p>
          <a:p>
            <a:endParaRPr lang="en-US" b="1" dirty="0"/>
          </a:p>
        </p:txBody>
      </p:sp>
    </p:spTree>
    <p:extLst>
      <p:ext uri="{BB962C8B-B14F-4D97-AF65-F5344CB8AC3E}">
        <p14:creationId xmlns:p14="http://schemas.microsoft.com/office/powerpoint/2010/main" val="3762683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8546DA4-8616-40BF-BC6E-DD9D94EC2597}"/>
              </a:ext>
            </a:extLst>
          </p:cNvPr>
          <p:cNvSpPr>
            <a:spLocks noGrp="1"/>
          </p:cNvSpPr>
          <p:nvPr>
            <p:ph sz="quarter" idx="13"/>
          </p:nvPr>
        </p:nvSpPr>
        <p:spPr>
          <a:xfrm>
            <a:off x="914087" y="1264920"/>
            <a:ext cx="10363826" cy="5593080"/>
          </a:xfrm>
        </p:spPr>
        <p:txBody>
          <a:bodyPr/>
          <a:lstStyle/>
          <a:p>
            <a:pPr marL="0" indent="0">
              <a:buNone/>
            </a:pPr>
            <a:r>
              <a:rPr lang="en-US" b="1" dirty="0"/>
              <a:t>Autonomy Versus Shame and Doubt:</a:t>
            </a:r>
          </a:p>
          <a:p>
            <a:r>
              <a:rPr lang="en-US" dirty="0"/>
              <a:t>By the second year of life, children want to know who they are relative to the rest of the world.</a:t>
            </a:r>
          </a:p>
          <a:p>
            <a:r>
              <a:rPr lang="en-US" dirty="0"/>
              <a:t>When allowed to manipulate and control much of what they encounter, children come through this stage with a sense of autonomy. They feel powerful and independent.</a:t>
            </a:r>
          </a:p>
          <a:p>
            <a:r>
              <a:rPr lang="en-US" dirty="0"/>
              <a:t>If not allowed to explore and exercise influence over the objects and events in their world, children develop feelings of shame and doubt. They are unsure of themselves and become dependent on others.</a:t>
            </a:r>
            <a:endParaRPr lang="en-US" b="1" dirty="0"/>
          </a:p>
        </p:txBody>
      </p:sp>
    </p:spTree>
    <p:extLst>
      <p:ext uri="{BB962C8B-B14F-4D97-AF65-F5344CB8AC3E}">
        <p14:creationId xmlns:p14="http://schemas.microsoft.com/office/powerpoint/2010/main" val="3809792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42A23A3-EBE4-4C63-8052-435E5BA72286}"/>
              </a:ext>
            </a:extLst>
          </p:cNvPr>
          <p:cNvSpPr>
            <a:spLocks noGrp="1"/>
          </p:cNvSpPr>
          <p:nvPr>
            <p:ph sz="quarter" idx="13"/>
          </p:nvPr>
        </p:nvSpPr>
        <p:spPr>
          <a:xfrm>
            <a:off x="913774" y="1280160"/>
            <a:ext cx="10363826" cy="4861560"/>
          </a:xfrm>
        </p:spPr>
        <p:txBody>
          <a:bodyPr/>
          <a:lstStyle/>
          <a:p>
            <a:pPr marL="0" indent="0">
              <a:buNone/>
            </a:pPr>
            <a:r>
              <a:rPr lang="en-US" b="1" dirty="0"/>
              <a:t>Initiative Versus Guilt:</a:t>
            </a:r>
          </a:p>
          <a:p>
            <a:r>
              <a:rPr lang="en-US" dirty="0"/>
              <a:t>As children begin to interact with other children, they face the challenges that come with living in a social world.</a:t>
            </a:r>
          </a:p>
          <a:p>
            <a:r>
              <a:rPr lang="en-US" dirty="0"/>
              <a:t>Children who seek out playmates and who learn how to organize games and other social activities develop a sense of initiative.</a:t>
            </a:r>
          </a:p>
          <a:p>
            <a:r>
              <a:rPr lang="en-US" dirty="0"/>
              <a:t>Children who fail to develop a sense of initiative come through this stage with feelings of guilt and resignation.</a:t>
            </a:r>
          </a:p>
          <a:p>
            <a:r>
              <a:rPr lang="en-US" dirty="0"/>
              <a:t>They may lack a sense of purpose and show few signs of initiative in social or other situations.</a:t>
            </a:r>
            <a:endParaRPr lang="en-US" b="1" dirty="0"/>
          </a:p>
        </p:txBody>
      </p:sp>
    </p:spTree>
    <p:extLst>
      <p:ext uri="{BB962C8B-B14F-4D97-AF65-F5344CB8AC3E}">
        <p14:creationId xmlns:p14="http://schemas.microsoft.com/office/powerpoint/2010/main" val="3924103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7962E0-C097-45EA-9C7D-76C9E67F754F}"/>
              </a:ext>
            </a:extLst>
          </p:cNvPr>
          <p:cNvSpPr>
            <a:spLocks noGrp="1"/>
          </p:cNvSpPr>
          <p:nvPr>
            <p:ph type="title"/>
          </p:nvPr>
        </p:nvSpPr>
        <p:spPr>
          <a:xfrm>
            <a:off x="913775" y="618517"/>
            <a:ext cx="10364451" cy="1596177"/>
          </a:xfrm>
        </p:spPr>
        <p:txBody>
          <a:bodyPr>
            <a:normAutofit/>
          </a:bodyPr>
          <a:lstStyle/>
          <a:p>
            <a:r>
              <a:rPr lang="en-US" b="1" dirty="0"/>
              <a:t>Points to be discussed</a:t>
            </a:r>
          </a:p>
        </p:txBody>
      </p:sp>
      <p:sp>
        <p:nvSpPr>
          <p:cNvPr id="4" name="Content Placeholder 3">
            <a:extLst>
              <a:ext uri="{FF2B5EF4-FFF2-40B4-BE49-F238E27FC236}">
                <a16:creationId xmlns="" xmlns:a16="http://schemas.microsoft.com/office/drawing/2014/main" id="{6B421E27-B4A3-4A2F-BF48-63EFAEA9FFF6}"/>
              </a:ext>
            </a:extLst>
          </p:cNvPr>
          <p:cNvSpPr>
            <a:spLocks noGrp="1"/>
          </p:cNvSpPr>
          <p:nvPr>
            <p:ph sz="quarter" idx="13"/>
          </p:nvPr>
        </p:nvSpPr>
        <p:spPr/>
        <p:txBody>
          <a:bodyPr>
            <a:normAutofit/>
          </a:bodyPr>
          <a:lstStyle/>
          <a:p>
            <a:pPr algn="just"/>
            <a:r>
              <a:rPr lang="en-US" sz="3200" dirty="0"/>
              <a:t>ALFRED ADLER</a:t>
            </a:r>
          </a:p>
          <a:p>
            <a:pPr algn="just"/>
            <a:r>
              <a:rPr lang="en-US" sz="3200" dirty="0"/>
              <a:t>CARL JUNG</a:t>
            </a:r>
          </a:p>
          <a:p>
            <a:pPr algn="just"/>
            <a:r>
              <a:rPr lang="en-US" sz="3200" dirty="0"/>
              <a:t>ERIK ERIKSON</a:t>
            </a:r>
          </a:p>
          <a:p>
            <a:pPr algn="just"/>
            <a:r>
              <a:rPr lang="en-US" sz="3200" dirty="0"/>
              <a:t>KAREN HORNEY</a:t>
            </a:r>
          </a:p>
        </p:txBody>
      </p:sp>
    </p:spTree>
    <p:extLst>
      <p:ext uri="{BB962C8B-B14F-4D97-AF65-F5344CB8AC3E}">
        <p14:creationId xmlns:p14="http://schemas.microsoft.com/office/powerpoint/2010/main" val="389301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E9F0C2F-3BF1-4532-A06B-EF6419EE997D}"/>
              </a:ext>
            </a:extLst>
          </p:cNvPr>
          <p:cNvSpPr>
            <a:spLocks noGrp="1"/>
          </p:cNvSpPr>
          <p:nvPr>
            <p:ph sz="quarter" idx="13"/>
          </p:nvPr>
        </p:nvSpPr>
        <p:spPr>
          <a:xfrm>
            <a:off x="914087" y="1341120"/>
            <a:ext cx="10363826" cy="5242560"/>
          </a:xfrm>
        </p:spPr>
        <p:txBody>
          <a:bodyPr/>
          <a:lstStyle/>
          <a:p>
            <a:pPr marL="0" indent="0">
              <a:buNone/>
            </a:pPr>
            <a:r>
              <a:rPr lang="en-US" b="1" dirty="0"/>
              <a:t>Industry Versus Inferiority:</a:t>
            </a:r>
          </a:p>
          <a:p>
            <a:pPr algn="just"/>
            <a:r>
              <a:rPr lang="en-US" dirty="0"/>
              <a:t>Most children enter elementary school thinking there is little they can’t do. But soon they find themselves in competition with other children—for grades, popularity, teachers’ attention, victories in sports and games, and so on.</a:t>
            </a:r>
          </a:p>
          <a:p>
            <a:pPr algn="just"/>
            <a:r>
              <a:rPr lang="en-US" dirty="0"/>
              <a:t>Inevitably, they compare their talents and abilities with other children their age. If children experience success, feelings of competence grow that set them well on their way to becoming active and achieving members of society.</a:t>
            </a:r>
          </a:p>
          <a:p>
            <a:pPr algn="just"/>
            <a:r>
              <a:rPr lang="en-US" dirty="0"/>
              <a:t>It is during this time, before the turmoil of puberty and the teenage years, that we develop either a sense of industry and a belief in our strengths and abilities or a sense of inferiority and a lack of appreciation for our talents and skills.</a:t>
            </a:r>
            <a:endParaRPr lang="en-US" b="1" dirty="0"/>
          </a:p>
        </p:txBody>
      </p:sp>
    </p:spTree>
    <p:extLst>
      <p:ext uri="{BB962C8B-B14F-4D97-AF65-F5344CB8AC3E}">
        <p14:creationId xmlns:p14="http://schemas.microsoft.com/office/powerpoint/2010/main" val="2534473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23F98B8-1A9A-418F-B1DB-AF959ED20000}"/>
              </a:ext>
            </a:extLst>
          </p:cNvPr>
          <p:cNvSpPr>
            <a:spLocks noGrp="1"/>
          </p:cNvSpPr>
          <p:nvPr>
            <p:ph sz="quarter" idx="13"/>
          </p:nvPr>
        </p:nvSpPr>
        <p:spPr>
          <a:xfrm>
            <a:off x="1081414" y="1706880"/>
            <a:ext cx="10363826" cy="5151120"/>
          </a:xfrm>
        </p:spPr>
        <p:txBody>
          <a:bodyPr/>
          <a:lstStyle/>
          <a:p>
            <a:pPr marL="0" indent="0">
              <a:buNone/>
            </a:pPr>
            <a:r>
              <a:rPr lang="en-US" b="1" dirty="0"/>
              <a:t>Identity Versus Role Confusion:</a:t>
            </a:r>
          </a:p>
          <a:p>
            <a:pPr algn="just"/>
            <a:r>
              <a:rPr lang="en-US" dirty="0"/>
              <a:t>Young men and women begin to ask the all-important question, “Who am I?”</a:t>
            </a:r>
          </a:p>
          <a:p>
            <a:pPr algn="just"/>
            <a:r>
              <a:rPr lang="en-US" dirty="0"/>
              <a:t>If the question is answered successfully, they develop a sense of identity.</a:t>
            </a:r>
          </a:p>
          <a:p>
            <a:pPr algn="just"/>
            <a:r>
              <a:rPr lang="en-US" dirty="0"/>
              <a:t>They make decisions about personal values and religious questions.</a:t>
            </a:r>
          </a:p>
          <a:p>
            <a:pPr algn="just"/>
            <a:r>
              <a:rPr lang="en-US" dirty="0"/>
              <a:t>They understand who they are and accept and appreciate themselves.</a:t>
            </a:r>
          </a:p>
          <a:p>
            <a:pPr algn="just"/>
            <a:r>
              <a:rPr lang="en-US" dirty="0"/>
              <a:t>Unfortunately, many teens fail to develop this strong sense of identity and instead fall into role confusion.</a:t>
            </a:r>
            <a:endParaRPr lang="en-US" b="1" dirty="0"/>
          </a:p>
          <a:p>
            <a:pPr marL="0" indent="0">
              <a:buNone/>
            </a:pPr>
            <a:endParaRPr lang="en-US" b="1" dirty="0"/>
          </a:p>
        </p:txBody>
      </p:sp>
    </p:spTree>
    <p:extLst>
      <p:ext uri="{BB962C8B-B14F-4D97-AF65-F5344CB8AC3E}">
        <p14:creationId xmlns:p14="http://schemas.microsoft.com/office/powerpoint/2010/main" val="653427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92E5D66-0F3D-4532-A78B-45C5A3B1D7F0}"/>
              </a:ext>
            </a:extLst>
          </p:cNvPr>
          <p:cNvSpPr>
            <a:spLocks noGrp="1"/>
          </p:cNvSpPr>
          <p:nvPr>
            <p:ph sz="quarter" idx="13"/>
          </p:nvPr>
        </p:nvSpPr>
        <p:spPr>
          <a:xfrm>
            <a:off x="913774" y="868680"/>
            <a:ext cx="10363826" cy="5730240"/>
          </a:xfrm>
        </p:spPr>
        <p:txBody>
          <a:bodyPr>
            <a:normAutofit/>
          </a:bodyPr>
          <a:lstStyle/>
          <a:p>
            <a:pPr marL="0" indent="0" algn="just">
              <a:buNone/>
            </a:pPr>
            <a:r>
              <a:rPr lang="en-US" b="1" dirty="0"/>
              <a:t>Intimacy Versus Isolation:</a:t>
            </a:r>
          </a:p>
          <a:p>
            <a:r>
              <a:rPr lang="en-US" dirty="0"/>
              <a:t>The teen years dissolve swiftly into young adulthood and the next challenge in Erikson’s model: developing intimate relationships.</a:t>
            </a:r>
          </a:p>
          <a:p>
            <a:r>
              <a:rPr lang="en-US" dirty="0"/>
              <a:t>Young men and women search for that special relationship within which to develop intimacy and grow emotionally.</a:t>
            </a:r>
          </a:p>
          <a:p>
            <a:r>
              <a:rPr lang="en-US" dirty="0"/>
              <a:t>Although these relationships typically result in marriage or a romantic commitment to one person, this is not always the case.</a:t>
            </a:r>
          </a:p>
          <a:p>
            <a:r>
              <a:rPr lang="en-US" dirty="0"/>
              <a:t>One can share intimacy without marriage and, unfortunately, marriage without intimacy.</a:t>
            </a:r>
          </a:p>
          <a:p>
            <a:r>
              <a:rPr lang="en-US" dirty="0"/>
              <a:t>People who fail to develop intimacy during this stage face emotional isolation.</a:t>
            </a:r>
          </a:p>
          <a:p>
            <a:r>
              <a:rPr lang="en-US" dirty="0"/>
              <a:t>They may pass through many superficial relationships without finding the satisfaction of closeness promised by genuine relationships. Indeed, they may avoid emotional commitment.</a:t>
            </a:r>
          </a:p>
        </p:txBody>
      </p:sp>
    </p:spTree>
    <p:extLst>
      <p:ext uri="{BB962C8B-B14F-4D97-AF65-F5344CB8AC3E}">
        <p14:creationId xmlns:p14="http://schemas.microsoft.com/office/powerpoint/2010/main" val="1332160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261B52E-0F13-414A-89C3-249E0F1A4784}"/>
              </a:ext>
            </a:extLst>
          </p:cNvPr>
          <p:cNvSpPr>
            <a:spLocks noGrp="1"/>
          </p:cNvSpPr>
          <p:nvPr>
            <p:ph sz="quarter" idx="13"/>
          </p:nvPr>
        </p:nvSpPr>
        <p:spPr>
          <a:xfrm>
            <a:off x="913774" y="990600"/>
            <a:ext cx="10363826" cy="5349240"/>
          </a:xfrm>
        </p:spPr>
        <p:txBody>
          <a:bodyPr/>
          <a:lstStyle/>
          <a:p>
            <a:pPr marL="0" indent="0">
              <a:buNone/>
            </a:pPr>
            <a:r>
              <a:rPr lang="en-US" b="1" dirty="0"/>
              <a:t>Generativity Versus Stagnation:</a:t>
            </a:r>
          </a:p>
          <a:p>
            <a:r>
              <a:rPr lang="en-US" dirty="0"/>
              <a:t>As men and women approach the middle years of life, they develop a concern for guiding the next generation.</a:t>
            </a:r>
          </a:p>
          <a:p>
            <a:r>
              <a:rPr lang="en-US" dirty="0"/>
              <a:t>Parents find their lives enriched by the influence they have on their children.</a:t>
            </a:r>
          </a:p>
          <a:p>
            <a:r>
              <a:rPr lang="en-US" dirty="0"/>
              <a:t>Adults without their own children find this enrichment by working with youth groups or playing an active role in raising nieces and nephews.</a:t>
            </a:r>
          </a:p>
          <a:p>
            <a:r>
              <a:rPr lang="en-US" dirty="0"/>
              <a:t>Adults who fail to develop this sense of generativity may suffer from a sense of stagnation—a feeling of emptiness and questioning one’s purpose in life.</a:t>
            </a:r>
          </a:p>
          <a:p>
            <a:r>
              <a:rPr lang="en-US" dirty="0"/>
              <a:t>Failure to see the potential for personal growth in the development of their children is tragic for parent and child alike.</a:t>
            </a:r>
            <a:endParaRPr lang="en-US" b="1" dirty="0"/>
          </a:p>
        </p:txBody>
      </p:sp>
    </p:spTree>
    <p:extLst>
      <p:ext uri="{BB962C8B-B14F-4D97-AF65-F5344CB8AC3E}">
        <p14:creationId xmlns:p14="http://schemas.microsoft.com/office/powerpoint/2010/main" val="4094540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99C71F-C656-4073-81C8-48B601DEB0E0}"/>
              </a:ext>
            </a:extLst>
          </p:cNvPr>
          <p:cNvSpPr>
            <a:spLocks noGrp="1"/>
          </p:cNvSpPr>
          <p:nvPr>
            <p:ph sz="quarter" idx="13"/>
          </p:nvPr>
        </p:nvSpPr>
        <p:spPr>
          <a:xfrm>
            <a:off x="914087" y="1127760"/>
            <a:ext cx="10363826" cy="5379720"/>
          </a:xfrm>
        </p:spPr>
        <p:txBody>
          <a:bodyPr/>
          <a:lstStyle/>
          <a:p>
            <a:pPr marL="0" indent="0">
              <a:buNone/>
            </a:pPr>
            <a:r>
              <a:rPr lang="en-US" b="1" dirty="0"/>
              <a:t>Ego Integrity Versus Despair:</a:t>
            </a:r>
          </a:p>
          <a:p>
            <a:r>
              <a:rPr lang="en-US" dirty="0"/>
              <a:t>Inevitably, most of us keep our appointment with old age. But, according to Erikson, we still have one more crisis to resolve.</a:t>
            </a:r>
          </a:p>
          <a:p>
            <a:r>
              <a:rPr lang="en-US" dirty="0"/>
              <a:t>Reflections on past experiences and the inevitability of life’s end cause us to develop either a sense of integrity or feelings of despair.</a:t>
            </a:r>
          </a:p>
          <a:p>
            <a:r>
              <a:rPr lang="en-US" dirty="0"/>
              <a:t>Men and women who look back on their lives with satisfaction will pass through this final developmental stage with a sense of integrity.</a:t>
            </a:r>
          </a:p>
          <a:p>
            <a:r>
              <a:rPr lang="en-US" dirty="0"/>
              <a:t>People who fail to develop this sense of integrity fall into despair.</a:t>
            </a:r>
          </a:p>
          <a:p>
            <a:r>
              <a:rPr lang="en-US" dirty="0"/>
              <a:t>They realize that time is now all too short, that the options and opportunities available to younger people are no longer there.</a:t>
            </a:r>
            <a:endParaRPr lang="en-US" b="1" dirty="0"/>
          </a:p>
        </p:txBody>
      </p:sp>
    </p:spTree>
    <p:extLst>
      <p:ext uri="{BB962C8B-B14F-4D97-AF65-F5344CB8AC3E}">
        <p14:creationId xmlns:p14="http://schemas.microsoft.com/office/powerpoint/2010/main" val="116416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8E6AC9-D88D-406F-A65A-F1D7C6C12092}"/>
              </a:ext>
            </a:extLst>
          </p:cNvPr>
          <p:cNvSpPr>
            <a:spLocks noGrp="1"/>
          </p:cNvSpPr>
          <p:nvPr>
            <p:ph type="title"/>
          </p:nvPr>
        </p:nvSpPr>
        <p:spPr/>
        <p:txBody>
          <a:bodyPr/>
          <a:lstStyle/>
          <a:p>
            <a:r>
              <a:rPr lang="en-US" b="1" dirty="0"/>
              <a:t>KAREN HORNEY</a:t>
            </a:r>
          </a:p>
        </p:txBody>
      </p:sp>
      <p:sp>
        <p:nvSpPr>
          <p:cNvPr id="3" name="Content Placeholder 2">
            <a:extLst>
              <a:ext uri="{FF2B5EF4-FFF2-40B4-BE49-F238E27FC236}">
                <a16:creationId xmlns="" xmlns:a16="http://schemas.microsoft.com/office/drawing/2014/main" id="{054FFA8D-7AEF-4308-96DA-5393CC59EE04}"/>
              </a:ext>
            </a:extLst>
          </p:cNvPr>
          <p:cNvSpPr>
            <a:spLocks noGrp="1"/>
          </p:cNvSpPr>
          <p:nvPr>
            <p:ph sz="quarter" idx="13"/>
          </p:nvPr>
        </p:nvSpPr>
        <p:spPr>
          <a:xfrm>
            <a:off x="913774" y="2367092"/>
            <a:ext cx="10363826" cy="4140388"/>
          </a:xfrm>
        </p:spPr>
        <p:txBody>
          <a:bodyPr>
            <a:normAutofit/>
          </a:bodyPr>
          <a:lstStyle/>
          <a:p>
            <a:pPr algn="just"/>
            <a:r>
              <a:rPr lang="en-US" dirty="0"/>
              <a:t>Horney found she could not accept some of Freud’s views concerning women.</a:t>
            </a:r>
          </a:p>
          <a:p>
            <a:pPr algn="just"/>
            <a:r>
              <a:rPr lang="en-US" dirty="0"/>
              <a:t>Freud maintained that men and women were born with different personalities. Horney argued that cultural and social forces are far more responsible than biology for some of the apparent differences between the genders.</a:t>
            </a:r>
          </a:p>
          <a:p>
            <a:pPr algn="just"/>
            <a:r>
              <a:rPr lang="en-US" dirty="0"/>
              <a:t>Horney explored cultural and social Influences on personality development throughout her career. The prominent role she gave to these social influences can be seen in two of her contributions to the psychoanalytic approach: her views on neurosis and what she called </a:t>
            </a:r>
            <a:r>
              <a:rPr lang="en-US" b="1" dirty="0"/>
              <a:t>“feminine psychology.”</a:t>
            </a:r>
          </a:p>
        </p:txBody>
      </p:sp>
    </p:spTree>
    <p:extLst>
      <p:ext uri="{BB962C8B-B14F-4D97-AF65-F5344CB8AC3E}">
        <p14:creationId xmlns:p14="http://schemas.microsoft.com/office/powerpoint/2010/main" val="1812627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AEBFA04-EC27-439F-85BE-4BC666381A87}"/>
              </a:ext>
            </a:extLst>
          </p:cNvPr>
          <p:cNvSpPr>
            <a:spLocks noGrp="1"/>
          </p:cNvSpPr>
          <p:nvPr>
            <p:ph sz="quarter" idx="13"/>
          </p:nvPr>
        </p:nvSpPr>
        <p:spPr>
          <a:xfrm>
            <a:off x="913774" y="182880"/>
            <a:ext cx="10363826" cy="6278880"/>
          </a:xfrm>
        </p:spPr>
        <p:txBody>
          <a:bodyPr>
            <a:normAutofit/>
          </a:bodyPr>
          <a:lstStyle/>
          <a:p>
            <a:pPr marL="0" indent="0">
              <a:buNone/>
            </a:pPr>
            <a:r>
              <a:rPr lang="en-US" b="1" dirty="0"/>
              <a:t>Neurosis:</a:t>
            </a:r>
          </a:p>
          <a:p>
            <a:pPr marL="0" indent="0">
              <a:buNone/>
            </a:pPr>
            <a:r>
              <a:rPr lang="en-US" dirty="0"/>
              <a:t>IT IS DEFINED AS:</a:t>
            </a:r>
          </a:p>
          <a:p>
            <a:pPr marL="0" indent="0">
              <a:buNone/>
            </a:pPr>
            <a:r>
              <a:rPr lang="en-US" b="1" dirty="0"/>
              <a:t>“CLASS OF FUNCTONAL MENTAL DISORDERS INVOLVING CHRONIC DISTRESS BUT NEITHER DELUSIONS NOR HALLUCINATIONS.”</a:t>
            </a:r>
          </a:p>
          <a:p>
            <a:r>
              <a:rPr lang="en-US" dirty="0"/>
              <a:t>According to Horney, what these three people have in common is that each is desperately fighting off feelings of inadequacy and insecurity.</a:t>
            </a:r>
          </a:p>
          <a:p>
            <a:r>
              <a:rPr lang="en-US" dirty="0"/>
              <a:t>Horney would have identified all three of these people as neurotic.</a:t>
            </a:r>
          </a:p>
          <a:p>
            <a:r>
              <a:rPr lang="en-US" dirty="0"/>
              <a:t>The key characteristic of neurotics in her theory is that they are trapped in a self-defeating interpersonal style.</a:t>
            </a:r>
          </a:p>
          <a:p>
            <a:r>
              <a:rPr lang="en-US" dirty="0"/>
              <a:t>Ironically, their destructive interpersonal style is a type of defense mechanism intended to ward off their feelings of anxiety.</a:t>
            </a:r>
          </a:p>
          <a:p>
            <a:r>
              <a:rPr lang="en-US" dirty="0"/>
              <a:t>Horney identified three interaction styles neurotics adopt in their efforts to avoid anxiety-provoking experiences. She called these styles </a:t>
            </a:r>
            <a:r>
              <a:rPr lang="en-US" b="1" dirty="0"/>
              <a:t>moving toward people, moving against people, and moving away from people.</a:t>
            </a:r>
          </a:p>
        </p:txBody>
      </p:sp>
    </p:spTree>
    <p:extLst>
      <p:ext uri="{BB962C8B-B14F-4D97-AF65-F5344CB8AC3E}">
        <p14:creationId xmlns:p14="http://schemas.microsoft.com/office/powerpoint/2010/main" val="3446104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DB93639-90B4-4805-9C04-C7BB5C533341}"/>
              </a:ext>
            </a:extLst>
          </p:cNvPr>
          <p:cNvSpPr>
            <a:spLocks noGrp="1"/>
          </p:cNvSpPr>
          <p:nvPr>
            <p:ph sz="quarter" idx="13"/>
          </p:nvPr>
        </p:nvSpPr>
        <p:spPr>
          <a:xfrm>
            <a:off x="914087" y="853440"/>
            <a:ext cx="10363826" cy="5775960"/>
          </a:xfrm>
        </p:spPr>
        <p:txBody>
          <a:bodyPr/>
          <a:lstStyle/>
          <a:p>
            <a:pPr marL="0" indent="0">
              <a:buNone/>
            </a:pPr>
            <a:r>
              <a:rPr lang="en-US" b="1" dirty="0"/>
              <a:t>Moving Toward People:</a:t>
            </a:r>
          </a:p>
          <a:p>
            <a:pPr algn="just"/>
            <a:r>
              <a:rPr lang="en-US" dirty="0"/>
              <a:t>Some children deal with anxiety by emphasizing their helplessness. They become dependent on others, compulsively seeking affection and acceptance from their parents and caregivers.</a:t>
            </a:r>
          </a:p>
          <a:p>
            <a:pPr algn="just"/>
            <a:r>
              <a:rPr lang="en-US" dirty="0"/>
              <a:t>The sympathy they receive provides temporary relief from their anxiety, but the children run the risk of relying on this strategy in later relationships.</a:t>
            </a:r>
          </a:p>
          <a:p>
            <a:pPr algn="just"/>
            <a:r>
              <a:rPr lang="en-US" dirty="0"/>
              <a:t>As adults, they have an intense need to be loved and accepted. They often believe that if only they can find love, everything else will be all right.</a:t>
            </a:r>
          </a:p>
          <a:p>
            <a:pPr algn="just"/>
            <a:r>
              <a:rPr lang="en-US" dirty="0"/>
              <a:t>They may indiscriminately attach themselves to whomever is available, believing that any relationship is better than loneliness and feeling unwanted.</a:t>
            </a:r>
            <a:endParaRPr lang="en-US" b="1" dirty="0"/>
          </a:p>
        </p:txBody>
      </p:sp>
    </p:spTree>
    <p:extLst>
      <p:ext uri="{BB962C8B-B14F-4D97-AF65-F5344CB8AC3E}">
        <p14:creationId xmlns:p14="http://schemas.microsoft.com/office/powerpoint/2010/main" val="2667358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052A109-4978-4E82-94FB-61F0277C9A05}"/>
              </a:ext>
            </a:extLst>
          </p:cNvPr>
          <p:cNvSpPr>
            <a:spLocks noGrp="1"/>
          </p:cNvSpPr>
          <p:nvPr>
            <p:ph sz="quarter" idx="13"/>
          </p:nvPr>
        </p:nvSpPr>
        <p:spPr>
          <a:xfrm>
            <a:off x="913774" y="868680"/>
            <a:ext cx="10363826" cy="5577840"/>
          </a:xfrm>
        </p:spPr>
        <p:txBody>
          <a:bodyPr>
            <a:normAutofit/>
          </a:bodyPr>
          <a:lstStyle/>
          <a:p>
            <a:pPr marL="0" indent="0">
              <a:buNone/>
            </a:pPr>
            <a:r>
              <a:rPr lang="en-US" b="1" dirty="0"/>
              <a:t>Moving Against People:</a:t>
            </a:r>
          </a:p>
          <a:p>
            <a:r>
              <a:rPr lang="en-US" dirty="0"/>
              <a:t>Some children find aggressiveness and hostility are the best way to deal with a poor home environment.</a:t>
            </a:r>
          </a:p>
          <a:p>
            <a:r>
              <a:rPr lang="en-US" dirty="0"/>
              <a:t>They compensate for feelings of inadequacy and insecurity by pushing around other children.</a:t>
            </a:r>
          </a:p>
          <a:p>
            <a:r>
              <a:rPr lang="en-US" dirty="0"/>
              <a:t>They are rewarded with a fleeting sense of power and respect from classmates, but no real friendships.</a:t>
            </a:r>
          </a:p>
          <a:p>
            <a:r>
              <a:rPr lang="en-US" dirty="0"/>
              <a:t>This neurotic style takes on more sophisticated forms when these children become adults.</a:t>
            </a:r>
          </a:p>
          <a:p>
            <a:r>
              <a:rPr lang="en-US" dirty="0"/>
              <a:t>They may take advantage of business partners or lash out at others with hurtful comments. In both child and adult, we find an ever-present need to exploit other people. Horney argued that this neurotic style is characterized by externalization, similar to Freud’s concept of projection.</a:t>
            </a:r>
            <a:endParaRPr lang="en-US" b="1" dirty="0"/>
          </a:p>
        </p:txBody>
      </p:sp>
    </p:spTree>
    <p:extLst>
      <p:ext uri="{BB962C8B-B14F-4D97-AF65-F5344CB8AC3E}">
        <p14:creationId xmlns:p14="http://schemas.microsoft.com/office/powerpoint/2010/main" val="2380818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C3ED7D0-6B91-4918-9CE9-9D5211A3C423}"/>
              </a:ext>
            </a:extLst>
          </p:cNvPr>
          <p:cNvSpPr>
            <a:spLocks noGrp="1"/>
          </p:cNvSpPr>
          <p:nvPr>
            <p:ph sz="quarter" idx="13"/>
          </p:nvPr>
        </p:nvSpPr>
        <p:spPr>
          <a:xfrm>
            <a:off x="1066174" y="1310640"/>
            <a:ext cx="10363826" cy="5440680"/>
          </a:xfrm>
        </p:spPr>
        <p:txBody>
          <a:bodyPr/>
          <a:lstStyle/>
          <a:p>
            <a:pPr marL="0" indent="0">
              <a:buNone/>
            </a:pPr>
            <a:r>
              <a:rPr lang="en-US" b="1" dirty="0"/>
              <a:t>Moving Away from People:</a:t>
            </a:r>
          </a:p>
          <a:p>
            <a:r>
              <a:rPr lang="en-US" dirty="0"/>
              <a:t>Some children adopt a third strategy to deal with their anxiety. Instead of interacting with others in a dependent or hostile manner, the child may simply tune out the world. Who needs them?</a:t>
            </a:r>
          </a:p>
          <a:p>
            <a:r>
              <a:rPr lang="en-US" dirty="0"/>
              <a:t>The child’s desire for privacy and self sufficiency can be intense.</a:t>
            </a:r>
          </a:p>
          <a:p>
            <a:r>
              <a:rPr lang="en-US" dirty="0"/>
              <a:t>As adults, these neurotics seek out jobs requiring little interaction with other people.</a:t>
            </a:r>
          </a:p>
          <a:p>
            <a:r>
              <a:rPr lang="en-US" dirty="0"/>
              <a:t>As a rule, they avoid affection, love, and friendship. Because emotional attachment might lead to the kind of pain they remember from childhood, they develop a numbness to emotional experiences.</a:t>
            </a:r>
            <a:endParaRPr lang="en-US" b="1" dirty="0"/>
          </a:p>
        </p:txBody>
      </p:sp>
    </p:spTree>
    <p:extLst>
      <p:ext uri="{BB962C8B-B14F-4D97-AF65-F5344CB8AC3E}">
        <p14:creationId xmlns:p14="http://schemas.microsoft.com/office/powerpoint/2010/main" val="154465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711EDF-B7AC-469B-98D7-6ECF4C003F09}"/>
              </a:ext>
            </a:extLst>
          </p:cNvPr>
          <p:cNvSpPr>
            <a:spLocks noGrp="1"/>
          </p:cNvSpPr>
          <p:nvPr>
            <p:ph type="title"/>
          </p:nvPr>
        </p:nvSpPr>
        <p:spPr>
          <a:xfrm>
            <a:off x="913149" y="0"/>
            <a:ext cx="10364451" cy="1596177"/>
          </a:xfrm>
        </p:spPr>
        <p:txBody>
          <a:bodyPr/>
          <a:lstStyle/>
          <a:p>
            <a:r>
              <a:rPr lang="en-US" dirty="0"/>
              <a:t>ALFRED ADLER</a:t>
            </a:r>
            <a:br>
              <a:rPr lang="en-US" dirty="0"/>
            </a:br>
            <a:endParaRPr lang="en-US" dirty="0"/>
          </a:p>
        </p:txBody>
      </p:sp>
      <p:sp>
        <p:nvSpPr>
          <p:cNvPr id="3" name="Content Placeholder 2">
            <a:extLst>
              <a:ext uri="{FF2B5EF4-FFF2-40B4-BE49-F238E27FC236}">
                <a16:creationId xmlns="" xmlns:a16="http://schemas.microsoft.com/office/drawing/2014/main" id="{A27E8EE8-019C-4330-BE3A-462CC438F2A4}"/>
              </a:ext>
            </a:extLst>
          </p:cNvPr>
          <p:cNvSpPr>
            <a:spLocks noGrp="1"/>
          </p:cNvSpPr>
          <p:nvPr>
            <p:ph sz="quarter" idx="13"/>
          </p:nvPr>
        </p:nvSpPr>
        <p:spPr>
          <a:xfrm>
            <a:off x="913774" y="1127760"/>
            <a:ext cx="10821026" cy="5516880"/>
          </a:xfrm>
        </p:spPr>
        <p:txBody>
          <a:bodyPr/>
          <a:lstStyle/>
          <a:p>
            <a:r>
              <a:rPr lang="en-US" dirty="0">
                <a:latin typeface="Times New Roman" panose="02020603050405020304" pitchFamily="18" charset="0"/>
                <a:cs typeface="Times New Roman" panose="02020603050405020304" pitchFamily="18" charset="0"/>
              </a:rPr>
              <a:t>INTRODUCED NDIVIDUAL PSYCGHOLOGY.</a:t>
            </a:r>
          </a:p>
          <a:p>
            <a:r>
              <a:rPr lang="en-US" dirty="0">
                <a:latin typeface="Times New Roman" panose="02020603050405020304" pitchFamily="18" charset="0"/>
                <a:cs typeface="Times New Roman" panose="02020603050405020304" pitchFamily="18" charset="0"/>
              </a:rPr>
              <a:t>FOCUS MORE ON INDIVIDUAL DIFFERENCES.</a:t>
            </a:r>
          </a:p>
          <a:p>
            <a:r>
              <a:rPr lang="en-US" dirty="0"/>
              <a:t>Adler went on to develop his own society, establish his own journal, and even select a name for his new psychology. He called his approach individual psychology.</a:t>
            </a:r>
          </a:p>
          <a:p>
            <a:r>
              <a:rPr lang="en-US" dirty="0"/>
              <a:t>Among Adler’s important contributions to our understanding of personality are the notion of:</a:t>
            </a:r>
          </a:p>
          <a:p>
            <a:pPr marL="746125">
              <a:buFont typeface="Wingdings" panose="05000000000000000000" pitchFamily="2" charset="2"/>
              <a:buChar char="q"/>
            </a:pPr>
            <a:r>
              <a:rPr lang="en-US" dirty="0"/>
              <a:t>Organ inferiority</a:t>
            </a:r>
          </a:p>
          <a:p>
            <a:pPr marL="746125">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Striving for superiority</a:t>
            </a:r>
          </a:p>
          <a:p>
            <a:pPr marL="746125">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Parental influence on personality development</a:t>
            </a:r>
          </a:p>
          <a:p>
            <a:pPr marL="746125">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Birth order</a:t>
            </a:r>
          </a:p>
        </p:txBody>
      </p:sp>
    </p:spTree>
    <p:extLst>
      <p:ext uri="{BB962C8B-B14F-4D97-AF65-F5344CB8AC3E}">
        <p14:creationId xmlns:p14="http://schemas.microsoft.com/office/powerpoint/2010/main" val="1079454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5924DAC-9214-47F5-BBF5-3491A88735F0}"/>
              </a:ext>
            </a:extLst>
          </p:cNvPr>
          <p:cNvSpPr>
            <a:spLocks noGrp="1"/>
          </p:cNvSpPr>
          <p:nvPr>
            <p:ph sz="quarter" idx="13"/>
          </p:nvPr>
        </p:nvSpPr>
        <p:spPr>
          <a:xfrm>
            <a:off x="913774" y="228600"/>
            <a:ext cx="10363826" cy="6233160"/>
          </a:xfrm>
        </p:spPr>
        <p:txBody>
          <a:bodyPr>
            <a:normAutofit/>
          </a:bodyPr>
          <a:lstStyle/>
          <a:p>
            <a:pPr marL="0" indent="0">
              <a:buNone/>
            </a:pPr>
            <a:r>
              <a:rPr lang="en-US" b="1" dirty="0"/>
              <a:t>Feminine Psychology:</a:t>
            </a:r>
          </a:p>
          <a:p>
            <a:r>
              <a:rPr lang="en-US" dirty="0"/>
              <a:t>As a psychoanalyst in the 1930s, Horney found herself a woman in a man’s world. Many of her initial doubts about Freudian theory began with some of Freud’s disparaging views of women.</a:t>
            </a:r>
          </a:p>
          <a:p>
            <a:r>
              <a:rPr lang="en-US" dirty="0"/>
              <a:t>Freud described </a:t>
            </a:r>
            <a:r>
              <a:rPr lang="en-US" b="1" dirty="0"/>
              <a:t>penis envy</a:t>
            </a:r>
            <a:r>
              <a:rPr lang="en-US" dirty="0"/>
              <a:t>—the desire every young girl has to be a boy. Horney (1967) countered this male flattering position with the concept of </a:t>
            </a:r>
            <a:r>
              <a:rPr lang="en-US" b="1" dirty="0"/>
              <a:t>womb envy</a:t>
            </a:r>
            <a:r>
              <a:rPr lang="en-US" dirty="0"/>
              <a:t>—men’s envy of women’s ability to bear and nurse children.</a:t>
            </a:r>
          </a:p>
          <a:p>
            <a:r>
              <a:rPr lang="en-US" dirty="0"/>
              <a:t>Horney did not suggest that men are therefore dissatisfied with themselves but rather that each gender has attributes that the other admires.</a:t>
            </a:r>
          </a:p>
          <a:p>
            <a:r>
              <a:rPr lang="en-US" dirty="0"/>
              <a:t>However, she did suggest that men compensate for their inability to have children through achievement in other domains.</a:t>
            </a:r>
          </a:p>
          <a:p>
            <a:r>
              <a:rPr lang="en-US" dirty="0"/>
              <a:t>Horney also pointed out that Freud’s observations and writings took place at a time when society often placed women in inferior positions. If a woman living in that era wished she were a man, it was probably because of the restrictions and burdens placed on her by the culture, not because of inherent inferiorities.</a:t>
            </a:r>
            <a:endParaRPr lang="en-US" b="1" dirty="0"/>
          </a:p>
        </p:txBody>
      </p:sp>
    </p:spTree>
    <p:extLst>
      <p:ext uri="{BB962C8B-B14F-4D97-AF65-F5344CB8AC3E}">
        <p14:creationId xmlns:p14="http://schemas.microsoft.com/office/powerpoint/2010/main" val="873226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06DAAB-6EB2-48E3-8A60-D52D338317F0}"/>
              </a:ext>
            </a:extLst>
          </p:cNvPr>
          <p:cNvSpPr>
            <a:spLocks noGrp="1"/>
          </p:cNvSpPr>
          <p:nvPr>
            <p:ph type="title"/>
          </p:nvPr>
        </p:nvSpPr>
        <p:spPr>
          <a:xfrm>
            <a:off x="913774" y="994623"/>
            <a:ext cx="10364451" cy="1596177"/>
          </a:xfrm>
        </p:spPr>
        <p:txBody>
          <a:bodyPr/>
          <a:lstStyle/>
          <a:p>
            <a:r>
              <a:rPr lang="en-US" dirty="0"/>
              <a:t>Organ inferiority</a:t>
            </a:r>
            <a:br>
              <a:rPr lang="en-US" dirty="0"/>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2E513D18-8C4C-46EF-B79C-51D439F6231C}"/>
              </a:ext>
            </a:extLst>
          </p:cNvPr>
          <p:cNvSpPr>
            <a:spLocks noGrp="1"/>
          </p:cNvSpPr>
          <p:nvPr>
            <p:ph sz="quarter" idx="13"/>
          </p:nvPr>
        </p:nvSpPr>
        <p:spPr>
          <a:xfrm>
            <a:off x="913774" y="2590800"/>
            <a:ext cx="10363826" cy="5151120"/>
          </a:xfrm>
        </p:spPr>
        <p:txBody>
          <a:bodyPr/>
          <a:lstStyle/>
          <a:p>
            <a:r>
              <a:rPr lang="en-US" dirty="0"/>
              <a:t>Organ which is weak in our body is most vulnerable to disease.</a:t>
            </a:r>
          </a:p>
          <a:p>
            <a:r>
              <a:rPr lang="en-US" dirty="0"/>
              <a:t>Psychologically, you the area in which you are weak, you feel disturbances when any problem comes is most vulnerable to disease.</a:t>
            </a:r>
          </a:p>
          <a:p>
            <a:r>
              <a:rPr lang="en-US" b="1" dirty="0"/>
              <a:t>For example: </a:t>
            </a:r>
            <a:r>
              <a:rPr lang="en-US" dirty="0"/>
              <a:t>if your decision making is not strong you will get confuse very soon.</a:t>
            </a:r>
            <a:endParaRPr lang="en-US" b="1" dirty="0"/>
          </a:p>
        </p:txBody>
      </p:sp>
    </p:spTree>
    <p:extLst>
      <p:ext uri="{BB962C8B-B14F-4D97-AF65-F5344CB8AC3E}">
        <p14:creationId xmlns:p14="http://schemas.microsoft.com/office/powerpoint/2010/main" val="368876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FB84D7-6AD7-4C8F-89E4-82097865B79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Striving for superiority</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9BE4B725-D3C0-4BBC-8B5F-427CF342E1A1}"/>
              </a:ext>
            </a:extLst>
          </p:cNvPr>
          <p:cNvSpPr>
            <a:spLocks noGrp="1"/>
          </p:cNvSpPr>
          <p:nvPr>
            <p:ph sz="quarter" idx="13"/>
          </p:nvPr>
        </p:nvSpPr>
        <p:spPr>
          <a:xfrm>
            <a:off x="913774" y="1706880"/>
            <a:ext cx="10363826" cy="4389120"/>
          </a:xfrm>
        </p:spPr>
        <p:txBody>
          <a:bodyPr>
            <a:normAutofit/>
          </a:bodyPr>
          <a:lstStyle/>
          <a:p>
            <a:r>
              <a:rPr lang="en-US" dirty="0"/>
              <a:t>Adler identified a single motivating force he called striving for superiority.</a:t>
            </a:r>
          </a:p>
          <a:p>
            <a:r>
              <a:rPr lang="en-US" dirty="0"/>
              <a:t>Ironically, striving for superiority begins with feelings of inferiority. In fact, Adler maintained that each of us begins life with a profound sense of inferiority.</a:t>
            </a:r>
          </a:p>
          <a:p>
            <a:r>
              <a:rPr lang="en-US" dirty="0"/>
              <a:t>This is to be expected from a weak and helpless child, dependent on larger and stronger adults for survival.</a:t>
            </a:r>
          </a:p>
          <a:p>
            <a:r>
              <a:rPr lang="en-US" dirty="0"/>
              <a:t>The moment children become aware of their relative weakness marks the beginning of a lifelong struggle to overcome their sense of inferiority.</a:t>
            </a:r>
          </a:p>
          <a:p>
            <a:r>
              <a:rPr lang="en-US" dirty="0"/>
              <a:t>Some people develop an inferiority complex, a belief that they are vastly inferior to everyone else. The result is feelings of helplessness rather than an upward drive to establish superiority.</a:t>
            </a:r>
          </a:p>
        </p:txBody>
      </p:sp>
    </p:spTree>
    <p:extLst>
      <p:ext uri="{BB962C8B-B14F-4D97-AF65-F5344CB8AC3E}">
        <p14:creationId xmlns:p14="http://schemas.microsoft.com/office/powerpoint/2010/main" val="150564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FA3B0F2-8AD8-4EF6-B3EC-B62BC06B4B10}"/>
              </a:ext>
            </a:extLst>
          </p:cNvPr>
          <p:cNvSpPr>
            <a:spLocks noGrp="1"/>
          </p:cNvSpPr>
          <p:nvPr>
            <p:ph sz="quarter" idx="13"/>
          </p:nvPr>
        </p:nvSpPr>
        <p:spPr>
          <a:xfrm>
            <a:off x="913774" y="929640"/>
            <a:ext cx="10363826" cy="5425440"/>
          </a:xfrm>
        </p:spPr>
        <p:txBody>
          <a:bodyPr/>
          <a:lstStyle/>
          <a:p>
            <a:r>
              <a:rPr lang="en-US" dirty="0"/>
              <a:t>Children and adults who suffer from an excessive sense of inferiority avoid or run away from challenges rather than work to overcome them.</a:t>
            </a:r>
          </a:p>
          <a:p>
            <a:r>
              <a:rPr lang="en-US" dirty="0"/>
              <a:t>Successful businesspeople achieve a sense of superiority and personal satisfaction through their accomplishments, but only if they reach these goals with consideration for the welfare of others.</a:t>
            </a:r>
          </a:p>
          <a:p>
            <a:r>
              <a:rPr lang="en-US" dirty="0"/>
              <a:t>striving for superiority+ social interest = good mental well being</a:t>
            </a:r>
          </a:p>
          <a:p>
            <a:r>
              <a:rPr lang="en-US" dirty="0"/>
              <a:t>striving for superiority- social interest = poor mental well being</a:t>
            </a:r>
          </a:p>
          <a:p>
            <a:endParaRPr lang="en-US" dirty="0"/>
          </a:p>
        </p:txBody>
      </p:sp>
      <p:grpSp>
        <p:nvGrpSpPr>
          <p:cNvPr id="13" name="Group 12">
            <a:extLst>
              <a:ext uri="{FF2B5EF4-FFF2-40B4-BE49-F238E27FC236}">
                <a16:creationId xmlns="" xmlns:a16="http://schemas.microsoft.com/office/drawing/2014/main" id="{2A704443-B022-4166-8497-E95647F637CF}"/>
              </a:ext>
            </a:extLst>
          </p:cNvPr>
          <p:cNvGrpSpPr/>
          <p:nvPr/>
        </p:nvGrpSpPr>
        <p:grpSpPr>
          <a:xfrm>
            <a:off x="1397957" y="4000083"/>
            <a:ext cx="9079543" cy="1662469"/>
            <a:chOff x="1397957" y="4000083"/>
            <a:chExt cx="9079543" cy="1662469"/>
          </a:xfrm>
        </p:grpSpPr>
        <p:sp>
          <p:nvSpPr>
            <p:cNvPr id="7" name="TextBox 6">
              <a:extLst>
                <a:ext uri="{FF2B5EF4-FFF2-40B4-BE49-F238E27FC236}">
                  <a16:creationId xmlns="" xmlns:a16="http://schemas.microsoft.com/office/drawing/2014/main" id="{3A0D705F-704B-4EC2-9EDE-A9D28D0A753F}"/>
                </a:ext>
              </a:extLst>
            </p:cNvPr>
            <p:cNvSpPr txBox="1"/>
            <p:nvPr/>
          </p:nvSpPr>
          <p:spPr>
            <a:xfrm>
              <a:off x="1397957" y="4000083"/>
              <a:ext cx="2148840" cy="830997"/>
            </a:xfrm>
            <a:prstGeom prst="rect">
              <a:avLst/>
            </a:prstGeom>
            <a:noFill/>
          </p:spPr>
          <p:txBody>
            <a:bodyPr wrap="square" rtlCol="0">
              <a:spAutoFit/>
            </a:bodyPr>
            <a:lstStyle/>
            <a:p>
              <a:r>
                <a:rPr lang="en-US" sz="2400" dirty="0"/>
                <a:t>Inferiority complex</a:t>
              </a:r>
            </a:p>
          </p:txBody>
        </p:sp>
        <p:sp>
          <p:nvSpPr>
            <p:cNvPr id="8" name="TextBox 7">
              <a:extLst>
                <a:ext uri="{FF2B5EF4-FFF2-40B4-BE49-F238E27FC236}">
                  <a16:creationId xmlns="" xmlns:a16="http://schemas.microsoft.com/office/drawing/2014/main" id="{126ED433-60A2-47A2-814C-ACF1C0294EE9}"/>
                </a:ext>
              </a:extLst>
            </p:cNvPr>
            <p:cNvSpPr txBox="1"/>
            <p:nvPr/>
          </p:nvSpPr>
          <p:spPr>
            <a:xfrm>
              <a:off x="8328660" y="4000084"/>
              <a:ext cx="2148840" cy="830997"/>
            </a:xfrm>
            <a:prstGeom prst="rect">
              <a:avLst/>
            </a:prstGeom>
            <a:noFill/>
          </p:spPr>
          <p:txBody>
            <a:bodyPr wrap="square" rtlCol="0">
              <a:spAutoFit/>
            </a:bodyPr>
            <a:lstStyle/>
            <a:p>
              <a:r>
                <a:rPr lang="en-US" sz="2400" dirty="0"/>
                <a:t>superiority complex</a:t>
              </a:r>
            </a:p>
          </p:txBody>
        </p:sp>
        <p:sp>
          <p:nvSpPr>
            <p:cNvPr id="9" name="TextBox 8">
              <a:extLst>
                <a:ext uri="{FF2B5EF4-FFF2-40B4-BE49-F238E27FC236}">
                  <a16:creationId xmlns="" xmlns:a16="http://schemas.microsoft.com/office/drawing/2014/main" id="{284E3691-7A94-4262-A4C0-C96CE2C75B21}"/>
                </a:ext>
              </a:extLst>
            </p:cNvPr>
            <p:cNvSpPr txBox="1"/>
            <p:nvPr/>
          </p:nvSpPr>
          <p:spPr>
            <a:xfrm>
              <a:off x="3246120" y="5200887"/>
              <a:ext cx="5657537" cy="461665"/>
            </a:xfrm>
            <a:prstGeom prst="rect">
              <a:avLst/>
            </a:prstGeom>
            <a:noFill/>
          </p:spPr>
          <p:txBody>
            <a:bodyPr wrap="square" rtlCol="0">
              <a:spAutoFit/>
            </a:bodyPr>
            <a:lstStyle/>
            <a:p>
              <a:r>
                <a:rPr lang="en-US" sz="2400" dirty="0"/>
                <a:t>Striving for superiority + inferiority feelings</a:t>
              </a:r>
            </a:p>
          </p:txBody>
        </p:sp>
        <p:grpSp>
          <p:nvGrpSpPr>
            <p:cNvPr id="12" name="Group 11">
              <a:extLst>
                <a:ext uri="{FF2B5EF4-FFF2-40B4-BE49-F238E27FC236}">
                  <a16:creationId xmlns="" xmlns:a16="http://schemas.microsoft.com/office/drawing/2014/main" id="{781175DD-068B-404F-87C2-170422049E16}"/>
                </a:ext>
              </a:extLst>
            </p:cNvPr>
            <p:cNvGrpSpPr/>
            <p:nvPr/>
          </p:nvGrpSpPr>
          <p:grpSpPr>
            <a:xfrm>
              <a:off x="1935480" y="4820661"/>
              <a:ext cx="7467600" cy="112276"/>
              <a:chOff x="1935480" y="4820661"/>
              <a:chExt cx="7467600" cy="112276"/>
            </a:xfrm>
          </p:grpSpPr>
          <p:cxnSp>
            <p:nvCxnSpPr>
              <p:cNvPr id="5" name="Straight Connector 4">
                <a:extLst>
                  <a:ext uri="{FF2B5EF4-FFF2-40B4-BE49-F238E27FC236}">
                    <a16:creationId xmlns="" xmlns:a16="http://schemas.microsoft.com/office/drawing/2014/main" id="{9C3984FC-B2DB-4161-8113-13F732532EE0}"/>
                  </a:ext>
                </a:extLst>
              </p:cNvPr>
              <p:cNvCxnSpPr/>
              <p:nvPr/>
            </p:nvCxnSpPr>
            <p:spPr>
              <a:xfrm>
                <a:off x="1935480" y="4876800"/>
                <a:ext cx="7467600" cy="0"/>
              </a:xfrm>
              <a:prstGeom prst="line">
                <a:avLst/>
              </a:prstGeom>
              <a:ln w="57150"/>
            </p:spPr>
            <p:style>
              <a:lnRef idx="3">
                <a:schemeClr val="dk1"/>
              </a:lnRef>
              <a:fillRef idx="0">
                <a:schemeClr val="dk1"/>
              </a:fillRef>
              <a:effectRef idx="2">
                <a:schemeClr val="dk1"/>
              </a:effectRef>
              <a:fontRef idx="minor">
                <a:schemeClr val="tx1"/>
              </a:fontRef>
            </p:style>
          </p:cxnSp>
          <p:sp>
            <p:nvSpPr>
              <p:cNvPr id="10" name="Flowchart: Connector 9">
                <a:extLst>
                  <a:ext uri="{FF2B5EF4-FFF2-40B4-BE49-F238E27FC236}">
                    <a16:creationId xmlns="" xmlns:a16="http://schemas.microsoft.com/office/drawing/2014/main" id="{116039D2-D6BB-472D-9DA9-03CFCE6B4E86}"/>
                  </a:ext>
                </a:extLst>
              </p:cNvPr>
              <p:cNvSpPr/>
              <p:nvPr/>
            </p:nvSpPr>
            <p:spPr>
              <a:xfrm>
                <a:off x="1935480" y="4820661"/>
                <a:ext cx="106680" cy="112275"/>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Flowchart: Connector 10">
                <a:extLst>
                  <a:ext uri="{FF2B5EF4-FFF2-40B4-BE49-F238E27FC236}">
                    <a16:creationId xmlns="" xmlns:a16="http://schemas.microsoft.com/office/drawing/2014/main" id="{590F8DD4-EB6D-4D11-8EF5-51EB8F5BF649}"/>
                  </a:ext>
                </a:extLst>
              </p:cNvPr>
              <p:cNvSpPr/>
              <p:nvPr/>
            </p:nvSpPr>
            <p:spPr>
              <a:xfrm>
                <a:off x="9296400" y="4820662"/>
                <a:ext cx="106680" cy="112275"/>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888345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B5EFB6-36DE-4BCB-A173-7E4BF96E055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Parental influence on personality development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91190EBD-A555-410B-A0F8-318CEE621ED9}"/>
              </a:ext>
            </a:extLst>
          </p:cNvPr>
          <p:cNvSpPr>
            <a:spLocks noGrp="1"/>
          </p:cNvSpPr>
          <p:nvPr>
            <p:ph sz="quarter" idx="13"/>
          </p:nvPr>
        </p:nvSpPr>
        <p:spPr>
          <a:xfrm>
            <a:off x="913774" y="1783080"/>
            <a:ext cx="10363826" cy="4008119"/>
          </a:xfrm>
        </p:spPr>
        <p:txBody>
          <a:bodyPr>
            <a:normAutofit/>
          </a:bodyPr>
          <a:lstStyle/>
          <a:p>
            <a:pPr algn="just"/>
            <a:r>
              <a:rPr lang="en-US" dirty="0"/>
              <a:t>Adler also placed great emphasis on the parents’ role in this process. He identified two parental behaviors in particular that are almost certain to lead to problems for children later in life.</a:t>
            </a:r>
          </a:p>
          <a:p>
            <a:pPr algn="just"/>
            <a:r>
              <a:rPr lang="en-US" dirty="0"/>
              <a:t>First, parents who give their children too much attention run the risk of pampering. Pampering robs the child of independence and adds to feelings of inferiority.</a:t>
            </a:r>
          </a:p>
          <a:p>
            <a:pPr algn="just"/>
            <a:r>
              <a:rPr lang="en-US" dirty="0"/>
              <a:t>The second major mistake parents make is to neglect their children. Children who receive too little attention from their parents grow up cold and suspicious. As adults, they are incapable of warm personal relationships. They are uncomfortable with intimacy and may be ill at ease with closeness or touching.</a:t>
            </a:r>
          </a:p>
        </p:txBody>
      </p:sp>
    </p:spTree>
    <p:extLst>
      <p:ext uri="{BB962C8B-B14F-4D97-AF65-F5344CB8AC3E}">
        <p14:creationId xmlns:p14="http://schemas.microsoft.com/office/powerpoint/2010/main" val="3859816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7DA320F-067C-42EF-B0D4-C1806600E45F}"/>
              </a:ext>
            </a:extLst>
          </p:cNvPr>
          <p:cNvSpPr>
            <a:spLocks noGrp="1"/>
          </p:cNvSpPr>
          <p:nvPr>
            <p:ph sz="quarter" idx="13"/>
          </p:nvPr>
        </p:nvSpPr>
        <p:spPr>
          <a:xfrm>
            <a:off x="670560" y="289560"/>
            <a:ext cx="11003280" cy="6339840"/>
          </a:xfrm>
        </p:spPr>
        <p:txBody>
          <a:bodyPr>
            <a:normAutofit/>
          </a:bodyPr>
          <a:lstStyle/>
          <a:p>
            <a:r>
              <a:rPr lang="en-US" b="1" dirty="0"/>
              <a:t>Birth order:</a:t>
            </a:r>
          </a:p>
          <a:p>
            <a:r>
              <a:rPr lang="en-US" dirty="0"/>
              <a:t>firstborn children in a family are said to be different in personality from middle-born children, who are different from last-</a:t>
            </a:r>
            <a:r>
              <a:rPr lang="en-US" dirty="0" err="1"/>
              <a:t>borns</a:t>
            </a:r>
            <a:r>
              <a:rPr lang="en-US" dirty="0"/>
              <a:t>.</a:t>
            </a:r>
          </a:p>
          <a:p>
            <a:r>
              <a:rPr lang="en-US" dirty="0"/>
              <a:t>According to Adler, </a:t>
            </a:r>
            <a:r>
              <a:rPr lang="en-US" b="1" dirty="0"/>
              <a:t>firstborn children </a:t>
            </a:r>
            <a:r>
              <a:rPr lang="en-US" dirty="0"/>
              <a:t>are subjected to excessive attention from their parents and thus to pampering.</a:t>
            </a:r>
          </a:p>
          <a:p>
            <a:r>
              <a:rPr lang="en-US" dirty="0"/>
              <a:t>With the arrival of the second child, the firstborn is “dethroned.” Now attention must be shared with, if not relinquished to, the newest member of the family. As a result, the firstborn’s perception of inferiority is likely to be strong.</a:t>
            </a:r>
          </a:p>
          <a:p>
            <a:r>
              <a:rPr lang="en-US" b="1" dirty="0"/>
              <a:t>Middle born </a:t>
            </a:r>
            <a:r>
              <a:rPr lang="en-US" dirty="0"/>
              <a:t>children are never afforded the luxury of being pampered, for even when they are the youngest there is always another sibling or two demanding much of the parents’ time. The middle-born is not quite as strong, not quite as fast, and not quite as smart as older brothers and sisters.</a:t>
            </a:r>
          </a:p>
          <a:p>
            <a:r>
              <a:rPr lang="en-US" b="1" dirty="0"/>
              <a:t>Last-born</a:t>
            </a:r>
            <a:r>
              <a:rPr lang="en-US" dirty="0"/>
              <a:t> children are pampered throughout their childhood by all members of the family. Last-born children also are vulnerable to strong inferiority feelings because everyone in their immediate environment is older and stronger.</a:t>
            </a:r>
          </a:p>
        </p:txBody>
      </p:sp>
    </p:spTree>
    <p:extLst>
      <p:ext uri="{BB962C8B-B14F-4D97-AF65-F5344CB8AC3E}">
        <p14:creationId xmlns:p14="http://schemas.microsoft.com/office/powerpoint/2010/main" val="2617910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DC2DAB-550D-4FD5-A369-D7AE9915B977}"/>
              </a:ext>
            </a:extLst>
          </p:cNvPr>
          <p:cNvSpPr>
            <a:spLocks noGrp="1"/>
          </p:cNvSpPr>
          <p:nvPr>
            <p:ph type="title"/>
          </p:nvPr>
        </p:nvSpPr>
        <p:spPr>
          <a:xfrm>
            <a:off x="913149" y="0"/>
            <a:ext cx="10364451" cy="1596177"/>
          </a:xfrm>
        </p:spPr>
        <p:txBody>
          <a:bodyPr/>
          <a:lstStyle/>
          <a:p>
            <a:r>
              <a:rPr lang="en-US" b="1" dirty="0"/>
              <a:t>CARL JUNG</a:t>
            </a:r>
            <a:r>
              <a:rPr lang="en-US" dirty="0"/>
              <a:t/>
            </a:r>
            <a:br>
              <a:rPr lang="en-US" dirty="0"/>
            </a:br>
            <a:endParaRPr lang="en-US" dirty="0"/>
          </a:p>
        </p:txBody>
      </p:sp>
      <p:sp>
        <p:nvSpPr>
          <p:cNvPr id="3" name="Content Placeholder 2">
            <a:extLst>
              <a:ext uri="{FF2B5EF4-FFF2-40B4-BE49-F238E27FC236}">
                <a16:creationId xmlns="" xmlns:a16="http://schemas.microsoft.com/office/drawing/2014/main" id="{6FD33BA2-8E16-4540-809E-470AED3CA265}"/>
              </a:ext>
            </a:extLst>
          </p:cNvPr>
          <p:cNvSpPr>
            <a:spLocks noGrp="1"/>
          </p:cNvSpPr>
          <p:nvPr>
            <p:ph sz="quarter" idx="13"/>
          </p:nvPr>
        </p:nvSpPr>
        <p:spPr>
          <a:xfrm>
            <a:off x="913774" y="1051560"/>
            <a:ext cx="10363826" cy="5318760"/>
          </a:xfrm>
        </p:spPr>
        <p:txBody>
          <a:bodyPr>
            <a:normAutofit lnSpcReduction="10000"/>
          </a:bodyPr>
          <a:lstStyle/>
          <a:p>
            <a:r>
              <a:rPr lang="en-US" dirty="0"/>
              <a:t>Talked about collective unconsciousness.</a:t>
            </a:r>
          </a:p>
          <a:p>
            <a:r>
              <a:rPr lang="en-US" dirty="0"/>
              <a:t>Founder of analytical psychology. </a:t>
            </a:r>
          </a:p>
          <a:p>
            <a:pPr marL="0" indent="0">
              <a:buNone/>
            </a:pPr>
            <a:r>
              <a:rPr lang="en-US" b="1" dirty="0"/>
              <a:t>The collective unconscious</a:t>
            </a:r>
          </a:p>
          <a:p>
            <a:pPr algn="just"/>
            <a:r>
              <a:rPr lang="en-US" dirty="0"/>
              <a:t>Something is present in us by birth.</a:t>
            </a:r>
          </a:p>
          <a:p>
            <a:pPr algn="just"/>
            <a:r>
              <a:rPr lang="en-US" dirty="0"/>
              <a:t>Fear of darkness is the part of the collective unconsciousness.</a:t>
            </a:r>
          </a:p>
          <a:p>
            <a:pPr algn="just"/>
            <a:r>
              <a:rPr lang="en-US" dirty="0"/>
              <a:t>personal unconscious + collective unconscious = unconscious </a:t>
            </a:r>
          </a:p>
          <a:p>
            <a:pPr algn="just"/>
            <a:r>
              <a:rPr lang="en-US" dirty="0"/>
              <a:t>According to Jung, just as we inherit physical characteristics from our ancestors, we also inherit unconscious psychic characteristics.</a:t>
            </a:r>
          </a:p>
          <a:p>
            <a:pPr algn="just"/>
            <a:r>
              <a:rPr lang="en-US" dirty="0"/>
              <a:t>The collective unconscious is made up of primordial images. Jung described these images in terms of a potential to respond to the world in a certain way. Thus newborns react quickly to their mothers because the collective unconscious holds an image of a mother for each of us.</a:t>
            </a:r>
          </a:p>
        </p:txBody>
      </p:sp>
    </p:spTree>
    <p:extLst>
      <p:ext uri="{BB962C8B-B14F-4D97-AF65-F5344CB8AC3E}">
        <p14:creationId xmlns:p14="http://schemas.microsoft.com/office/powerpoint/2010/main" val="2144093972"/>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99C30C-D4EF-40A1-90A6-0C8077024112}">
  <ds:schemaRefs>
    <ds:schemaRef ds:uri="http://purl.org/dc/elements/1.1/"/>
    <ds:schemaRef ds:uri="16c05727-aa75-4e4a-9b5f-8a80a1165891"/>
    <ds:schemaRef ds:uri="http://www.w3.org/XML/1998/namespace"/>
    <ds:schemaRef ds:uri="http://purl.org/dc/terms/"/>
    <ds:schemaRef ds:uri="71af3243-3dd4-4a8d-8c0d-dd76da1f02a5"/>
    <ds:schemaRef ds:uri="http://schemas.microsoft.com/office/2006/documentManagement/types"/>
    <ds:schemaRef ds:uri="http://schemas.openxmlformats.org/package/2006/metadata/core-properties"/>
    <ds:schemaRef ds:uri="http://purl.org/dc/dcmitype/"/>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1E252AE-1687-4F4A-AAAD-EE8304DE9099}">
  <ds:schemaRefs>
    <ds:schemaRef ds:uri="http://schemas.microsoft.com/sharepoint/v3/contenttype/forms"/>
  </ds:schemaRefs>
</ds:datastoreItem>
</file>

<file path=customXml/itemProps3.xml><?xml version="1.0" encoding="utf-8"?>
<ds:datastoreItem xmlns:ds="http://schemas.openxmlformats.org/officeDocument/2006/customXml" ds:itemID="{ABA78EF8-E824-4C87-A4FF-3288A5E914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2903</Words>
  <Application>Microsoft Office PowerPoint</Application>
  <PresentationFormat>Widescreen</PresentationFormat>
  <Paragraphs>168</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Times New Roman</vt:lpstr>
      <vt:lpstr>Tw Cen MT</vt:lpstr>
      <vt:lpstr>Wingdings</vt:lpstr>
      <vt:lpstr>Droplet</vt:lpstr>
      <vt:lpstr>The psychoanalytic approach: NEO FREUDIANS</vt:lpstr>
      <vt:lpstr>Points to be discussed</vt:lpstr>
      <vt:lpstr>ALFRED ADLER </vt:lpstr>
      <vt:lpstr>Organ inferiority  </vt:lpstr>
      <vt:lpstr>Striving for superiority </vt:lpstr>
      <vt:lpstr>PowerPoint Presentation</vt:lpstr>
      <vt:lpstr>Parental influence on personality development </vt:lpstr>
      <vt:lpstr>PowerPoint Presentation</vt:lpstr>
      <vt:lpstr>CARL JUNG </vt:lpstr>
      <vt:lpstr>PowerPoint Presentation</vt:lpstr>
      <vt:lpstr>PowerPoint Presentation</vt:lpstr>
      <vt:lpstr>PowerPoint Presentation</vt:lpstr>
      <vt:lpstr>ERIK ERIKSON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KAREN HORNEY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2020-05-01T16:52:26Z</dcterms:created>
  <dcterms:modified xsi:type="dcterms:W3CDTF">2023-09-11T06:03:54Z</dcterms:modified>
</cp:coreProperties>
</file>