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98" r:id="rId5"/>
    <p:sldId id="300" r:id="rId6"/>
    <p:sldId id="299" r:id="rId7"/>
    <p:sldId id="301" r:id="rId8"/>
    <p:sldId id="302" r:id="rId9"/>
    <p:sldId id="303" r:id="rId10"/>
    <p:sldId id="304" r:id="rId11"/>
    <p:sldId id="305" r:id="rId12"/>
    <p:sldId id="306" r:id="rId13"/>
    <p:sldId id="307" r:id="rId14"/>
    <p:sldId id="308" r:id="rId15"/>
    <p:sldId id="267" r:id="rId16"/>
    <p:sldId id="268" r:id="rId17"/>
    <p:sldId id="289" r:id="rId18"/>
    <p:sldId id="265" r:id="rId19"/>
    <p:sldId id="266" r:id="rId20"/>
    <p:sldId id="269" r:id="rId21"/>
    <p:sldId id="290" r:id="rId22"/>
    <p:sldId id="291" r:id="rId23"/>
    <p:sldId id="292" r:id="rId24"/>
    <p:sldId id="293" r:id="rId25"/>
    <p:sldId id="294" r:id="rId26"/>
    <p:sldId id="295" r:id="rId27"/>
    <p:sldId id="270" r:id="rId28"/>
    <p:sldId id="271" r:id="rId29"/>
    <p:sldId id="272" r:id="rId30"/>
    <p:sldId id="309" r:id="rId31"/>
    <p:sldId id="273" r:id="rId32"/>
    <p:sldId id="296" r:id="rId33"/>
    <p:sldId id="274" r:id="rId34"/>
    <p:sldId id="275" r:id="rId35"/>
    <p:sldId id="276" r:id="rId36"/>
    <p:sldId id="277" r:id="rId37"/>
    <p:sldId id="278" r:id="rId38"/>
    <p:sldId id="279" r:id="rId39"/>
    <p:sldId id="280" r:id="rId40"/>
    <p:sldId id="281" r:id="rId41"/>
    <p:sldId id="282" r:id="rId42"/>
    <p:sldId id="283" r:id="rId43"/>
    <p:sldId id="284" r:id="rId44"/>
    <p:sldId id="310" r:id="rId45"/>
    <p:sldId id="285" r:id="rId46"/>
    <p:sldId id="311" r:id="rId47"/>
    <p:sldId id="312" r:id="rId48"/>
    <p:sldId id="313" r:id="rId49"/>
    <p:sldId id="314" r:id="rId50"/>
    <p:sldId id="315" r:id="rId51"/>
    <p:sldId id="316" r:id="rId52"/>
    <p:sldId id="317" r:id="rId53"/>
    <p:sldId id="318" r:id="rId54"/>
    <p:sldId id="319" r:id="rId55"/>
    <p:sldId id="32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87" autoAdjust="0"/>
    <p:restoredTop sz="86380" autoAdjust="0"/>
  </p:normalViewPr>
  <p:slideViewPr>
    <p:cSldViewPr>
      <p:cViewPr>
        <p:scale>
          <a:sx n="68" d="100"/>
          <a:sy n="68" d="100"/>
        </p:scale>
        <p:origin x="-1200" y="18"/>
      </p:cViewPr>
      <p:guideLst>
        <p:guide orient="horz" pos="2160"/>
        <p:guide pos="2880"/>
      </p:guideLst>
    </p:cSldViewPr>
  </p:slideViewPr>
  <p:outlineViewPr>
    <p:cViewPr>
      <p:scale>
        <a:sx n="33" d="100"/>
        <a:sy n="33" d="100"/>
      </p:scale>
      <p:origin x="0" y="44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D1A1545-A86F-406F-B492-A469C962AF03}" type="datetimeFigureOut">
              <a:rPr lang="en-IN" smtClean="0"/>
              <a:pPr/>
              <a:t>26-03-2020</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D2EC09A-D60B-4C37-8474-6C1F371DE31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1A1545-A86F-406F-B492-A469C962AF03}" type="datetimeFigureOut">
              <a:rPr lang="en-IN" smtClean="0"/>
              <a:pPr/>
              <a:t>26-03-2020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D2EC09A-D60B-4C37-8474-6C1F371DE31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1A1545-A86F-406F-B492-A469C962AF03}" type="datetimeFigureOut">
              <a:rPr lang="en-IN" smtClean="0"/>
              <a:pPr/>
              <a:t>26-03-2020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D2EC09A-D60B-4C37-8474-6C1F371DE31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1A1545-A86F-406F-B492-A469C962AF03}" type="datetimeFigureOut">
              <a:rPr lang="en-IN" smtClean="0"/>
              <a:pPr/>
              <a:t>26-03-2020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D2EC09A-D60B-4C37-8474-6C1F371DE31F}"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1A1545-A86F-406F-B492-A469C962AF03}" type="datetimeFigureOut">
              <a:rPr lang="en-IN" smtClean="0"/>
              <a:pPr/>
              <a:t>26-03-2020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D2EC09A-D60B-4C37-8474-6C1F371DE31F}"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1A1545-A86F-406F-B492-A469C962AF03}" type="datetimeFigureOut">
              <a:rPr lang="en-IN" smtClean="0"/>
              <a:pPr/>
              <a:t>26-03-2020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DD2EC09A-D60B-4C37-8474-6C1F371DE31F}"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1A1545-A86F-406F-B492-A469C962AF03}" type="datetimeFigureOut">
              <a:rPr lang="en-IN" smtClean="0"/>
              <a:pPr/>
              <a:t>26-03-2020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DD2EC09A-D60B-4C37-8474-6C1F371DE31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D1A1545-A86F-406F-B492-A469C962AF03}" type="datetimeFigureOut">
              <a:rPr lang="en-IN" smtClean="0"/>
              <a:pPr/>
              <a:t>26-03-2020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DD2EC09A-D60B-4C37-8474-6C1F371DE31F}"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1A1545-A86F-406F-B492-A469C962AF03}" type="datetimeFigureOut">
              <a:rPr lang="en-IN" smtClean="0"/>
              <a:pPr/>
              <a:t>26-03-2020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DD2EC09A-D60B-4C37-8474-6C1F371DE31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D1A1545-A86F-406F-B492-A469C962AF03}" type="datetimeFigureOut">
              <a:rPr lang="en-IN" smtClean="0"/>
              <a:pPr/>
              <a:t>26-03-2020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DD2EC09A-D60B-4C37-8474-6C1F371DE31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1A1545-A86F-406F-B492-A469C962AF03}" type="datetimeFigureOut">
              <a:rPr lang="en-IN" smtClean="0"/>
              <a:pPr/>
              <a:t>26-03-2020</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D2EC09A-D60B-4C37-8474-6C1F371DE31F}"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1A1545-A86F-406F-B492-A469C962AF03}" type="datetimeFigureOut">
              <a:rPr lang="en-IN" smtClean="0"/>
              <a:pPr/>
              <a:t>26-03-2020</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D2EC09A-D60B-4C37-8474-6C1F371DE31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Brakes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0"/>
            <a:ext cx="8929718" cy="585789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0"/>
            <a:ext cx="9144000" cy="542926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0" y="0"/>
            <a:ext cx="9144000" cy="571501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0" y="0"/>
            <a:ext cx="9144000" cy="378619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0" y="3929066"/>
            <a:ext cx="9144000" cy="292893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0" y="0"/>
            <a:ext cx="9144000" cy="621508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smtClean="0"/>
              <a:t>The brakes, according to the means used for transforming the energy by the braking element are classified as :</a:t>
            </a:r>
          </a:p>
          <a:p>
            <a:r>
              <a:rPr lang="en-IN" sz="3200" b="1" dirty="0" smtClean="0">
                <a:solidFill>
                  <a:schemeClr val="accent1"/>
                </a:solidFill>
              </a:rPr>
              <a:t>1. Hydraulic brakes </a:t>
            </a:r>
          </a:p>
          <a:p>
            <a:pPr>
              <a:buNone/>
            </a:pPr>
            <a:r>
              <a:rPr lang="en-IN" b="1" i="1" dirty="0" smtClean="0"/>
              <a:t>Operated by help of fluid pressure.(</a:t>
            </a:r>
            <a:r>
              <a:rPr lang="en-IN" b="1" i="1" dirty="0" err="1" smtClean="0"/>
              <a:t>pascal</a:t>
            </a:r>
            <a:r>
              <a:rPr lang="en-IN" b="1" i="1" dirty="0" smtClean="0"/>
              <a:t>)g. pumps or hydrodynamic brake and fluid agitator,</a:t>
            </a:r>
          </a:p>
          <a:p>
            <a:pPr>
              <a:buNone/>
            </a:pPr>
            <a:r>
              <a:rPr lang="en-IN" sz="3200" b="1" dirty="0" smtClean="0">
                <a:solidFill>
                  <a:schemeClr val="accent1"/>
                </a:solidFill>
              </a:rPr>
              <a:t>2. Electric brakes </a:t>
            </a:r>
          </a:p>
          <a:p>
            <a:pPr>
              <a:buNone/>
            </a:pPr>
            <a:r>
              <a:rPr lang="en-IN" b="1" i="1" dirty="0" smtClean="0"/>
              <a:t>e.g. generators and eddy current brakes, and</a:t>
            </a:r>
          </a:p>
          <a:p>
            <a:pPr>
              <a:buNone/>
            </a:pPr>
            <a:r>
              <a:rPr lang="en-IN" sz="3200" b="1" dirty="0" smtClean="0">
                <a:solidFill>
                  <a:schemeClr val="accent1"/>
                </a:solidFill>
              </a:rPr>
              <a:t>3. Mechanical brakes</a:t>
            </a:r>
          </a:p>
          <a:p>
            <a:pPr>
              <a:buNone/>
            </a:pPr>
            <a:r>
              <a:rPr lang="en-IN" sz="3200" b="1" dirty="0" smtClean="0">
                <a:solidFill>
                  <a:schemeClr val="accent1"/>
                </a:solidFill>
              </a:rPr>
              <a:t> </a:t>
            </a:r>
            <a:r>
              <a:rPr lang="en-IN" sz="2200" b="1" dirty="0" smtClean="0">
                <a:solidFill>
                  <a:schemeClr val="tx2"/>
                </a:solidFill>
              </a:rPr>
              <a:t>operated  by mechanically by means of </a:t>
            </a:r>
            <a:r>
              <a:rPr lang="en-IN" sz="2200" b="1" dirty="0" err="1" smtClean="0">
                <a:solidFill>
                  <a:schemeClr val="tx2"/>
                </a:solidFill>
              </a:rPr>
              <a:t>levers,linkages,cams</a:t>
            </a:r>
            <a:r>
              <a:rPr lang="en-IN" sz="2200" b="1" dirty="0" smtClean="0">
                <a:solidFill>
                  <a:schemeClr val="tx2"/>
                </a:solidFill>
              </a:rPr>
              <a:t> &amp; pedals</a:t>
            </a:r>
          </a:p>
          <a:p>
            <a:pPr>
              <a:buNone/>
            </a:pPr>
            <a:endParaRPr lang="en-IN" sz="3200" dirty="0">
              <a:solidFill>
                <a:schemeClr val="accent1"/>
              </a:solidFill>
            </a:endParaRPr>
          </a:p>
        </p:txBody>
      </p:sp>
      <p:sp>
        <p:nvSpPr>
          <p:cNvPr id="2" name="Title 1"/>
          <p:cNvSpPr>
            <a:spLocks noGrp="1"/>
          </p:cNvSpPr>
          <p:nvPr>
            <p:ph type="title"/>
          </p:nvPr>
        </p:nvSpPr>
        <p:spPr/>
        <p:txBody>
          <a:bodyPr/>
          <a:lstStyle/>
          <a:p>
            <a:r>
              <a:rPr lang="en-IN" b="1" dirty="0" smtClean="0"/>
              <a:t>Types of Brakes</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b="1" dirty="0" smtClean="0"/>
              <a:t>(</a:t>
            </a:r>
            <a:r>
              <a:rPr lang="en-IN" b="1" i="1" dirty="0" smtClean="0"/>
              <a:t>a) Radial brakes. </a:t>
            </a:r>
          </a:p>
          <a:p>
            <a:r>
              <a:rPr lang="en-IN" i="1" dirty="0" smtClean="0"/>
              <a:t>In these brakes, the force acting on the brake drum is in radial direction. The </a:t>
            </a:r>
            <a:r>
              <a:rPr lang="en-IN" dirty="0" smtClean="0"/>
              <a:t>radial brakes may be sub-divided into </a:t>
            </a:r>
            <a:r>
              <a:rPr lang="en-IN" i="1" dirty="0" smtClean="0"/>
              <a:t>external brakes and internal brakes. According to </a:t>
            </a:r>
            <a:r>
              <a:rPr lang="en-IN" dirty="0" smtClean="0"/>
              <a:t>the shape of the friction element, these brakes may be block or shoe brakes and band brakes.</a:t>
            </a:r>
          </a:p>
          <a:p>
            <a:r>
              <a:rPr lang="en-IN" b="1" dirty="0" smtClean="0"/>
              <a:t>(</a:t>
            </a:r>
            <a:r>
              <a:rPr lang="en-IN" b="1" i="1" dirty="0" smtClean="0"/>
              <a:t>b) Axial brakes. </a:t>
            </a:r>
            <a:r>
              <a:rPr lang="en-IN" sz="2600" i="1" dirty="0" smtClean="0"/>
              <a:t>In these brakes, the force acting on the brake drum is in axial direction. The </a:t>
            </a:r>
            <a:r>
              <a:rPr lang="en-IN" sz="2600" dirty="0" smtClean="0"/>
              <a:t>axial brakes may be disc brakes and cone brakes. The analysis of these brakes is similar to</a:t>
            </a:r>
          </a:p>
          <a:p>
            <a:r>
              <a:rPr lang="en-IN" sz="2600" dirty="0" smtClean="0"/>
              <a:t>clutches</a:t>
            </a:r>
            <a:endParaRPr lang="en-IN" sz="2600" dirty="0"/>
          </a:p>
        </p:txBody>
      </p:sp>
      <p:sp>
        <p:nvSpPr>
          <p:cNvPr id="2" name="Title 1"/>
          <p:cNvSpPr>
            <a:spLocks noGrp="1"/>
          </p:cNvSpPr>
          <p:nvPr>
            <p:ph type="title"/>
          </p:nvPr>
        </p:nvSpPr>
        <p:spPr>
          <a:xfrm>
            <a:off x="301752" y="228600"/>
            <a:ext cx="8534400" cy="1040160"/>
          </a:xfrm>
        </p:spPr>
        <p:txBody>
          <a:bodyPr>
            <a:normAutofit fontScale="90000"/>
          </a:bodyPr>
          <a:lstStyle/>
          <a:p>
            <a:r>
              <a:rPr lang="en-IN" dirty="0" smtClean="0"/>
              <a:t>The mechanical brakes, according to the direction of acting force</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0"/>
            <a:ext cx="9144000" cy="321830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79512" y="476672"/>
            <a:ext cx="8822426" cy="590465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tretch>
            <a:fillRect/>
          </a:stretch>
        </p:blipFill>
        <p:spPr bwMode="auto">
          <a:xfrm>
            <a:off x="0" y="1124744"/>
            <a:ext cx="8892480" cy="4505325"/>
          </a:xfrm>
          <a:prstGeom prst="rect">
            <a:avLst/>
          </a:prstGeom>
          <a:noFill/>
          <a:ln w="9525">
            <a:noFill/>
            <a:miter lim="800000"/>
            <a:headEnd/>
            <a:tailEnd/>
          </a:ln>
        </p:spPr>
      </p:pic>
      <p:sp>
        <p:nvSpPr>
          <p:cNvPr id="2" name="Title 1"/>
          <p:cNvSpPr>
            <a:spLocks noGrp="1"/>
          </p:cNvSpPr>
          <p:nvPr>
            <p:ph type="title"/>
          </p:nvPr>
        </p:nvSpPr>
        <p:spPr/>
        <p:txBody>
          <a:bodyPr/>
          <a:lstStyle/>
          <a:p>
            <a:r>
              <a:rPr lang="en-IN" dirty="0" smtClean="0"/>
              <a:t>Brakes</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Single Block or Shoe Brake</a:t>
            </a:r>
            <a:endParaRPr lang="en-IN" dirty="0"/>
          </a:p>
        </p:txBody>
      </p:sp>
      <p:pic>
        <p:nvPicPr>
          <p:cNvPr id="13315" name="Picture 3"/>
          <p:cNvPicPr>
            <a:picLocks noGrp="1" noChangeAspect="1" noChangeArrowheads="1"/>
          </p:cNvPicPr>
          <p:nvPr>
            <p:ph idx="1"/>
          </p:nvPr>
        </p:nvPicPr>
        <p:blipFill>
          <a:blip r:embed="rId2" cstate="print"/>
          <a:srcRect/>
          <a:stretch>
            <a:fillRect/>
          </a:stretch>
        </p:blipFill>
        <p:spPr bwMode="auto">
          <a:xfrm>
            <a:off x="0" y="1412776"/>
            <a:ext cx="9144000" cy="2232248"/>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2762250" y="3212976"/>
            <a:ext cx="6381750" cy="33432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2" cstate="print"/>
          <a:srcRect/>
          <a:stretch>
            <a:fillRect/>
          </a:stretch>
        </p:blipFill>
        <p:spPr bwMode="auto">
          <a:xfrm>
            <a:off x="323528" y="476672"/>
            <a:ext cx="7920880" cy="482453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2" cstate="print"/>
          <a:srcRect/>
          <a:stretch>
            <a:fillRect/>
          </a:stretch>
        </p:blipFill>
        <p:spPr bwMode="auto">
          <a:xfrm>
            <a:off x="0" y="0"/>
            <a:ext cx="8244408" cy="580526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1187624" y="260648"/>
            <a:ext cx="6500824" cy="574645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0"/>
            <a:ext cx="8229600" cy="1143000"/>
          </a:xfrm>
        </p:spPr>
        <p:txBody>
          <a:bodyPr/>
          <a:lstStyle/>
          <a:p>
            <a:r>
              <a:rPr lang="en-IN" dirty="0" smtClean="0"/>
              <a:t>Single block or shoe brake</a:t>
            </a:r>
            <a:endParaRPr lang="en-IN"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0" y="1196752"/>
            <a:ext cx="10044608"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0" y="332656"/>
            <a:ext cx="9144000"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2" cstate="print"/>
          <a:srcRect/>
          <a:stretch>
            <a:fillRect/>
          </a:stretch>
        </p:blipFill>
        <p:spPr bwMode="auto">
          <a:xfrm>
            <a:off x="0" y="0"/>
            <a:ext cx="9144000" cy="2807022"/>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0" y="2348880"/>
            <a:ext cx="8820472"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a:stretch>
            <a:fillRect/>
          </a:stretch>
        </p:blipFill>
        <p:spPr bwMode="auto">
          <a:xfrm>
            <a:off x="0" y="0"/>
            <a:ext cx="9144000" cy="6082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4" name="Content Placeholder 3"/>
          <p:cNvSpPr>
            <a:spLocks noGrp="1"/>
          </p:cNvSpPr>
          <p:nvPr>
            <p:ph idx="1"/>
          </p:nvPr>
        </p:nvSpPr>
        <p:spPr/>
        <p:txBody>
          <a:bodyPr/>
          <a:lstStyle/>
          <a:p>
            <a:endParaRPr lang="en-IN"/>
          </a:p>
        </p:txBody>
      </p:sp>
      <p:pic>
        <p:nvPicPr>
          <p:cNvPr id="21506" name="Picture 2"/>
          <p:cNvPicPr>
            <a:picLocks noChangeAspect="1" noChangeArrowheads="1"/>
          </p:cNvPicPr>
          <p:nvPr/>
        </p:nvPicPr>
        <p:blipFill>
          <a:blip r:embed="rId2" cstate="print"/>
          <a:srcRect/>
          <a:stretch>
            <a:fillRect/>
          </a:stretch>
        </p:blipFill>
        <p:spPr bwMode="auto">
          <a:xfrm>
            <a:off x="0" y="0"/>
            <a:ext cx="9144000"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0" y="332656"/>
            <a:ext cx="9144000" cy="4766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tretch>
            <a:fillRect/>
          </a:stretch>
        </p:blipFill>
        <p:spPr bwMode="auto">
          <a:xfrm>
            <a:off x="719137" y="1948656"/>
            <a:ext cx="7705725" cy="3590925"/>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IN" dirty="0" smtClean="0"/>
              <a:t>Factors depend upon capacity of brakes</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0" y="0"/>
            <a:ext cx="9144000" cy="657227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0" y="188641"/>
            <a:ext cx="9093847" cy="482453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0" y="0"/>
            <a:ext cx="9144000" cy="580526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79512" y="260648"/>
            <a:ext cx="8784976" cy="640871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0" y="0"/>
            <a:ext cx="8964487" cy="626469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79512" y="0"/>
            <a:ext cx="8712968" cy="946448"/>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0" y="881336"/>
            <a:ext cx="9144000" cy="597666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79512" y="247624"/>
            <a:ext cx="8964488" cy="642173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0" y="332656"/>
            <a:ext cx="8964488" cy="1331143"/>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0" y="1700808"/>
            <a:ext cx="9144000" cy="5157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0" y="476672"/>
            <a:ext cx="8927854"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772816"/>
            <a:ext cx="8503920" cy="4326232"/>
          </a:xfrm>
        </p:spPr>
        <p:txBody>
          <a:bodyPr/>
          <a:lstStyle/>
          <a:p>
            <a:pPr>
              <a:buNone/>
            </a:pPr>
            <a:r>
              <a:rPr lang="en-IN" b="1" dirty="0" smtClean="0"/>
              <a:t>1. For leather, fibre and wood facing = 65-70°C</a:t>
            </a:r>
          </a:p>
          <a:p>
            <a:pPr>
              <a:buNone/>
            </a:pPr>
            <a:r>
              <a:rPr lang="en-IN" b="1" dirty="0" smtClean="0"/>
              <a:t>2. For asbestos and metal surfaces that are slightly lubricated = 90 – 105°C</a:t>
            </a:r>
          </a:p>
          <a:p>
            <a:pPr>
              <a:buNone/>
            </a:pPr>
            <a:r>
              <a:rPr lang="en-IN" b="1" dirty="0" smtClean="0"/>
              <a:t>3. For automobile brakes with asbestos block lining = 180 – 225°C</a:t>
            </a:r>
            <a:endParaRPr lang="en-IN" dirty="0"/>
          </a:p>
        </p:txBody>
      </p:sp>
      <p:sp>
        <p:nvSpPr>
          <p:cNvPr id="2" name="Title 1"/>
          <p:cNvSpPr>
            <a:spLocks noGrp="1"/>
          </p:cNvSpPr>
          <p:nvPr>
            <p:ph type="title"/>
          </p:nvPr>
        </p:nvSpPr>
        <p:spPr>
          <a:xfrm>
            <a:off x="301752" y="228600"/>
            <a:ext cx="8534400" cy="968152"/>
          </a:xfrm>
        </p:spPr>
        <p:txBody>
          <a:bodyPr>
            <a:normAutofit fontScale="90000"/>
          </a:bodyPr>
          <a:lstStyle/>
          <a:p>
            <a:r>
              <a:rPr lang="en-IN" dirty="0" smtClean="0"/>
              <a:t/>
            </a:r>
            <a:br>
              <a:rPr lang="en-IN" dirty="0" smtClean="0"/>
            </a:br>
            <a:r>
              <a:rPr lang="en-IN" dirty="0" smtClean="0"/>
              <a:t/>
            </a:r>
            <a:br>
              <a:rPr lang="en-IN" dirty="0" smtClean="0"/>
            </a:br>
            <a:r>
              <a:rPr lang="en-IN" dirty="0" smtClean="0"/>
              <a:t>Highest permissible temperatures recommended for different brake lining materials</a:t>
            </a:r>
            <a:endParaRPr lang="en-IN" dirty="0"/>
          </a:p>
        </p:txBody>
      </p:sp>
      <p:pic>
        <p:nvPicPr>
          <p:cNvPr id="1024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Grp="1" noChangeAspect="1" noChangeArrowheads="1"/>
          </p:cNvPicPr>
          <p:nvPr>
            <p:ph idx="1"/>
          </p:nvPr>
        </p:nvPicPr>
        <p:blipFill>
          <a:blip r:embed="rId2" cstate="print"/>
          <a:srcRect/>
          <a:stretch>
            <a:fillRect/>
          </a:stretch>
        </p:blipFill>
        <p:spPr bwMode="auto">
          <a:xfrm>
            <a:off x="0" y="2204864"/>
            <a:ext cx="8964488" cy="1201985"/>
          </a:xfrm>
          <a:prstGeom prst="rect">
            <a:avLst/>
          </a:prstGeom>
          <a:noFill/>
          <a:ln w="9525">
            <a:noFill/>
            <a:miter lim="800000"/>
            <a:headEnd/>
            <a:tailEnd/>
          </a:ln>
        </p:spPr>
      </p:pic>
      <p:sp>
        <p:nvSpPr>
          <p:cNvPr id="2" name="Title 1"/>
          <p:cNvSpPr>
            <a:spLocks noGrp="1"/>
          </p:cNvSpPr>
          <p:nvPr>
            <p:ph type="title"/>
          </p:nvPr>
        </p:nvSpPr>
        <p:spPr/>
        <p:txBody>
          <a:bodyPr/>
          <a:lstStyle/>
          <a:p>
            <a:endParaRPr lang="en-IN" dirty="0"/>
          </a:p>
        </p:txBody>
      </p:sp>
      <p:pic>
        <p:nvPicPr>
          <p:cNvPr id="13316" name="Picture 4"/>
          <p:cNvPicPr>
            <a:picLocks noChangeAspect="1" noChangeArrowheads="1"/>
          </p:cNvPicPr>
          <p:nvPr/>
        </p:nvPicPr>
        <p:blipFill>
          <a:blip r:embed="rId3" cstate="print"/>
          <a:srcRect/>
          <a:stretch>
            <a:fillRect/>
          </a:stretch>
        </p:blipFill>
        <p:spPr bwMode="auto">
          <a:xfrm>
            <a:off x="0" y="332656"/>
            <a:ext cx="8931807" cy="1843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0" y="0"/>
            <a:ext cx="8964488" cy="3641501"/>
          </a:xfrm>
          <a:prstGeom prst="rect">
            <a:avLst/>
          </a:prstGeom>
          <a:noFill/>
          <a:ln w="9525">
            <a:noFill/>
            <a:miter lim="800000"/>
            <a:headEnd/>
            <a:tailEnd/>
          </a:ln>
        </p:spPr>
      </p:pic>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179512" y="230125"/>
            <a:ext cx="8964487" cy="6367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srcRect/>
          <a:stretch>
            <a:fillRect/>
          </a:stretch>
        </p:blipFill>
        <p:spPr bwMode="auto">
          <a:xfrm>
            <a:off x="0" y="0"/>
            <a:ext cx="9144000" cy="564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srcRect/>
          <a:stretch>
            <a:fillRect/>
          </a:stretch>
        </p:blipFill>
        <p:spPr bwMode="auto">
          <a:xfrm>
            <a:off x="0" y="0"/>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9144000" cy="578645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8929718" cy="5643578"/>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0"/>
            <a:ext cx="9144000" cy="5500702"/>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0"/>
            <a:ext cx="9144000" cy="435769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IN" dirty="0" smtClean="0"/>
              <a:t>The energy absorbed (or heat generated) and the rate of  wear of the brake lining at a particular speed are dependent on the normal pressure between the braking surfaces, therefore it is an important factor in the design of brakes. The permissible normal pressure between the braking surfaces depends upon the material of the brake lining, the coefficient of friction and the maximum rate at which the energy is to be absorbed.</a:t>
            </a:r>
            <a:endParaRPr lang="en-IN" dirty="0"/>
          </a:p>
        </p:txBody>
      </p:sp>
      <p:sp>
        <p:nvSpPr>
          <p:cNvPr id="2" name="Title 1"/>
          <p:cNvSpPr>
            <a:spLocks noGrp="1"/>
          </p:cNvSpPr>
          <p:nvPr>
            <p:ph type="title"/>
          </p:nvPr>
        </p:nvSpPr>
        <p:spPr/>
        <p:txBody>
          <a:bodyPr>
            <a:normAutofit fontScale="90000"/>
          </a:bodyPr>
          <a:lstStyle/>
          <a:p>
            <a:r>
              <a:rPr lang="en-IN" dirty="0" smtClean="0"/>
              <a:t>The energy absorbed or the heat generated is given by</a:t>
            </a:r>
            <a:endParaRPr lang="en-IN" dirty="0"/>
          </a:p>
        </p:txBody>
      </p:sp>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0"/>
            <a:ext cx="8929718" cy="6000768"/>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0"/>
            <a:ext cx="9001188" cy="4000504"/>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0" y="0"/>
            <a:ext cx="9144000" cy="5786454"/>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0" y="0"/>
            <a:ext cx="8929718" cy="5643578"/>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9218" name="Picture 2"/>
          <p:cNvPicPr>
            <a:picLocks noChangeAspect="1" noChangeArrowheads="1"/>
          </p:cNvPicPr>
          <p:nvPr/>
        </p:nvPicPr>
        <p:blipFill>
          <a:blip r:embed="rId2"/>
          <a:srcRect/>
          <a:stretch>
            <a:fillRect/>
          </a:stretch>
        </p:blipFill>
        <p:spPr bwMode="auto">
          <a:xfrm>
            <a:off x="0" y="0"/>
            <a:ext cx="8929718" cy="371475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0" y="3357562"/>
            <a:ext cx="9144000" cy="3605946"/>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0" y="0"/>
            <a:ext cx="9144000" cy="564357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47606"/>
          </a:xfrm>
        </p:spPr>
        <p:txBody>
          <a:bodyPr>
            <a:normAutofit fontScale="85000" lnSpcReduction="10000"/>
          </a:bodyPr>
          <a:lstStyle/>
          <a:p>
            <a:r>
              <a:rPr lang="en-US" dirty="0" smtClean="0"/>
              <a:t>The first step in designing the mechanical brake is to determine the braking torque or capacity for the given application. The braking torque depends upon the amount of energy absorbed by the brakes.</a:t>
            </a:r>
          </a:p>
          <a:p>
            <a:endParaRPr lang="en-US" dirty="0"/>
          </a:p>
        </p:txBody>
      </p:sp>
      <p:sp>
        <p:nvSpPr>
          <p:cNvPr id="3" name="Title 2"/>
          <p:cNvSpPr>
            <a:spLocks noGrp="1"/>
          </p:cNvSpPr>
          <p:nvPr>
            <p:ph type="title"/>
          </p:nvPr>
        </p:nvSpPr>
        <p:spPr/>
        <p:txBody>
          <a:bodyPr/>
          <a:lstStyle/>
          <a:p>
            <a:r>
              <a:rPr lang="en-US" dirty="0" smtClean="0"/>
              <a:t>Energy equation</a:t>
            </a:r>
            <a:endParaRPr lang="en-US" dirty="0"/>
          </a:p>
        </p:txBody>
      </p:sp>
      <p:pic>
        <p:nvPicPr>
          <p:cNvPr id="1027" name="Picture 3"/>
          <p:cNvPicPr>
            <a:picLocks noChangeAspect="1" noChangeArrowheads="1"/>
          </p:cNvPicPr>
          <p:nvPr/>
        </p:nvPicPr>
        <p:blipFill>
          <a:blip r:embed="rId2"/>
          <a:srcRect/>
          <a:stretch>
            <a:fillRect/>
          </a:stretch>
        </p:blipFill>
        <p:spPr bwMode="auto">
          <a:xfrm>
            <a:off x="500034" y="2770017"/>
            <a:ext cx="8358246" cy="271464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44000" cy="150017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1571612"/>
            <a:ext cx="9144000" cy="378621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0"/>
            <a:ext cx="9144000" cy="585789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24"/>
            <a:ext cx="9144000" cy="6858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520</TotalTime>
  <Words>362</Words>
  <Application>Microsoft Office PowerPoint</Application>
  <PresentationFormat>On-screen Show (4:3)</PresentationFormat>
  <Paragraphs>26</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Brakes</vt:lpstr>
      <vt:lpstr>Brakes</vt:lpstr>
      <vt:lpstr>Factors depend upon capacity of brakes</vt:lpstr>
      <vt:lpstr>  Highest permissible temperatures recommended for different brake lining materials</vt:lpstr>
      <vt:lpstr>The energy absorbed or the heat generated is given by</vt:lpstr>
      <vt:lpstr>Energy equation</vt:lpstr>
      <vt:lpstr>Slide 7</vt:lpstr>
      <vt:lpstr>Slide 8</vt:lpstr>
      <vt:lpstr>Slide 9</vt:lpstr>
      <vt:lpstr>Slide 10</vt:lpstr>
      <vt:lpstr>Slide 11</vt:lpstr>
      <vt:lpstr>Slide 12</vt:lpstr>
      <vt:lpstr>Slide 13</vt:lpstr>
      <vt:lpstr>Slide 14</vt:lpstr>
      <vt:lpstr>Types of Brakes</vt:lpstr>
      <vt:lpstr>The mechanical brakes, according to the direction of acting force</vt:lpstr>
      <vt:lpstr>Slide 17</vt:lpstr>
      <vt:lpstr>Slide 18</vt:lpstr>
      <vt:lpstr>Slide 19</vt:lpstr>
      <vt:lpstr>Single Block or Shoe Brake</vt:lpstr>
      <vt:lpstr>Slide 21</vt:lpstr>
      <vt:lpstr>Slide 22</vt:lpstr>
      <vt:lpstr>Slide 23</vt:lpstr>
      <vt:lpstr>Single block or shoe brake</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Brakes</dc:title>
  <dc:creator>Malik Abubakar</dc:creator>
  <cp:lastModifiedBy>Malik</cp:lastModifiedBy>
  <cp:revision>60</cp:revision>
  <dcterms:created xsi:type="dcterms:W3CDTF">2016-05-17T04:23:35Z</dcterms:created>
  <dcterms:modified xsi:type="dcterms:W3CDTF">2020-03-26T13:31:06Z</dcterms:modified>
</cp:coreProperties>
</file>