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59" r:id="rId4"/>
    <p:sldId id="258" r:id="rId5"/>
    <p:sldId id="261" r:id="rId6"/>
    <p:sldId id="260" r:id="rId7"/>
    <p:sldId id="272" r:id="rId8"/>
    <p:sldId id="274" r:id="rId9"/>
    <p:sldId id="275" r:id="rId10"/>
    <p:sldId id="277" r:id="rId11"/>
    <p:sldId id="284" r:id="rId12"/>
    <p:sldId id="285" r:id="rId13"/>
    <p:sldId id="287" r:id="rId14"/>
    <p:sldId id="267" r:id="rId15"/>
    <p:sldId id="282" r:id="rId16"/>
    <p:sldId id="283" r:id="rId17"/>
    <p:sldId id="279" r:id="rId18"/>
    <p:sldId id="286" r:id="rId19"/>
    <p:sldId id="278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5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6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2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7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7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6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6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7A47C-017E-42FE-B2E6-7336C2E2E4CA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9A99-F570-4E77-837A-189C1E301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8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037851731300848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ointcommission.org/" TargetMode="External"/><Relationship Id="rId2" Type="http://schemas.openxmlformats.org/officeDocument/2006/relationships/hyperlink" Target="https://academic.oup.com/pch/article-abstract/24/5/303/527412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intcommission.org/hap_2015_npsg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11015"/>
            <a:ext cx="10978662" cy="5965948"/>
          </a:xfrm>
        </p:spPr>
        <p:txBody>
          <a:bodyPr>
            <a:normAutofit fontScale="92500" lnSpcReduction="10000"/>
          </a:bodyPr>
          <a:lstStyle/>
          <a:p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  <a:p>
            <a:pPr marL="0" indent="0">
              <a:buNone/>
            </a:pPr>
            <a:r>
              <a:rPr lang="en-US" b="1" dirty="0" smtClean="0"/>
              <a:t>                            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             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              </a:t>
            </a:r>
            <a:r>
              <a:rPr lang="en-US" sz="4700" b="1" u="sng" dirty="0" smtClean="0"/>
              <a:t>Topic</a:t>
            </a:r>
            <a:r>
              <a:rPr lang="en-US" sz="4700" b="1" u="sng" dirty="0"/>
              <a:t>: </a:t>
            </a:r>
            <a:r>
              <a:rPr lang="en-US" sz="4700" b="1" u="sng" dirty="0" smtClean="0"/>
              <a:t> </a:t>
            </a:r>
            <a:r>
              <a:rPr lang="en-US" sz="4700" b="1" u="sng" dirty="0" smtClean="0"/>
              <a:t>Pediatric </a:t>
            </a:r>
            <a:r>
              <a:rPr lang="en-US" sz="4700" b="1" u="sng" dirty="0"/>
              <a:t>Pharmacy </a:t>
            </a:r>
            <a:r>
              <a:rPr lang="en-US" sz="4700" b="1" u="sng" dirty="0" smtClean="0"/>
              <a:t>Practice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                                        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9" y="344365"/>
            <a:ext cx="107854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9631"/>
            <a:ext cx="10515600" cy="5907332"/>
          </a:xfrm>
        </p:spPr>
        <p:txBody>
          <a:bodyPr/>
          <a:lstStyle/>
          <a:p>
            <a:r>
              <a:rPr lang="en-US" b="1" u="sng" dirty="0" smtClean="0"/>
              <a:t>Excretion:</a:t>
            </a:r>
          </a:p>
          <a:p>
            <a:r>
              <a:rPr lang="en-US" dirty="0" smtClean="0"/>
              <a:t>At birth, kidney function is decreased, GFR matures first, then tubular secretion, and lastly tubular reabsorption </a:t>
            </a:r>
          </a:p>
          <a:p>
            <a:r>
              <a:rPr lang="en-US" dirty="0" smtClean="0"/>
              <a:t>GFR at birth is 2-4 ml/min, which is 0.5% of an adult level. </a:t>
            </a:r>
          </a:p>
          <a:p>
            <a:r>
              <a:rPr lang="en-US" dirty="0" smtClean="0"/>
              <a:t>After the first week of life, a significant increase in GFR is seen, this explains why recommended doses change after 7 days of life. </a:t>
            </a:r>
          </a:p>
          <a:p>
            <a:r>
              <a:rPr lang="en-US" dirty="0" smtClean="0"/>
              <a:t>At 1 year, GFR reaches 70 ml/min. </a:t>
            </a:r>
          </a:p>
          <a:p>
            <a:r>
              <a:rPr lang="en-US" dirty="0" smtClean="0"/>
              <a:t>At this time period GFR and tubular secretion are more mature than tubular reabsorption and cause an increased renal clearance of drugs (digoxin).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846"/>
            <a:ext cx="10515600" cy="600111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Drug therapy related problems:</a:t>
            </a:r>
          </a:p>
          <a:p>
            <a:endParaRPr lang="en-US" b="1" u="sng" dirty="0"/>
          </a:p>
          <a:p>
            <a:r>
              <a:rPr lang="en-US" b="1" u="sng" dirty="0" smtClean="0"/>
              <a:t>Compliance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PEDIATRIC </a:t>
            </a:r>
            <a:r>
              <a:rPr lang="en-US" dirty="0"/>
              <a:t>Drug formulations should be adapted to suit children’s age</a:t>
            </a:r>
            <a:r>
              <a:rPr lang="en-US" dirty="0" smtClean="0"/>
              <a:t>, size, physiologic </a:t>
            </a:r>
            <a:r>
              <a:rPr lang="en-US" dirty="0"/>
              <a:t>condition &amp; treatment </a:t>
            </a:r>
            <a:r>
              <a:rPr lang="en-US" dirty="0" smtClean="0"/>
              <a:t>requirements [4]. </a:t>
            </a:r>
          </a:p>
          <a:p>
            <a:r>
              <a:rPr lang="en-US" b="1" u="sng" dirty="0" smtClean="0"/>
              <a:t>Issues</a:t>
            </a:r>
            <a:r>
              <a:rPr lang="en-US" b="1" u="sng" dirty="0"/>
              <a:t>: </a:t>
            </a:r>
            <a:endParaRPr lang="en-US" b="1" u="sng" dirty="0" smtClean="0"/>
          </a:p>
          <a:p>
            <a:r>
              <a:rPr lang="en-US" dirty="0" smtClean="0"/>
              <a:t>1</a:t>
            </a:r>
            <a:r>
              <a:rPr lang="en-US" dirty="0"/>
              <a:t>. Difficulty in swallowing conventionally sized tablets.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Safety issues with excipients present in adult formulations esp</a:t>
            </a:r>
            <a:r>
              <a:rPr lang="en-US" dirty="0" smtClean="0"/>
              <a:t>. OTC. </a:t>
            </a:r>
          </a:p>
          <a:p>
            <a:r>
              <a:rPr lang="en-US" dirty="0" smtClean="0"/>
              <a:t>3</a:t>
            </a:r>
            <a:r>
              <a:rPr lang="en-US" dirty="0"/>
              <a:t>. Adherence problems with unpalatable medicines. </a:t>
            </a:r>
            <a:endParaRPr lang="en-US" dirty="0" smtClean="0"/>
          </a:p>
          <a:p>
            <a:r>
              <a:rPr lang="en-US" b="1" u="sng" dirty="0" smtClean="0"/>
              <a:t>Patient </a:t>
            </a:r>
            <a:r>
              <a:rPr lang="en-US" b="1" u="sng" dirty="0"/>
              <a:t>&amp; Parent education: </a:t>
            </a:r>
            <a:endParaRPr lang="en-US" b="1" u="sng" dirty="0" smtClean="0"/>
          </a:p>
          <a:p>
            <a:r>
              <a:rPr lang="en-US" dirty="0" smtClean="0"/>
              <a:t>dose, timing, route </a:t>
            </a:r>
            <a:r>
              <a:rPr lang="en-US" dirty="0"/>
              <a:t>of </a:t>
            </a:r>
            <a:r>
              <a:rPr lang="en-US" dirty="0" smtClean="0"/>
              <a:t>administration, duration </a:t>
            </a:r>
            <a:r>
              <a:rPr lang="en-US" dirty="0"/>
              <a:t>of treatment</a:t>
            </a:r>
            <a:r>
              <a:rPr lang="en-US" dirty="0" smtClean="0"/>
              <a:t>, storage, desired </a:t>
            </a:r>
            <a:r>
              <a:rPr lang="en-US" dirty="0"/>
              <a:t>responses, adverse </a:t>
            </a:r>
            <a:r>
              <a:rPr lang="en-US" dirty="0" smtClean="0"/>
              <a:t>responses. </a:t>
            </a:r>
          </a:p>
          <a:p>
            <a:r>
              <a:rPr lang="en-US" b="1" u="sng" dirty="0" smtClean="0"/>
              <a:t>To </a:t>
            </a:r>
            <a:r>
              <a:rPr lang="en-US" b="1" u="sng" dirty="0"/>
              <a:t>promote compliance: </a:t>
            </a:r>
            <a:endParaRPr lang="en-US" b="1" u="sng" dirty="0" smtClean="0"/>
          </a:p>
          <a:p>
            <a:r>
              <a:rPr lang="en-US" dirty="0" smtClean="0"/>
              <a:t>use </a:t>
            </a:r>
            <a:r>
              <a:rPr lang="en-US" dirty="0"/>
              <a:t>convenient drug forms</a:t>
            </a:r>
            <a:r>
              <a:rPr lang="en-US" dirty="0" smtClean="0"/>
              <a:t>, select </a:t>
            </a:r>
            <a:r>
              <a:rPr lang="en-US" dirty="0"/>
              <a:t>dosing forms to fit lifestyle of </a:t>
            </a:r>
            <a:r>
              <a:rPr lang="en-US" dirty="0" smtClean="0"/>
              <a:t>patients, mix </a:t>
            </a:r>
            <a:r>
              <a:rPr lang="en-US" dirty="0"/>
              <a:t>drugs with foods when allowed</a:t>
            </a:r>
            <a:r>
              <a:rPr lang="en-US" dirty="0" smtClean="0"/>
              <a:t>, returned demonstrations [3].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3784"/>
            <a:ext cx="11037277" cy="664698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/>
              <a:t>TOXICITY AND </a:t>
            </a:r>
            <a:r>
              <a:rPr lang="en-US" b="1" u="sng" dirty="0" smtClean="0"/>
              <a:t>POISONING</a:t>
            </a:r>
            <a:r>
              <a:rPr lang="en-US" dirty="0" smtClean="0"/>
              <a:t>: </a:t>
            </a:r>
          </a:p>
          <a:p>
            <a:r>
              <a:rPr lang="en-US" dirty="0" smtClean="0"/>
              <a:t>Younger </a:t>
            </a:r>
            <a:r>
              <a:rPr lang="en-US" dirty="0"/>
              <a:t>children are at especially </a:t>
            </a:r>
            <a:r>
              <a:rPr lang="en-US" b="1" dirty="0"/>
              <a:t>high risk of accidental poisoning </a:t>
            </a:r>
            <a:r>
              <a:rPr lang="en-US" dirty="0"/>
              <a:t>when they discover and take caregivers’ vitamins or </a:t>
            </a:r>
            <a:r>
              <a:rPr lang="en-US" dirty="0" smtClean="0"/>
              <a:t>drugs [6]. </a:t>
            </a:r>
          </a:p>
          <a:p>
            <a:r>
              <a:rPr lang="en-US" dirty="0" smtClean="0"/>
              <a:t>Infants </a:t>
            </a:r>
            <a:r>
              <a:rPr lang="en-US" dirty="0"/>
              <a:t>are also at </a:t>
            </a:r>
            <a:r>
              <a:rPr lang="en-US" b="1" dirty="0"/>
              <a:t>risk of toxicity </a:t>
            </a:r>
            <a:r>
              <a:rPr lang="en-US" dirty="0"/>
              <a:t>from drugs used by adults: - </a:t>
            </a:r>
            <a:endParaRPr lang="en-US" dirty="0" smtClean="0"/>
          </a:p>
          <a:p>
            <a:r>
              <a:rPr lang="en-US" dirty="0" smtClean="0"/>
              <a:t>toxicity </a:t>
            </a:r>
            <a:r>
              <a:rPr lang="en-US" dirty="0"/>
              <a:t>can occur prenatally when they are exposed via placental transfer or </a:t>
            </a:r>
            <a:r>
              <a:rPr lang="en-US" dirty="0" err="1"/>
              <a:t>postnatally</a:t>
            </a:r>
            <a:r>
              <a:rPr lang="en-US" dirty="0"/>
              <a:t> when exposed through breast </a:t>
            </a:r>
            <a:r>
              <a:rPr lang="en-US" dirty="0" smtClean="0"/>
              <a:t>milk.</a:t>
            </a:r>
          </a:p>
          <a:p>
            <a:r>
              <a:rPr lang="en-US" b="1" dirty="0" smtClean="0"/>
              <a:t>ABSTINENCE </a:t>
            </a:r>
            <a:r>
              <a:rPr lang="en-US" b="1" dirty="0"/>
              <a:t>SYNDROME- </a:t>
            </a:r>
            <a:r>
              <a:rPr lang="en-US" dirty="0"/>
              <a:t>maternal </a:t>
            </a:r>
            <a:r>
              <a:rPr lang="en-US" b="1" dirty="0"/>
              <a:t>opiate</a:t>
            </a:r>
            <a:r>
              <a:rPr lang="en-US" dirty="0"/>
              <a:t> </a:t>
            </a:r>
            <a:r>
              <a:rPr lang="en-US" dirty="0" smtClean="0"/>
              <a:t>use. </a:t>
            </a:r>
          </a:p>
          <a:p>
            <a:r>
              <a:rPr lang="en-US" b="1" dirty="0" smtClean="0"/>
              <a:t>HYPERSEROTONERGIC </a:t>
            </a:r>
            <a:r>
              <a:rPr lang="en-US" b="1" dirty="0"/>
              <a:t>STATE- </a:t>
            </a:r>
            <a:r>
              <a:rPr lang="en-US" dirty="0"/>
              <a:t>maternal </a:t>
            </a:r>
            <a:r>
              <a:rPr lang="en-US" b="1" dirty="0"/>
              <a:t>SSRI</a:t>
            </a:r>
            <a:r>
              <a:rPr lang="en-US" dirty="0"/>
              <a:t> </a:t>
            </a:r>
            <a:r>
              <a:rPr lang="en-US" dirty="0" smtClean="0"/>
              <a:t>use. </a:t>
            </a:r>
          </a:p>
          <a:p>
            <a:r>
              <a:rPr lang="en-US" b="1" dirty="0" smtClean="0"/>
              <a:t>OPIATE </a:t>
            </a:r>
            <a:r>
              <a:rPr lang="en-US" b="1" dirty="0"/>
              <a:t>TOXICITY- </a:t>
            </a:r>
            <a:r>
              <a:rPr lang="en-US" dirty="0"/>
              <a:t>maternal </a:t>
            </a:r>
            <a:r>
              <a:rPr lang="en-US" b="1" dirty="0"/>
              <a:t>codeine</a:t>
            </a:r>
            <a:r>
              <a:rPr lang="en-US" dirty="0"/>
              <a:t> use for pain management. 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Drug-Drug </a:t>
            </a:r>
            <a:r>
              <a:rPr lang="en-US" b="1" u="sng" dirty="0"/>
              <a:t>interactions: </a:t>
            </a:r>
            <a:endParaRPr lang="en-US" b="1" u="sng" dirty="0" smtClean="0"/>
          </a:p>
          <a:p>
            <a:r>
              <a:rPr lang="en-US" dirty="0" smtClean="0"/>
              <a:t>Ceftriaxone </a:t>
            </a:r>
            <a:r>
              <a:rPr lang="en-US" dirty="0"/>
              <a:t>should be avoided in infants younger than 28 days of age if they are receiving or are expected to receive intravenous calcium-containing products because of reports of neonatal deaths resulting from crystalline deposits in the lungs and </a:t>
            </a:r>
            <a:r>
              <a:rPr lang="en-US" dirty="0" smtClean="0"/>
              <a:t>kidneys [6].  </a:t>
            </a:r>
          </a:p>
        </p:txBody>
      </p:sp>
    </p:spTree>
    <p:extLst>
      <p:ext uri="{BB962C8B-B14F-4D97-AF65-F5344CB8AC3E}">
        <p14:creationId xmlns:p14="http://schemas.microsoft.com/office/powerpoint/2010/main" val="25768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185"/>
            <a:ext cx="10515600" cy="593077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What is </a:t>
            </a:r>
            <a:r>
              <a:rPr lang="en-US" b="1" u="sng" dirty="0" err="1"/>
              <a:t>Polypharmacy</a:t>
            </a:r>
            <a:r>
              <a:rPr lang="en-US" b="1" u="sng" dirty="0"/>
              <a:t>? </a:t>
            </a:r>
          </a:p>
          <a:p>
            <a:r>
              <a:rPr lang="en-US" dirty="0" smtClean="0"/>
              <a:t>Multiple </a:t>
            </a:r>
            <a:r>
              <a:rPr lang="en-US" dirty="0"/>
              <a:t>drugs to treat a single </a:t>
            </a:r>
            <a:r>
              <a:rPr lang="en-US" dirty="0" smtClean="0"/>
              <a:t>condition, with </a:t>
            </a:r>
            <a:r>
              <a:rPr lang="en-US" dirty="0"/>
              <a:t>the same mechanism of </a:t>
            </a:r>
            <a:r>
              <a:rPr lang="en-US" dirty="0" smtClean="0"/>
              <a:t>action [7].</a:t>
            </a:r>
          </a:p>
          <a:p>
            <a:r>
              <a:rPr lang="en-US" dirty="0" err="1"/>
              <a:t>Polypharmacy</a:t>
            </a:r>
            <a:r>
              <a:rPr lang="en-US" dirty="0"/>
              <a:t> is different from </a:t>
            </a:r>
            <a:r>
              <a:rPr lang="en-US" b="1" dirty="0"/>
              <a:t>medication overuse</a:t>
            </a:r>
            <a:r>
              <a:rPr lang="en-US" dirty="0"/>
              <a:t>, which can be defined </a:t>
            </a:r>
            <a:r>
              <a:rPr lang="en-US" dirty="0" smtClean="0"/>
              <a:t>as, </a:t>
            </a:r>
            <a:r>
              <a:rPr lang="en-US" dirty="0"/>
              <a:t>the inappropriate overprescribing of a medication or therapy for treatment of a disease state. Examples of medication overuse include overprescribing asthma medication in children with persistent cough or overprescribing the use of short-acting beta-2 agonists for asthma exacerbations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For example</a:t>
            </a:r>
            <a:r>
              <a:rPr lang="en-US" dirty="0" smtClean="0"/>
              <a:t>: Some conscious parents often when their baby suffers from a mild cough or a sore throat they use nebulizer.</a:t>
            </a:r>
          </a:p>
          <a:p>
            <a:r>
              <a:rPr lang="en-US" dirty="0"/>
              <a:t>Pharmacists have a unique opportunity to improve health care for pediatric patients by participating in the detection of </a:t>
            </a:r>
            <a:r>
              <a:rPr lang="en-US" dirty="0" err="1"/>
              <a:t>polypharmacy</a:t>
            </a:r>
            <a:r>
              <a:rPr lang="en-US" dirty="0"/>
              <a:t> through clinical pharmacy practice (making interventions, completing medication histories, discharge counseling) in the inpatient setting, and activities like medication reconciliation in the outpatient </a:t>
            </a:r>
            <a:r>
              <a:rPr lang="en-US" dirty="0" smtClean="0"/>
              <a:t>setting [7].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231"/>
            <a:ext cx="10515600" cy="6059732"/>
          </a:xfrm>
        </p:spPr>
        <p:txBody>
          <a:bodyPr/>
          <a:lstStyle/>
          <a:p>
            <a:endParaRPr lang="en-US" dirty="0" smtClean="0"/>
          </a:p>
          <a:p>
            <a:r>
              <a:rPr lang="en-US" sz="4800" b="1" u="sng" dirty="0" err="1" smtClean="0"/>
              <a:t>Paedetric</a:t>
            </a:r>
            <a:r>
              <a:rPr lang="en-US" sz="4800" b="1" u="sng" dirty="0" smtClean="0"/>
              <a:t> dose calculation:</a:t>
            </a:r>
          </a:p>
          <a:p>
            <a:endParaRPr lang="en-US" sz="48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1711568"/>
            <a:ext cx="11207262" cy="460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5" y="175846"/>
            <a:ext cx="11441723" cy="60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0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34462"/>
            <a:ext cx="11641015" cy="594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219258"/>
            <a:ext cx="11260015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292"/>
            <a:ext cx="10515600" cy="597767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Conclusion:</a:t>
            </a:r>
          </a:p>
          <a:p>
            <a:r>
              <a:rPr lang="en-US" dirty="0"/>
              <a:t>Children </a:t>
            </a:r>
            <a:r>
              <a:rPr lang="en-US" dirty="0" smtClean="0"/>
              <a:t>are often called </a:t>
            </a:r>
            <a:r>
              <a:rPr lang="en-US" b="1" dirty="0"/>
              <a:t>“therapeutic orphans</a:t>
            </a:r>
            <a:r>
              <a:rPr lang="en-US" b="1" dirty="0" smtClean="0"/>
              <a:t>”.  </a:t>
            </a:r>
          </a:p>
          <a:p>
            <a:r>
              <a:rPr lang="en-US" dirty="0" smtClean="0"/>
              <a:t>Inadequate </a:t>
            </a:r>
            <a:r>
              <a:rPr lang="en-US" dirty="0"/>
              <a:t>research data for prescribers to ensure safe dosing d/t inability to get </a:t>
            </a:r>
            <a:r>
              <a:rPr lang="en-US" dirty="0" smtClean="0"/>
              <a:t>consent, impact </a:t>
            </a:r>
            <a:r>
              <a:rPr lang="en-US" dirty="0"/>
              <a:t>of ontogeny on drug </a:t>
            </a:r>
            <a:r>
              <a:rPr lang="en-US" dirty="0" smtClean="0"/>
              <a:t>disposition [6].</a:t>
            </a:r>
          </a:p>
          <a:p>
            <a:r>
              <a:rPr lang="en-US" dirty="0"/>
              <a:t>Special methods of drug administration are needed for infants and young children.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/>
              <a:t>medicines needed for pediatric patients are not available in appropriate dosage forms; thus, the dosage forms of drugs marketed for adults may require modification for use in infants and children, necessitating assurance of potency and safety of drug </a:t>
            </a:r>
            <a:r>
              <a:rPr lang="en-US" dirty="0" smtClean="0"/>
              <a:t>use</a:t>
            </a:r>
            <a:r>
              <a:rPr lang="en-US" dirty="0"/>
              <a:t> </a:t>
            </a:r>
            <a:r>
              <a:rPr lang="en-US" dirty="0" smtClean="0"/>
              <a:t>[5]. </a:t>
            </a:r>
          </a:p>
          <a:p>
            <a:r>
              <a:rPr lang="en-US" dirty="0" smtClean="0"/>
              <a:t>The </a:t>
            </a:r>
            <a:r>
              <a:rPr lang="en-US" dirty="0"/>
              <a:t>pediatric medication-use process is complex and </a:t>
            </a:r>
            <a:r>
              <a:rPr lang="en-US" dirty="0" smtClean="0"/>
              <a:t>error-prone </a:t>
            </a:r>
            <a:r>
              <a:rPr lang="en-US" dirty="0"/>
              <a:t>because of the multiple steps required in calculating, verifying, preparing, and administering doses.</a:t>
            </a:r>
          </a:p>
        </p:txBody>
      </p:sp>
    </p:spTree>
    <p:extLst>
      <p:ext uri="{BB962C8B-B14F-4D97-AF65-F5344CB8AC3E}">
        <p14:creationId xmlns:p14="http://schemas.microsoft.com/office/powerpoint/2010/main" val="38000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128954"/>
            <a:ext cx="11605845" cy="604800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References:</a:t>
            </a:r>
          </a:p>
          <a:p>
            <a:r>
              <a:rPr lang="en-US" dirty="0" smtClean="0"/>
              <a:t>1- Nelson’s </a:t>
            </a:r>
            <a:r>
              <a:rPr lang="en-US" dirty="0"/>
              <a:t>textbook of Pediatrics (1ST SOUTH ASIA EDN.) </a:t>
            </a:r>
            <a:endParaRPr lang="en-US" dirty="0" smtClean="0"/>
          </a:p>
          <a:p>
            <a:r>
              <a:rPr lang="en-US" dirty="0"/>
              <a:t>2- </a:t>
            </a:r>
            <a:r>
              <a:rPr lang="en-US" dirty="0" err="1"/>
              <a:t>Vernacchio</a:t>
            </a:r>
            <a:r>
              <a:rPr lang="en-US" dirty="0"/>
              <a:t> L, </a:t>
            </a:r>
            <a:r>
              <a:rPr lang="en-US" dirty="0" err="1"/>
              <a:t>Kely</a:t>
            </a:r>
            <a:r>
              <a:rPr lang="en-US" dirty="0"/>
              <a:t> J, Kaufman DW, Mitchell AA. Medication use among children &lt;12 years of age in the United States: results from the Slone Survey. Pediatrics. </a:t>
            </a:r>
            <a:r>
              <a:rPr lang="en-US" dirty="0" smtClean="0"/>
              <a:t>2008;124:446–454</a:t>
            </a:r>
          </a:p>
          <a:p>
            <a:r>
              <a:rPr lang="en-US" dirty="0"/>
              <a:t>3- PHARMACOTHERAPY(A PATHOPHYSIOLOGIC APPROACH) 8TH </a:t>
            </a:r>
            <a:r>
              <a:rPr lang="en-US" dirty="0" err="1"/>
              <a:t>EDN:Chap</a:t>
            </a:r>
            <a:r>
              <a:rPr lang="en-US" dirty="0"/>
              <a:t>. 10: Pediatrics </a:t>
            </a:r>
            <a:r>
              <a:rPr lang="en-US" dirty="0" err="1"/>
              <a:t>Milap</a:t>
            </a:r>
            <a:r>
              <a:rPr lang="en-US" dirty="0"/>
              <a:t> C. </a:t>
            </a:r>
            <a:r>
              <a:rPr lang="en-US" dirty="0" err="1"/>
              <a:t>Nahata</a:t>
            </a:r>
            <a:r>
              <a:rPr lang="en-US" dirty="0"/>
              <a:t>; Carol </a:t>
            </a:r>
            <a:r>
              <a:rPr lang="en-US" dirty="0" err="1" smtClean="0"/>
              <a:t>Taketomo</a:t>
            </a:r>
            <a:endParaRPr lang="en-US" dirty="0" smtClean="0"/>
          </a:p>
          <a:p>
            <a:r>
              <a:rPr lang="en-US" dirty="0"/>
              <a:t>4- Pediatric Drug Formulations: A Review of Challenges and Progress. pediatrics/aappublications.org </a:t>
            </a:r>
            <a:r>
              <a:rPr lang="en-US" dirty="0" err="1"/>
              <a:t>Verica</a:t>
            </a:r>
            <a:r>
              <a:rPr lang="en-US" dirty="0"/>
              <a:t> </a:t>
            </a:r>
            <a:r>
              <a:rPr lang="en-US" dirty="0" err="1"/>
              <a:t>Ivanovska</a:t>
            </a:r>
            <a:r>
              <a:rPr lang="en-US" dirty="0"/>
              <a:t>, </a:t>
            </a:r>
            <a:r>
              <a:rPr lang="en-US" dirty="0" err="1"/>
              <a:t>Carin</a:t>
            </a:r>
            <a:r>
              <a:rPr lang="en-US" dirty="0"/>
              <a:t> M.A. </a:t>
            </a:r>
            <a:r>
              <a:rPr lang="en-US" dirty="0" err="1"/>
              <a:t>Rademaker</a:t>
            </a:r>
            <a:r>
              <a:rPr lang="en-US" dirty="0"/>
              <a:t>, </a:t>
            </a:r>
            <a:r>
              <a:rPr lang="en-US" dirty="0" err="1"/>
              <a:t>Liset</a:t>
            </a:r>
            <a:r>
              <a:rPr lang="en-US" dirty="0"/>
              <a:t> van </a:t>
            </a:r>
            <a:r>
              <a:rPr lang="en-US" dirty="0" err="1"/>
              <a:t>Dijk</a:t>
            </a:r>
            <a:r>
              <a:rPr lang="en-US" dirty="0"/>
              <a:t>, </a:t>
            </a:r>
            <a:r>
              <a:rPr lang="en-US" dirty="0" err="1"/>
              <a:t>Aukje</a:t>
            </a:r>
            <a:r>
              <a:rPr lang="en-US" dirty="0"/>
              <a:t> K. Mantel-</a:t>
            </a:r>
            <a:r>
              <a:rPr lang="en-US" dirty="0" err="1"/>
              <a:t>Teeuwisse</a:t>
            </a:r>
            <a:r>
              <a:rPr lang="en-US" dirty="0"/>
              <a:t> </a:t>
            </a:r>
          </a:p>
          <a:p>
            <a:r>
              <a:rPr lang="en-US" dirty="0" smtClean="0"/>
              <a:t>5- FDA</a:t>
            </a:r>
            <a:r>
              <a:rPr lang="en-US" dirty="0"/>
              <a:t>: Development of Drug Therapies for Newborns and Children The Scientific and Regulatory Imperatives </a:t>
            </a:r>
            <a:r>
              <a:rPr lang="en-US" dirty="0" err="1"/>
              <a:t>Yeruk</a:t>
            </a:r>
            <a:r>
              <a:rPr lang="en-US" dirty="0"/>
              <a:t> (Lily) </a:t>
            </a:r>
            <a:r>
              <a:rPr lang="en-US" dirty="0" err="1"/>
              <a:t>Mulugeta</a:t>
            </a:r>
            <a:r>
              <a:rPr lang="en-US" dirty="0"/>
              <a:t>, </a:t>
            </a:r>
            <a:r>
              <a:rPr lang="en-US" dirty="0" err="1"/>
              <a:t>PharmDa</a:t>
            </a:r>
            <a:r>
              <a:rPr lang="en-US" dirty="0"/>
              <a:t>, *, Anne </a:t>
            </a:r>
            <a:r>
              <a:rPr lang="en-US" dirty="0" err="1"/>
              <a:t>Zajicek</a:t>
            </a:r>
            <a:r>
              <a:rPr lang="en-US" dirty="0"/>
              <a:t>, </a:t>
            </a:r>
            <a:r>
              <a:rPr lang="en-US" dirty="0" err="1"/>
              <a:t>PharmD</a:t>
            </a:r>
            <a:r>
              <a:rPr lang="en-US" dirty="0"/>
              <a:t>, </a:t>
            </a:r>
            <a:r>
              <a:rPr lang="en-US" dirty="0" err="1"/>
              <a:t>MDb</a:t>
            </a:r>
            <a:r>
              <a:rPr lang="en-US" dirty="0"/>
              <a:t> , Jeff Barrett, </a:t>
            </a:r>
            <a:r>
              <a:rPr lang="en-US" dirty="0" err="1"/>
              <a:t>PhDc</a:t>
            </a:r>
            <a:r>
              <a:rPr lang="en-US" dirty="0"/>
              <a:t> , </a:t>
            </a:r>
            <a:r>
              <a:rPr lang="en-US" dirty="0" err="1"/>
              <a:t>Hari</a:t>
            </a:r>
            <a:r>
              <a:rPr lang="en-US" dirty="0"/>
              <a:t> Cheryl Sachs, </a:t>
            </a:r>
            <a:r>
              <a:rPr lang="en-US" dirty="0" err="1"/>
              <a:t>MDa</a:t>
            </a:r>
            <a:r>
              <a:rPr lang="en-US" dirty="0"/>
              <a:t> , Susan McCune, </a:t>
            </a:r>
            <a:r>
              <a:rPr lang="en-US" dirty="0" err="1"/>
              <a:t>MDa</a:t>
            </a:r>
            <a:r>
              <a:rPr lang="en-US" dirty="0"/>
              <a:t> , </a:t>
            </a:r>
            <a:r>
              <a:rPr lang="en-US" dirty="0" err="1"/>
              <a:t>Vikram</a:t>
            </a:r>
            <a:r>
              <a:rPr lang="en-US" dirty="0"/>
              <a:t> </a:t>
            </a:r>
            <a:r>
              <a:rPr lang="en-US" dirty="0" err="1"/>
              <a:t>Sinha</a:t>
            </a:r>
            <a:r>
              <a:rPr lang="en-US" dirty="0"/>
              <a:t>, </a:t>
            </a:r>
            <a:r>
              <a:rPr lang="en-US" dirty="0" err="1"/>
              <a:t>PhDd</a:t>
            </a:r>
            <a:r>
              <a:rPr lang="en-US" dirty="0"/>
              <a:t> , Lynne Yao, </a:t>
            </a:r>
            <a:r>
              <a:rPr lang="en-US" dirty="0" err="1"/>
              <a:t>Mda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6- The STEP (safety and </a:t>
            </a:r>
            <a:r>
              <a:rPr lang="en-US" b="1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toxicity 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of excipients for </a:t>
            </a:r>
            <a:r>
              <a:rPr lang="en-US" b="1" u="sng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paediatrics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) database: part 2–the pilot version</a:t>
            </a:r>
            <a:endParaRPr lang="en-US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 smtClean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051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46" y="164122"/>
            <a:ext cx="10445262" cy="65414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Introduction:</a:t>
            </a:r>
          </a:p>
          <a:p>
            <a:r>
              <a:rPr lang="en-US" dirty="0" err="1" smtClean="0"/>
              <a:t>Paedetrics</a:t>
            </a:r>
            <a:r>
              <a:rPr lang="en-US" dirty="0" smtClean="0"/>
              <a:t> consists of </a:t>
            </a:r>
            <a:r>
              <a:rPr lang="en-US" b="1" dirty="0" smtClean="0"/>
              <a:t>20 to 25% </a:t>
            </a:r>
            <a:r>
              <a:rPr lang="en-US" dirty="0" smtClean="0"/>
              <a:t>of total world population [1]. </a:t>
            </a:r>
          </a:p>
          <a:p>
            <a:r>
              <a:rPr lang="en-US" b="1" dirty="0" smtClean="0"/>
              <a:t>Poorly developed organ functions </a:t>
            </a:r>
            <a:r>
              <a:rPr lang="en-US" dirty="0" smtClean="0"/>
              <a:t>and </a:t>
            </a:r>
            <a:r>
              <a:rPr lang="en-US" b="1" dirty="0" smtClean="0"/>
              <a:t>highest risk of toxicity</a:t>
            </a:r>
            <a:r>
              <a:rPr lang="en-US" dirty="0" smtClean="0"/>
              <a:t> and </a:t>
            </a:r>
            <a:r>
              <a:rPr lang="en-US" b="1" dirty="0" smtClean="0"/>
              <a:t>poor clinical response</a:t>
            </a:r>
            <a:r>
              <a:rPr lang="en-US" b="1" dirty="0"/>
              <a:t> </a:t>
            </a:r>
            <a:r>
              <a:rPr lang="en-US" dirty="0" smtClean="0"/>
              <a:t>are major challenges in </a:t>
            </a:r>
            <a:r>
              <a:rPr lang="en-US" dirty="0" err="1" smtClean="0"/>
              <a:t>paedetric</a:t>
            </a:r>
            <a:r>
              <a:rPr lang="en-US" dirty="0" smtClean="0"/>
              <a:t> care.</a:t>
            </a:r>
          </a:p>
          <a:p>
            <a:r>
              <a:rPr lang="en-US" b="1" u="sng" dirty="0" err="1" smtClean="0"/>
              <a:t>Sulphanilamide</a:t>
            </a:r>
            <a:r>
              <a:rPr lang="en-US" b="1" u="sng" dirty="0" smtClean="0"/>
              <a:t> elixir- death: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30" y="2577978"/>
            <a:ext cx="9847385" cy="419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2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569"/>
            <a:ext cx="10515600" cy="59893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7- Choosing </a:t>
            </a:r>
            <a:r>
              <a:rPr lang="en-US" u="sng" dirty="0">
                <a:hlinkClick r:id="rId2"/>
              </a:rPr>
              <a:t>medications wisely: Is it time to address </a:t>
            </a:r>
            <a:r>
              <a:rPr lang="en-US" b="1" u="sng" dirty="0" err="1">
                <a:hlinkClick r:id="rId2"/>
              </a:rPr>
              <a:t>paediatric</a:t>
            </a:r>
            <a:r>
              <a:rPr lang="en-US" b="1" u="sng" dirty="0">
                <a:hlinkClick r:id="rId2"/>
              </a:rPr>
              <a:t> </a:t>
            </a:r>
            <a:r>
              <a:rPr lang="en-US" b="1" u="sng" dirty="0" err="1">
                <a:hlinkClick r:id="rId2"/>
              </a:rPr>
              <a:t>polypharmacy</a:t>
            </a:r>
            <a:r>
              <a:rPr lang="en-US" u="sng" dirty="0" smtClean="0">
                <a:hlinkClick r:id="rId2"/>
              </a:rPr>
              <a:t>?</a:t>
            </a:r>
            <a:endParaRPr lang="en-US" u="sng" dirty="0" smtClean="0"/>
          </a:p>
          <a:p>
            <a:r>
              <a:rPr lang="en-US" dirty="0">
                <a:hlinkClick r:id="rId3"/>
              </a:rPr>
              <a:t>8- JointCommission.org</a:t>
            </a:r>
            <a:r>
              <a:rPr lang="en-US" dirty="0"/>
              <a:t> Hospital: 2015 National Patient Safety Goals. [Accessed March 1, 2015]. Available from: </a:t>
            </a:r>
            <a:r>
              <a:rPr lang="en-US" dirty="0">
                <a:hlinkClick r:id="rId4"/>
              </a:rPr>
              <a:t>http://www.jointcommission.org/hap_2015_npsgs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/>
              <a:t>9- JCS JOINT WORKING GROUP: 2012 GUIDELINES ON PEDIATRIC DRUG THERAPY IN CARDIOVASCULAR DISEASES. </a:t>
            </a:r>
          </a:p>
          <a:p>
            <a:r>
              <a:rPr lang="en-US" dirty="0" smtClean="0"/>
              <a:t>10- Oswald </a:t>
            </a:r>
            <a:r>
              <a:rPr lang="en-US" dirty="0"/>
              <a:t>DP, </a:t>
            </a:r>
            <a:r>
              <a:rPr lang="en-US" dirty="0" err="1"/>
              <a:t>Soneklar</a:t>
            </a:r>
            <a:r>
              <a:rPr lang="en-US" dirty="0"/>
              <a:t> NA. Medication use among children with autism-spectrum disorders. J Child </a:t>
            </a:r>
            <a:r>
              <a:rPr lang="en-US" dirty="0" err="1"/>
              <a:t>Adolesc</a:t>
            </a:r>
            <a:r>
              <a:rPr lang="en-US" dirty="0"/>
              <a:t> </a:t>
            </a:r>
            <a:r>
              <a:rPr lang="en-US" dirty="0" err="1"/>
              <a:t>Psychopharmacol</a:t>
            </a:r>
            <a:r>
              <a:rPr lang="en-US" dirty="0"/>
              <a:t>. 2007;17:348–355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5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"/>
            <a:ext cx="10515600" cy="60245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        Child Age 3-11.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              Adolescent Age  12 onwards.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7" y="457201"/>
            <a:ext cx="8979878" cy="433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3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231"/>
            <a:ext cx="10515600" cy="605973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u="sng" dirty="0" smtClean="0"/>
              <a:t>Why </a:t>
            </a:r>
            <a:r>
              <a:rPr lang="en-US" b="1" u="sng" dirty="0"/>
              <a:t>Do We Need </a:t>
            </a:r>
            <a:r>
              <a:rPr lang="en-US" b="1" u="sng" dirty="0" err="1"/>
              <a:t>Paediatric</a:t>
            </a:r>
            <a:r>
              <a:rPr lang="en-US" b="1" u="sng" dirty="0"/>
              <a:t> Pharmacists? </a:t>
            </a:r>
            <a:endParaRPr lang="en-US" b="1" u="sng" dirty="0" smtClean="0"/>
          </a:p>
          <a:p>
            <a:pPr marL="0" indent="0">
              <a:buNone/>
            </a:pPr>
            <a:endParaRPr lang="en-US" b="1" u="sng" dirty="0"/>
          </a:p>
          <a:p>
            <a:r>
              <a:rPr lang="en-US" dirty="0"/>
              <a:t>Children are at increased risk of adverse drug events (ADE’s).</a:t>
            </a:r>
          </a:p>
          <a:p>
            <a:r>
              <a:rPr lang="en-US" dirty="0"/>
              <a:t>Age-based variability in absorption, distribution, metabolism, and excretion of </a:t>
            </a:r>
            <a:r>
              <a:rPr lang="en-US" dirty="0" smtClean="0"/>
              <a:t>drugs. </a:t>
            </a:r>
            <a:endParaRPr lang="en-US" dirty="0"/>
          </a:p>
          <a:p>
            <a:r>
              <a:rPr lang="en-US" dirty="0"/>
              <a:t>Weight and/or body surface area (BSA) need to be considered for each drug for each </a:t>
            </a:r>
            <a:r>
              <a:rPr lang="en-US" dirty="0" smtClean="0"/>
              <a:t>patient [2].  </a:t>
            </a:r>
            <a:endParaRPr lang="en-US" dirty="0"/>
          </a:p>
          <a:p>
            <a:r>
              <a:rPr lang="en-US" dirty="0" err="1" smtClean="0"/>
              <a:t>Paediatric</a:t>
            </a:r>
            <a:r>
              <a:rPr lang="en-US" dirty="0" smtClean="0"/>
              <a:t> medication orders are more prone to errors than adult orders.</a:t>
            </a:r>
          </a:p>
          <a:p>
            <a:r>
              <a:rPr lang="en-US" dirty="0" smtClean="0"/>
              <a:t>Doses are not standard. </a:t>
            </a:r>
            <a:endParaRPr lang="en-US" dirty="0"/>
          </a:p>
          <a:p>
            <a:r>
              <a:rPr lang="en-US" dirty="0" smtClean="0"/>
              <a:t>Math errors can occur when calculating the dose [2]. </a:t>
            </a:r>
            <a:endParaRPr lang="en-US" dirty="0"/>
          </a:p>
          <a:p>
            <a:r>
              <a:rPr lang="en-US" dirty="0" smtClean="0"/>
              <a:t>Suspensions often have to be compounded. </a:t>
            </a:r>
            <a:endParaRPr lang="en-US" dirty="0"/>
          </a:p>
          <a:p>
            <a:r>
              <a:rPr lang="en-US" dirty="0" smtClean="0"/>
              <a:t>Tablets may have to be cut. </a:t>
            </a:r>
            <a:endParaRPr lang="en-US" dirty="0"/>
          </a:p>
          <a:p>
            <a:r>
              <a:rPr lang="en-US" dirty="0" smtClean="0"/>
              <a:t>Dilutions need to be made to make amounts that are measurable.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954"/>
            <a:ext cx="10515600" cy="6048009"/>
          </a:xfrm>
        </p:spPr>
        <p:txBody>
          <a:bodyPr>
            <a:normAutofit/>
          </a:bodyPr>
          <a:lstStyle/>
          <a:p>
            <a:endParaRPr lang="en-US" b="1" u="sng" dirty="0" smtClean="0"/>
          </a:p>
          <a:p>
            <a:endParaRPr lang="en-US" b="1" u="sng" dirty="0" smtClean="0"/>
          </a:p>
          <a:p>
            <a:pPr marL="0" indent="0">
              <a:buNone/>
            </a:pPr>
            <a:endParaRPr lang="en-US" b="1" u="sng" dirty="0" smtClean="0"/>
          </a:p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Skills </a:t>
            </a:r>
            <a:r>
              <a:rPr lang="en-US" b="1" u="sng" dirty="0"/>
              <a:t>Necessary:</a:t>
            </a:r>
          </a:p>
          <a:p>
            <a:pPr marL="0" indent="0">
              <a:buNone/>
            </a:pPr>
            <a:endParaRPr lang="en-US" b="1" u="sng" dirty="0" smtClean="0"/>
          </a:p>
          <a:p>
            <a:r>
              <a:rPr lang="en-US" dirty="0" smtClean="0"/>
              <a:t>Dosage calculations </a:t>
            </a:r>
          </a:p>
          <a:p>
            <a:r>
              <a:rPr lang="en-US" dirty="0" smtClean="0"/>
              <a:t>Dosage-form selection </a:t>
            </a:r>
          </a:p>
          <a:p>
            <a:r>
              <a:rPr lang="en-US" dirty="0" smtClean="0"/>
              <a:t>Specialized drug preparation and administration techniques [3].</a:t>
            </a:r>
          </a:p>
          <a:p>
            <a:r>
              <a:rPr lang="en-US" dirty="0" smtClean="0"/>
              <a:t>Understanding of PK/PD changes occurring with age </a:t>
            </a:r>
          </a:p>
          <a:p>
            <a:r>
              <a:rPr lang="en-US" dirty="0" smtClean="0"/>
              <a:t>Understanding of disease-specific conditions affecting drug choice or dose [3]. </a:t>
            </a:r>
          </a:p>
          <a:p>
            <a:r>
              <a:rPr lang="en-US" dirty="0" smtClean="0"/>
              <a:t>Understanding nature of medication errors in pediatric patients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54" y="492369"/>
            <a:ext cx="6025660" cy="309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5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122"/>
            <a:ext cx="10515600" cy="66118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Special Challenges of Practicing in Pediatrics:</a:t>
            </a:r>
          </a:p>
          <a:p>
            <a:r>
              <a:rPr lang="en-US" dirty="0" smtClean="0"/>
              <a:t>Lack of published information on therapeutic uses and monitoring of drugs [4].</a:t>
            </a:r>
            <a:endParaRPr lang="en-US" dirty="0"/>
          </a:p>
          <a:p>
            <a:r>
              <a:rPr lang="en-US" dirty="0" smtClean="0"/>
              <a:t>Lack of FDA approval for many drugs used in pediatrics. </a:t>
            </a:r>
            <a:r>
              <a:rPr lang="en-US" dirty="0" err="1" smtClean="0"/>
              <a:t>e.g</a:t>
            </a:r>
            <a:r>
              <a:rPr lang="en-US" dirty="0" smtClean="0"/>
              <a:t>: </a:t>
            </a:r>
            <a:r>
              <a:rPr lang="en-US" b="1" dirty="0"/>
              <a:t>The</a:t>
            </a:r>
            <a:r>
              <a:rPr lang="en-US" dirty="0"/>
              <a:t> most commonly </a:t>
            </a:r>
            <a:r>
              <a:rPr lang="en-US" b="1" dirty="0"/>
              <a:t>off</a:t>
            </a:r>
            <a:r>
              <a:rPr lang="en-US" dirty="0"/>
              <a:t>‐ </a:t>
            </a:r>
            <a:r>
              <a:rPr lang="en-US" b="1" dirty="0"/>
              <a:t>label</a:t>
            </a:r>
            <a:r>
              <a:rPr lang="en-US" dirty="0"/>
              <a:t> prescribed </a:t>
            </a:r>
            <a:r>
              <a:rPr lang="en-US" b="1" dirty="0" smtClean="0"/>
              <a:t>drugs</a:t>
            </a:r>
            <a:r>
              <a:rPr lang="en-US" dirty="0"/>
              <a:t> </a:t>
            </a:r>
            <a:r>
              <a:rPr lang="en-US" dirty="0" smtClean="0"/>
              <a:t>are ceftriaxone , </a:t>
            </a:r>
            <a:r>
              <a:rPr lang="en-US" dirty="0"/>
              <a:t>followed by </a:t>
            </a:r>
            <a:r>
              <a:rPr lang="en-US" dirty="0" err="1" smtClean="0"/>
              <a:t>cloxacillin</a:t>
            </a:r>
            <a:r>
              <a:rPr lang="en-US" dirty="0" smtClean="0"/>
              <a:t>, gentamycin, </a:t>
            </a:r>
            <a:r>
              <a:rPr lang="en-US" dirty="0"/>
              <a:t>and </a:t>
            </a:r>
            <a:r>
              <a:rPr lang="en-US" dirty="0" err="1" smtClean="0"/>
              <a:t>paracetamol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Lack of appropriate commercially available dosage forms and concentrations of commonly used medications [5].</a:t>
            </a:r>
          </a:p>
          <a:p>
            <a:r>
              <a:rPr lang="en-US" dirty="0" smtClean="0"/>
              <a:t>Inability of patients to communicate with caregivers </a:t>
            </a:r>
          </a:p>
          <a:p>
            <a:r>
              <a:rPr lang="en-US" dirty="0" smtClean="0"/>
              <a:t>Interacting with parents.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77" y="4618891"/>
            <a:ext cx="10163907" cy="208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43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908"/>
            <a:ext cx="10515600" cy="591905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b="1" u="sng" dirty="0" smtClean="0"/>
              <a:t>Pharmacokinetic considerations</a:t>
            </a:r>
            <a:r>
              <a:rPr lang="en-US" b="1" dirty="0" smtClean="0"/>
              <a:t>:</a:t>
            </a:r>
          </a:p>
          <a:p>
            <a:r>
              <a:rPr lang="en-US" b="1" u="sng" dirty="0" smtClean="0"/>
              <a:t>Absorption – Gastrointestinal: </a:t>
            </a:r>
            <a:endParaRPr lang="en-US" b="1" u="sng" dirty="0"/>
          </a:p>
          <a:p>
            <a:r>
              <a:rPr lang="en-US" dirty="0" smtClean="0"/>
              <a:t>pH- gastric acid output maturity is related to postnatal age and approaches adult values by 3 months of age </a:t>
            </a:r>
          </a:p>
          <a:p>
            <a:r>
              <a:rPr lang="en-US" dirty="0" smtClean="0"/>
              <a:t>GI motility- neonates have a delay in gastric emptying time, adult values are reached at 6-8 months of age [8].</a:t>
            </a:r>
          </a:p>
          <a:p>
            <a:r>
              <a:rPr lang="en-US" dirty="0" smtClean="0"/>
              <a:t>GI contents- develops rapidly within the first year of life, underdeveloped flora can increase absorption of drugs (digoxin) </a:t>
            </a:r>
          </a:p>
          <a:p>
            <a:r>
              <a:rPr lang="en-US" b="1" u="sng" dirty="0"/>
              <a:t>Percutaneous Absorption:</a:t>
            </a:r>
          </a:p>
          <a:p>
            <a:r>
              <a:rPr lang="en-US" dirty="0"/>
              <a:t>Absorption is increased in the newborn due to immature epidermal barrier and increased skin hydration during the first 2 weeks of </a:t>
            </a:r>
            <a:r>
              <a:rPr lang="en-US" dirty="0" smtClean="0"/>
              <a:t>life [8]. </a:t>
            </a:r>
            <a:endParaRPr lang="en-US" dirty="0"/>
          </a:p>
          <a:p>
            <a:r>
              <a:rPr lang="en-US" dirty="0"/>
              <a:t>Increased surface area to weight ratio increases percutaneous absorption.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292"/>
            <a:ext cx="10515600" cy="5977671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Distribution:</a:t>
            </a:r>
          </a:p>
          <a:p>
            <a:r>
              <a:rPr lang="en-US" b="1" u="sng" dirty="0" smtClean="0"/>
              <a:t>Body Water:</a:t>
            </a:r>
          </a:p>
          <a:p>
            <a:r>
              <a:rPr lang="en-US" dirty="0" smtClean="0"/>
              <a:t>Neonates are 80% body water compared to 55% in adults </a:t>
            </a:r>
          </a:p>
          <a:p>
            <a:r>
              <a:rPr lang="en-US" dirty="0" err="1" smtClean="0"/>
              <a:t>Vd</a:t>
            </a:r>
            <a:r>
              <a:rPr lang="en-US" dirty="0" smtClean="0"/>
              <a:t> is increased for drugs that distribute to aqueous parts of the body (aminoglycosides).  </a:t>
            </a:r>
          </a:p>
          <a:p>
            <a:r>
              <a:rPr lang="en-US" dirty="0" smtClean="0"/>
              <a:t>Total body fat is 1% in a 29 </a:t>
            </a:r>
            <a:r>
              <a:rPr lang="en-US" dirty="0" err="1" smtClean="0"/>
              <a:t>wk</a:t>
            </a:r>
            <a:r>
              <a:rPr lang="en-US" dirty="0" smtClean="0"/>
              <a:t> neonate </a:t>
            </a:r>
          </a:p>
          <a:p>
            <a:r>
              <a:rPr lang="en-US" dirty="0" smtClean="0"/>
              <a:t> Total body fat is 15% in a full term baby </a:t>
            </a:r>
            <a:endParaRPr lang="en-US" dirty="0"/>
          </a:p>
          <a:p>
            <a:r>
              <a:rPr lang="en-US" dirty="0" smtClean="0"/>
              <a:t>Fat content tends to increase between 5-10 years followed by a decrease through age 17   [9]. </a:t>
            </a:r>
          </a:p>
          <a:p>
            <a:r>
              <a:rPr lang="en-US" dirty="0" err="1" smtClean="0"/>
              <a:t>Vd</a:t>
            </a:r>
            <a:r>
              <a:rPr lang="en-US" dirty="0" smtClean="0"/>
              <a:t> is increased for drugs that are highly lipid soluble</a:t>
            </a:r>
          </a:p>
          <a:p>
            <a:r>
              <a:rPr lang="en-US" b="1" u="sng" dirty="0"/>
              <a:t>Plasma Protein Binding: </a:t>
            </a:r>
          </a:p>
          <a:p>
            <a:r>
              <a:rPr lang="en-US" dirty="0"/>
              <a:t>Neonates have decreased plasma protein which increases unbound concentrations (ex: Phenytoin may only be 70% bound in a neonate compared to 90% in an adult)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123"/>
            <a:ext cx="10515600" cy="6012840"/>
          </a:xfrm>
        </p:spPr>
        <p:txBody>
          <a:bodyPr/>
          <a:lstStyle/>
          <a:p>
            <a:r>
              <a:rPr lang="en-US" b="1" u="sng" dirty="0" smtClean="0"/>
              <a:t>Blood Brain Barrier: </a:t>
            </a:r>
          </a:p>
          <a:p>
            <a:r>
              <a:rPr lang="en-US" dirty="0" smtClean="0"/>
              <a:t>An immature BBB due to incomplete CNS myelination results in increased CNS drug penetration.</a:t>
            </a:r>
          </a:p>
          <a:p>
            <a:r>
              <a:rPr lang="en-US" b="1" u="sng" dirty="0"/>
              <a:t>Metabolism: </a:t>
            </a:r>
          </a:p>
          <a:p>
            <a:r>
              <a:rPr lang="en-US" dirty="0"/>
              <a:t>Neonates have decreased activity of many enzyme pathways, that is why drug dosages are decreased for neonates </a:t>
            </a:r>
          </a:p>
          <a:p>
            <a:r>
              <a:rPr lang="en-US" dirty="0"/>
              <a:t>P450 activity is 50% of adult levels. </a:t>
            </a:r>
          </a:p>
          <a:p>
            <a:r>
              <a:rPr lang="en-US" dirty="0"/>
              <a:t>Decreased hydroxylation activity leads to decreased metabolism of phenobarbital, phenytoin, </a:t>
            </a:r>
            <a:r>
              <a:rPr lang="en-US" dirty="0" err="1"/>
              <a:t>lidocaine</a:t>
            </a:r>
            <a:r>
              <a:rPr lang="en-US" dirty="0"/>
              <a:t>. </a:t>
            </a:r>
          </a:p>
          <a:p>
            <a:r>
              <a:rPr lang="en-US" dirty="0"/>
              <a:t>Children have increased hepatic enzyme activity between 2-4 years of age.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7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1216</Words>
  <Application>Microsoft Office PowerPoint</Application>
  <PresentationFormat>Widescreen</PresentationFormat>
  <Paragraphs>159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Pharmacist</dc:creator>
  <cp:lastModifiedBy>acer</cp:lastModifiedBy>
  <cp:revision>108</cp:revision>
  <dcterms:created xsi:type="dcterms:W3CDTF">2020-10-20T08:18:20Z</dcterms:created>
  <dcterms:modified xsi:type="dcterms:W3CDTF">2020-12-02T15:58:51Z</dcterms:modified>
</cp:coreProperties>
</file>