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embeddedFontLs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246971"/>
            <a:ext cx="4714217" cy="109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Arial Black"/>
                <a:cs typeface="Arial Black"/>
              </a:rPr>
              <a:t>Discovering</a:t>
            </a:r>
          </a:p>
          <a:p>
            <a:pPr marL="914704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14" dirty="0">
                <a:solidFill>
                  <a:srgbClr val="000000"/>
                </a:solidFill>
                <a:latin typeface="Arial Black"/>
                <a:cs typeface="Arial Black"/>
              </a:rPr>
              <a:t>Computers</a:t>
            </a:r>
            <a:r>
              <a:rPr sz="3200" spc="-46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endParaRPr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688" y="5483355"/>
            <a:ext cx="3275974" cy="671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1" dirty="0">
                <a:solidFill>
                  <a:srgbClr val="000000"/>
                </a:solidFill>
                <a:latin typeface="Arial Black"/>
                <a:cs typeface="Arial Black"/>
              </a:rPr>
              <a:t>Your</a:t>
            </a:r>
            <a:r>
              <a:rPr sz="2000" spc="21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Interactive Guide</a:t>
            </a:r>
          </a:p>
          <a:p>
            <a:pPr marL="21945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to</a:t>
            </a:r>
            <a:r>
              <a:rPr sz="2000" spc="-12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the Digital</a:t>
            </a:r>
            <a:r>
              <a:rPr sz="2000" spc="-28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630733" cy="1325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67588E"/>
                </a:solidFill>
                <a:latin typeface="Calibri"/>
                <a:cs typeface="Calibri"/>
              </a:rPr>
              <a:t>Word</a:t>
            </a:r>
            <a:r>
              <a:rPr sz="2800" b="1" spc="49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processing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  <a:r>
              <a:rPr sz="2800" b="1" spc="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create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920846"/>
            <a:ext cx="347929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manipulate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documents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432910"/>
            <a:ext cx="3964720" cy="1751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Clip</a:t>
            </a:r>
            <a:r>
              <a:rPr sz="2800" b="1" spc="14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art</a:t>
            </a:r>
            <a:r>
              <a:rPr sz="2800" b="1" spc="2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collection of</a:t>
            </a:r>
          </a:p>
          <a:p>
            <a:pPr marL="34289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drawings,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photos,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other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72628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word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processing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0750" y="2553276"/>
            <a:ext cx="992883" cy="53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Grammar</a:t>
            </a:r>
          </a:p>
          <a:p>
            <a:pPr marL="65531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Checker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0457" y="2671894"/>
            <a:ext cx="1230002" cy="127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AutoCorrect</a:t>
            </a:r>
          </a:p>
          <a:p>
            <a:pPr marL="144780" marR="0">
              <a:lnSpc>
                <a:spcPts val="2083"/>
              </a:lnSpc>
              <a:spcBef>
                <a:spcPts val="5537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Ink</a:t>
            </a:r>
            <a:r>
              <a:rPr sz="17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98420" y="2671894"/>
            <a:ext cx="1215948" cy="127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AutoFormat</a:t>
            </a:r>
          </a:p>
          <a:p>
            <a:pPr marL="204215" marR="0">
              <a:lnSpc>
                <a:spcPts val="2083"/>
              </a:lnSpc>
              <a:spcBef>
                <a:spcPts val="5537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Macros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56253" y="2671894"/>
            <a:ext cx="1341798" cy="2237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Collaboration</a:t>
            </a:r>
          </a:p>
          <a:p>
            <a:pPr marL="88391" marR="0">
              <a:lnSpc>
                <a:spcPts val="2083"/>
              </a:lnSpc>
              <a:spcBef>
                <a:spcPts val="5537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Mail</a:t>
            </a:r>
            <a:r>
              <a:rPr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Merge</a:t>
            </a:r>
          </a:p>
          <a:p>
            <a:pPr marL="316991" marR="0">
              <a:lnSpc>
                <a:spcPts val="2080"/>
              </a:lnSpc>
              <a:spcBef>
                <a:spcPts val="5536"/>
              </a:spcBef>
              <a:spcAft>
                <a:spcPts val="0"/>
              </a:spcAft>
            </a:pPr>
            <a:r>
              <a:rPr sz="1700" spc="-18" dirty="0">
                <a:solidFill>
                  <a:srgbClr val="000000"/>
                </a:solidFill>
                <a:latin typeface="Calibri"/>
                <a:cs typeface="Calibri"/>
              </a:rPr>
              <a:t>Tables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5358" y="2671894"/>
            <a:ext cx="917642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Columns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15838" y="3520762"/>
            <a:ext cx="860164" cy="53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Reading</a:t>
            </a:r>
          </a:p>
          <a:p>
            <a:pPr marL="59435" marR="0">
              <a:lnSpc>
                <a:spcPts val="1861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0" dirty="0">
                <a:solidFill>
                  <a:srgbClr val="000000"/>
                </a:solidFill>
                <a:latin typeface="Calibri"/>
                <a:cs typeface="Calibri"/>
              </a:rPr>
              <a:t>Layout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90561" y="3639344"/>
            <a:ext cx="955337" cy="302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5321" y="4488502"/>
            <a:ext cx="1117880" cy="53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Search</a:t>
            </a:r>
            <a:r>
              <a:rPr sz="17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137159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Replace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53283" y="4606993"/>
            <a:ext cx="1100724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Smart</a:t>
            </a:r>
            <a:r>
              <a:rPr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spc="-31" dirty="0">
                <a:solidFill>
                  <a:srgbClr val="000000"/>
                </a:solidFill>
                <a:latin typeface="Calibri"/>
                <a:cs typeface="Calibri"/>
              </a:rPr>
              <a:t>Tags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21350" y="4606993"/>
            <a:ext cx="1070232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8" dirty="0">
                <a:solidFill>
                  <a:srgbClr val="000000"/>
                </a:solidFill>
                <a:latin typeface="Calibri"/>
                <a:cs typeface="Calibri"/>
              </a:rPr>
              <a:t>Templates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37221" y="4606993"/>
            <a:ext cx="1055927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Thesaurus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56916" y="5455912"/>
            <a:ext cx="893026" cy="53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7" dirty="0">
                <a:solidFill>
                  <a:srgbClr val="000000"/>
                </a:solidFill>
                <a:latin typeface="Calibri"/>
                <a:cs typeface="Calibri"/>
              </a:rPr>
              <a:t>Tracking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27880" y="5455912"/>
            <a:ext cx="1198407" cy="53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4" dirty="0">
                <a:solidFill>
                  <a:srgbClr val="000000"/>
                </a:solidFill>
                <a:latin typeface="Calibri"/>
                <a:cs typeface="Calibri"/>
              </a:rPr>
              <a:t>Voice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Recognition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75046" y="5455912"/>
            <a:ext cx="1342855" cy="53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495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8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17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148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441543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Developing a document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52265" y="2701747"/>
            <a:ext cx="1527389" cy="804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-11" dirty="0">
                <a:solidFill>
                  <a:srgbClr val="FFFFFF"/>
                </a:solidFill>
                <a:latin typeface="Calibri"/>
                <a:cs typeface="Calibri"/>
              </a:rPr>
              <a:t>Edit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85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610" y="3157058"/>
            <a:ext cx="1706129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Enter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r>
              <a:rPr sz="19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8453" y="3157058"/>
            <a:ext cx="2254593" cy="641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9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Change appearance</a:t>
            </a:r>
          </a:p>
          <a:p>
            <a:pPr marL="172592" marR="0">
              <a:lnSpc>
                <a:spcPts val="2314"/>
              </a:lnSpc>
              <a:spcBef>
                <a:spcPts val="171"/>
              </a:spcBef>
              <a:spcAft>
                <a:spcPts val="0"/>
              </a:spcAft>
            </a:pPr>
            <a:r>
              <a:rPr sz="1900" dirty="0">
                <a:solidFill>
                  <a:srgbClr val="67588E"/>
                </a:solidFill>
                <a:latin typeface="Calibri"/>
                <a:cs typeface="Calibri"/>
              </a:rPr>
              <a:t>•</a:t>
            </a:r>
            <a:r>
              <a:rPr sz="1900" spc="-3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7588E"/>
                </a:solidFill>
                <a:latin typeface="Calibri"/>
                <a:cs typeface="Calibri"/>
              </a:rPr>
              <a:t>Font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822" y="3422234"/>
            <a:ext cx="1022213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numbers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27146" y="3579206"/>
            <a:ext cx="1976768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 Make</a:t>
            </a:r>
            <a:r>
              <a:rPr sz="19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changes </a:t>
            </a:r>
            <a:r>
              <a:rPr sz="19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5610" y="3731606"/>
            <a:ext cx="2257717" cy="641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Insert</a:t>
            </a:r>
            <a:r>
              <a:rPr sz="19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</a:p>
          <a:p>
            <a:pPr marL="0" marR="0">
              <a:lnSpc>
                <a:spcPts val="2314"/>
              </a:lnSpc>
              <a:spcBef>
                <a:spcPts val="171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12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other tasks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91045" y="3775802"/>
            <a:ext cx="1192689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67588E"/>
                </a:solidFill>
                <a:latin typeface="Calibri"/>
                <a:cs typeface="Calibri"/>
              </a:rPr>
              <a:t>•</a:t>
            </a:r>
            <a:r>
              <a:rPr sz="1900" spc="-3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7588E"/>
                </a:solidFill>
                <a:latin typeface="Calibri"/>
                <a:cs typeface="Calibri"/>
              </a:rPr>
              <a:t>Font </a:t>
            </a:r>
            <a:r>
              <a:rPr sz="1900" b="1" spc="-11" dirty="0">
                <a:solidFill>
                  <a:srgbClr val="67588E"/>
                </a:solidFill>
                <a:latin typeface="Calibri"/>
                <a:cs typeface="Calibri"/>
              </a:rPr>
              <a:t>size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99358" y="3844382"/>
            <a:ext cx="1705258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existing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content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7146" y="4153754"/>
            <a:ext cx="2366555" cy="862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Inserting, deleting,</a:t>
            </a:r>
          </a:p>
          <a:p>
            <a:pPr marL="172211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cutting, copying,</a:t>
            </a:r>
            <a:r>
              <a:rPr sz="19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172211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pasting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60703" y="4671898"/>
            <a:ext cx="1527389" cy="804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444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85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43826" y="4671898"/>
            <a:ext cx="1527389" cy="804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85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3840" y="6445887"/>
            <a:ext cx="7141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29978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Spreadsheet</a:t>
            </a:r>
            <a:r>
              <a:rPr sz="2800" b="1" spc="46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  <a:r>
              <a:rPr sz="2800" b="1" spc="36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organize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067116"/>
            <a:ext cx="6433367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rows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columns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calculations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1124229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150 - 151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50492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function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predefined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formula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performs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3649182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common calculations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459" y="2870231"/>
            <a:ext cx="452866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751" y="2870231"/>
            <a:ext cx="785193" cy="225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3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NPV</a:t>
            </a:r>
          </a:p>
          <a:p>
            <a:pPr marL="9144" marR="0">
              <a:lnSpc>
                <a:spcPts val="2812"/>
              </a:lnSpc>
              <a:spcBef>
                <a:spcPts val="449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</a:p>
          <a:p>
            <a:pPr marL="0" marR="0">
              <a:lnSpc>
                <a:spcPts val="2812"/>
              </a:lnSpc>
              <a:spcBef>
                <a:spcPts val="449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SQRT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72002" y="2870231"/>
            <a:ext cx="69644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PMT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44134" y="2870231"/>
            <a:ext cx="469582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1" dirty="0">
                <a:solidFill>
                  <a:srgbClr val="FFFFFF"/>
                </a:solidFill>
                <a:latin typeface="Calibri"/>
                <a:cs typeface="Calibri"/>
              </a:rPr>
              <a:t>PV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63284" y="2870231"/>
            <a:ext cx="766048" cy="132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43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  <a:p>
            <a:pPr marL="140208" marR="0">
              <a:lnSpc>
                <a:spcPts val="2812"/>
              </a:lnSpc>
              <a:spcBef>
                <a:spcPts val="449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3243" y="2870231"/>
            <a:ext cx="787193" cy="132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52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</a:p>
          <a:p>
            <a:pPr marL="56388" marR="0">
              <a:lnSpc>
                <a:spcPts val="2812"/>
              </a:lnSpc>
              <a:spcBef>
                <a:spcPts val="4493"/>
              </a:spcBef>
              <a:spcAft>
                <a:spcPts val="0"/>
              </a:spcAft>
            </a:pP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LOG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7771" y="3798093"/>
            <a:ext cx="79533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32961" y="3782853"/>
            <a:ext cx="615315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ABS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98415" y="3798093"/>
            <a:ext cx="557751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5183" y="4725574"/>
            <a:ext cx="1061656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58285" y="4725574"/>
            <a:ext cx="72475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89729" y="4725574"/>
            <a:ext cx="3154417" cy="132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069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sz="2300" spc="31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COUNT</a:t>
            </a:r>
          </a:p>
          <a:p>
            <a:pPr marL="0" marR="0">
              <a:lnSpc>
                <a:spcPts val="2812"/>
              </a:lnSpc>
              <a:spcBef>
                <a:spcPts val="449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STDEV</a:t>
            </a:r>
            <a:r>
              <a:rPr sz="2300" spc="71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31531" y="4725574"/>
            <a:ext cx="72375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58389" y="5653411"/>
            <a:ext cx="66519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MIN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21391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Charting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depicts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spreadsheet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2538189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graphical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11531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152 – 153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54440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database</a:t>
            </a:r>
            <a:r>
              <a:rPr sz="2800" b="1" spc="3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collection of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a manner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067116"/>
            <a:ext cx="8273077" cy="910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allows access,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retrieval,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and use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that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114300" marR="0">
              <a:lnSpc>
                <a:spcPts val="2929"/>
              </a:lnSpc>
              <a:spcBef>
                <a:spcPts val="577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1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Database software</a:t>
            </a:r>
            <a:r>
              <a:rPr sz="2400" b="1" spc="1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allows users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create,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access,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manage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552" y="2933680"/>
            <a:ext cx="149094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765845" cy="1325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7588E"/>
                </a:solidFill>
                <a:latin typeface="Calibri"/>
                <a:cs typeface="Calibri"/>
              </a:rPr>
              <a:t>Presentation</a:t>
            </a:r>
            <a:r>
              <a:rPr sz="2800" b="1" spc="2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create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visual aids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920846"/>
            <a:ext cx="2512463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presentations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39" y="3347566"/>
            <a:ext cx="3414058" cy="132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communicate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ideas,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messages, and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791914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154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23426" cy="199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Note</a:t>
            </a:r>
            <a:r>
              <a:rPr sz="3200" b="1" spc="-1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taking</a:t>
            </a:r>
            <a:r>
              <a:rPr sz="3200" b="1" spc="-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software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enables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enter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typed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text,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handwritten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comments, drawings,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sketches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anywhere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on a</a:t>
            </a:r>
          </a:p>
          <a:p>
            <a:pPr marL="34290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9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Objectives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0457" y="2192426"/>
            <a:ext cx="2473060" cy="1535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79" marR="0">
              <a:lnSpc>
                <a:spcPts val="256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Explain how the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1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100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4571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utility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r>
              <a:rPr sz="21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</a:p>
          <a:p>
            <a:pPr marL="292608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</a:p>
          <a:p>
            <a:pPr marL="684275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4440" y="2339021"/>
            <a:ext cx="2747273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4" dirty="0">
                <a:solidFill>
                  <a:srgbClr val="FFFFFF"/>
                </a:solidFill>
                <a:latin typeface="Calibri"/>
                <a:cs typeface="Calibri"/>
              </a:rPr>
              <a:t>Differentiate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among 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158" y="2485578"/>
            <a:ext cx="2360824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027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Identify the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</a:p>
          <a:p>
            <a:pPr marL="409955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categories of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21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54272" y="2633152"/>
            <a:ext cx="2387717" cy="94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seven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through</a:t>
            </a:r>
          </a:p>
          <a:p>
            <a:pPr marL="176784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 is</a:t>
            </a:r>
          </a:p>
          <a:p>
            <a:pPr marL="643128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35016" y="4419534"/>
            <a:ext cx="2666419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576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Identify the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features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of widely used</a:t>
            </a:r>
          </a:p>
          <a:p>
            <a:pPr marL="25146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7873" y="4566219"/>
            <a:ext cx="2702615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Describe characteristics</a:t>
            </a:r>
          </a:p>
          <a:p>
            <a:pPr marL="295655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user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28540"/>
            <a:ext cx="1450040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141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1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681753" cy="160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  <a:r>
              <a:rPr sz="3200" b="1" spc="-1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suite</a:t>
            </a:r>
            <a:r>
              <a:rPr sz="3200" b="1" spc="-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collection of individual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programs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unit</a:t>
            </a:r>
          </a:p>
          <a:p>
            <a:pPr marL="0" marR="0">
              <a:lnSpc>
                <a:spcPts val="3911"/>
              </a:lnSpc>
              <a:spcBef>
                <a:spcPts val="696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personal</a:t>
            </a:r>
            <a:r>
              <a:rPr sz="3200" b="1" spc="-33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information</a:t>
            </a:r>
            <a:r>
              <a:rPr sz="3200" b="1" spc="-36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manager</a:t>
            </a:r>
            <a:r>
              <a:rPr sz="3200" b="1" spc="-2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PIM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 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3200694"/>
            <a:ext cx="574743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that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7605" y="4249475"/>
            <a:ext cx="1865209" cy="774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</a:p>
          <a:p>
            <a:pPr marL="298704" marR="0">
              <a:lnSpc>
                <a:spcPts val="2748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calendar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3211" y="4249475"/>
            <a:ext cx="1185100" cy="774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</a:p>
          <a:p>
            <a:pPr marL="190500" marR="0">
              <a:lnSpc>
                <a:spcPts val="2748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13246" y="4423846"/>
            <a:ext cx="1273016" cy="42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Notepad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0837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Scaled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down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versions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8432712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 smart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phones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other mobile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11531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156 – 157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7316" y="1820555"/>
            <a:ext cx="6367618" cy="992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Project management</a:t>
            </a:r>
            <a:r>
              <a:rPr sz="2200" b="1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2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allows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 user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</a:p>
          <a:p>
            <a:pPr marL="0" marR="0">
              <a:lnSpc>
                <a:spcPts val="242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schedule,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track,</a:t>
            </a:r>
            <a:r>
              <a:rPr sz="22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2" dirty="0">
                <a:solidFill>
                  <a:srgbClr val="FFFFFF"/>
                </a:solidFill>
                <a:latin typeface="Calibri"/>
                <a:cs typeface="Calibri"/>
              </a:rPr>
              <a:t>analyze</a:t>
            </a:r>
            <a:r>
              <a:rPr sz="2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events,</a:t>
            </a:r>
            <a:r>
              <a:rPr sz="2200" spc="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resources, and</a:t>
            </a:r>
          </a:p>
          <a:p>
            <a:pPr marL="0" marR="0">
              <a:lnSpc>
                <a:spcPts val="2412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1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of a project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7316" y="3545977"/>
            <a:ext cx="6565324" cy="686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  <a:r>
              <a:rPr sz="2200" b="1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2200" b="1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helps</a:t>
            </a:r>
            <a:r>
              <a:rPr sz="22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2200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 report</a:t>
            </a:r>
          </a:p>
          <a:p>
            <a:pPr marL="0" marR="0">
              <a:lnSpc>
                <a:spcPts val="242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their financial</a:t>
            </a:r>
            <a:r>
              <a:rPr sz="22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transactions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7316" y="4810897"/>
            <a:ext cx="6762002" cy="129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200" b="1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2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provides a means </a:t>
            </a:r>
            <a:r>
              <a:rPr sz="2200" spc="-23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242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sharing, distributing,</a:t>
            </a:r>
            <a:r>
              <a:rPr sz="2200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 searching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sz="2200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</a:p>
          <a:p>
            <a:pPr marL="0" marR="0">
              <a:lnSpc>
                <a:spcPts val="2412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converting</a:t>
            </a:r>
            <a:r>
              <a:rPr sz="22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them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r>
              <a:rPr sz="22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200" spc="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 viewed </a:t>
            </a:r>
            <a:r>
              <a:rPr sz="2200" spc="-1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8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</a:p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157 – 158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3-16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17353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Enterprises typically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require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special computing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6171051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various functional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4544" y="2882505"/>
            <a:ext cx="90362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27933" y="3022078"/>
            <a:ext cx="1313717" cy="1575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</a:p>
          <a:p>
            <a:pPr marL="318769" marR="0">
              <a:lnSpc>
                <a:spcPts val="2446"/>
              </a:lnSpc>
              <a:spcBef>
                <a:spcPts val="7263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3790" y="3022078"/>
            <a:ext cx="1378338" cy="1575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</a:p>
          <a:p>
            <a:pPr marL="1523" marR="0">
              <a:lnSpc>
                <a:spcPts val="2446"/>
              </a:lnSpc>
              <a:spcBef>
                <a:spcPts val="7263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99250" y="3022078"/>
            <a:ext cx="168615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1100" y="3162921"/>
            <a:ext cx="115775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64426" y="4109325"/>
            <a:ext cx="1159496" cy="629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</a:p>
          <a:p>
            <a:pPr marL="137159" marR="0">
              <a:lnSpc>
                <a:spcPts val="2207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0619" y="4248898"/>
            <a:ext cx="122014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59986" y="5336145"/>
            <a:ext cx="1387658" cy="62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</a:p>
          <a:p>
            <a:pPr marL="38100" marR="0">
              <a:lnSpc>
                <a:spcPts val="2207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3840" y="6445887"/>
            <a:ext cx="7141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8265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4" dirty="0">
                <a:solidFill>
                  <a:srgbClr val="604A7B"/>
                </a:solidFill>
                <a:latin typeface="Calibri"/>
                <a:cs typeface="Calibri"/>
              </a:rPr>
              <a:t>Graphics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Multimedia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159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8265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4" dirty="0">
                <a:solidFill>
                  <a:srgbClr val="604A7B"/>
                </a:solidFill>
                <a:latin typeface="Calibri"/>
                <a:cs typeface="Calibri"/>
              </a:rPr>
              <a:t>Graphics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Multimedia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8342" y="1690403"/>
            <a:ext cx="4582443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Computer-aided design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8630" y="2193287"/>
            <a:ext cx="3020762" cy="59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67588E"/>
                </a:solidFill>
                <a:latin typeface="Calibri"/>
                <a:cs typeface="Calibri"/>
              </a:rPr>
              <a:t>(</a:t>
            </a: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CAD</a:t>
            </a:r>
            <a:r>
              <a:rPr sz="3600" dirty="0">
                <a:solidFill>
                  <a:srgbClr val="67588E"/>
                </a:solidFill>
                <a:latin typeface="Calibri"/>
                <a:cs typeface="Calibri"/>
              </a:rPr>
              <a:t>)</a:t>
            </a:r>
            <a:r>
              <a:rPr sz="3600" spc="-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97630" y="3366513"/>
            <a:ext cx="3783670" cy="1099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Desktop publishing</a:t>
            </a:r>
          </a:p>
          <a:p>
            <a:pPr marL="973835" marR="0">
              <a:lnSpc>
                <a:spcPts val="396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36671" y="5043167"/>
            <a:ext cx="3906282" cy="10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4" dirty="0">
                <a:solidFill>
                  <a:srgbClr val="67588E"/>
                </a:solidFill>
                <a:latin typeface="Calibri"/>
                <a:cs typeface="Calibri"/>
              </a:rPr>
              <a:t>Paint/Image</a:t>
            </a:r>
            <a:r>
              <a:rPr sz="3600" b="1" spc="14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editing</a:t>
            </a:r>
          </a:p>
          <a:p>
            <a:pPr marL="1034795" marR="0">
              <a:lnSpc>
                <a:spcPts val="396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160 – 161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3-20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8265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4" dirty="0">
                <a:solidFill>
                  <a:srgbClr val="604A7B"/>
                </a:solidFill>
                <a:latin typeface="Calibri"/>
                <a:cs typeface="Calibri"/>
              </a:rPr>
              <a:t>Graphics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Multimedia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35096" y="1690022"/>
            <a:ext cx="3708774" cy="109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Professional</a:t>
            </a:r>
            <a:r>
              <a:rPr sz="3600" b="1" spc="-18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photo</a:t>
            </a:r>
          </a:p>
          <a:p>
            <a:pPr marL="225551" marR="0">
              <a:lnSpc>
                <a:spcPts val="396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editing</a:t>
            </a:r>
            <a:r>
              <a:rPr sz="3600" b="1" spc="-23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0464" y="3366767"/>
            <a:ext cx="4678550" cy="10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Video and audio editing</a:t>
            </a:r>
          </a:p>
          <a:p>
            <a:pPr marL="1421891" marR="0">
              <a:lnSpc>
                <a:spcPts val="396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7248" y="5043711"/>
            <a:ext cx="4324405" cy="109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Multimedia</a:t>
            </a:r>
            <a:r>
              <a:rPr sz="3600" b="1" spc="-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authoring</a:t>
            </a:r>
          </a:p>
          <a:p>
            <a:pPr marL="1245107" marR="0">
              <a:lnSpc>
                <a:spcPts val="396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162 – 163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3-23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8265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4" dirty="0">
                <a:solidFill>
                  <a:srgbClr val="604A7B"/>
                </a:solidFill>
                <a:latin typeface="Calibri"/>
                <a:cs typeface="Calibri"/>
              </a:rPr>
              <a:t>Graphics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Multimedia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337238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67588E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b</a:t>
            </a:r>
            <a:r>
              <a:rPr sz="3200" b="1" spc="-2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page authoring</a:t>
            </a:r>
            <a:r>
              <a:rPr sz="3200" b="1" spc="-44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software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all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skill levels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create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pages that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multimedia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interactive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content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164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3-26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68181"/>
            <a:ext cx="6546168" cy="1145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  <a:r>
              <a:rPr sz="3600" b="1" spc="-2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spc="-28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3600" b="1" spc="2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Home, </a:t>
            </a: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Personal,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 and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Educational</a:t>
            </a:r>
            <a:r>
              <a:rPr sz="3600" b="1" spc="12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6869" y="1917370"/>
            <a:ext cx="6707302" cy="78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62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-18" dirty="0">
                <a:solidFill>
                  <a:srgbClr val="67588E"/>
                </a:solidFill>
                <a:latin typeface="Calibri"/>
                <a:cs typeface="Calibri"/>
              </a:rPr>
              <a:t>Personal</a:t>
            </a:r>
            <a:r>
              <a:rPr sz="4800" b="1" dirty="0">
                <a:solidFill>
                  <a:srgbClr val="67588E"/>
                </a:solidFill>
                <a:latin typeface="Calibri"/>
                <a:cs typeface="Calibri"/>
              </a:rPr>
              <a:t> finance</a:t>
            </a:r>
            <a:r>
              <a:rPr sz="4800" b="1" spc="-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800" b="1" spc="-12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6869" y="3515828"/>
            <a:ext cx="3823056" cy="78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59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-21" dirty="0">
                <a:solidFill>
                  <a:srgbClr val="67588E"/>
                </a:solidFill>
                <a:latin typeface="Calibri"/>
                <a:cs typeface="Calibri"/>
              </a:rPr>
              <a:t>Legal</a:t>
            </a:r>
            <a:r>
              <a:rPr sz="4800" b="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800" b="1" spc="-14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6869" y="5113843"/>
            <a:ext cx="6484569" cy="78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59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-138" dirty="0">
                <a:solidFill>
                  <a:srgbClr val="67588E"/>
                </a:solidFill>
                <a:latin typeface="Calibri"/>
                <a:cs typeface="Calibri"/>
              </a:rPr>
              <a:t>Tax</a:t>
            </a:r>
            <a:r>
              <a:rPr sz="4800" b="1" spc="136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800" b="1" spc="-20" dirty="0">
                <a:solidFill>
                  <a:srgbClr val="67588E"/>
                </a:solidFill>
                <a:latin typeface="Calibri"/>
                <a:cs typeface="Calibri"/>
              </a:rPr>
              <a:t>preparation</a:t>
            </a:r>
            <a:r>
              <a:rPr sz="4800" b="1" spc="23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800" b="1" spc="-14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166 – 167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3-28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68181"/>
            <a:ext cx="6546168" cy="1145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  <a:r>
              <a:rPr sz="3600" b="1" spc="-2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spc="-28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3600" b="1" spc="2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Home, </a:t>
            </a: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Personal,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 and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Educational</a:t>
            </a:r>
            <a:r>
              <a:rPr sz="3600" b="1" spc="12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3976" y="1975004"/>
            <a:ext cx="4893602" cy="65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7" dirty="0">
                <a:solidFill>
                  <a:srgbClr val="67588E"/>
                </a:solidFill>
                <a:latin typeface="Calibri"/>
                <a:cs typeface="Calibri"/>
              </a:rPr>
              <a:t>Personal</a:t>
            </a:r>
            <a:r>
              <a:rPr sz="4000" b="1" spc="1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spc="-34" dirty="0">
                <a:solidFill>
                  <a:srgbClr val="67588E"/>
                </a:solidFill>
                <a:latin typeface="Calibri"/>
                <a:cs typeface="Calibri"/>
              </a:rPr>
              <a:t>DTP</a:t>
            </a:r>
            <a:r>
              <a:rPr sz="4000" b="1" spc="3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spc="-17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3976" y="3267610"/>
            <a:ext cx="6253530" cy="1215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7" dirty="0">
                <a:solidFill>
                  <a:srgbClr val="67588E"/>
                </a:solidFill>
                <a:latin typeface="Calibri"/>
                <a:cs typeface="Calibri"/>
              </a:rPr>
              <a:t>Personal</a:t>
            </a:r>
            <a:r>
              <a:rPr sz="4000" b="1" spc="1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67588E"/>
                </a:solidFill>
                <a:latin typeface="Calibri"/>
                <a:cs typeface="Calibri"/>
              </a:rPr>
              <a:t>paint/image</a:t>
            </a:r>
            <a:r>
              <a:rPr sz="4000" b="1" spc="3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7588E"/>
                </a:solidFill>
                <a:latin typeface="Calibri"/>
                <a:cs typeface="Calibri"/>
              </a:rPr>
              <a:t>editing</a:t>
            </a:r>
          </a:p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3976" y="4839580"/>
            <a:ext cx="4926259" cy="12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7" dirty="0">
                <a:solidFill>
                  <a:srgbClr val="67588E"/>
                </a:solidFill>
                <a:latin typeface="Calibri"/>
                <a:cs typeface="Calibri"/>
              </a:rPr>
              <a:t>Personal</a:t>
            </a:r>
            <a:r>
              <a:rPr sz="4000" b="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67588E"/>
                </a:solidFill>
                <a:latin typeface="Calibri"/>
                <a:cs typeface="Calibri"/>
              </a:rPr>
              <a:t>photo</a:t>
            </a:r>
            <a:r>
              <a:rPr sz="4000" b="1" spc="1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7588E"/>
                </a:solidFill>
                <a:latin typeface="Calibri"/>
                <a:cs typeface="Calibri"/>
              </a:rPr>
              <a:t>editing</a:t>
            </a:r>
          </a:p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167 – 169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3-31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3-33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9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Objectives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6758" y="2339021"/>
            <a:ext cx="2666418" cy="95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576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Identify the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</a:p>
          <a:p>
            <a:pPr marL="0" marR="0">
              <a:lnSpc>
                <a:spcPts val="2315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features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of widely used</a:t>
            </a:r>
          </a:p>
          <a:p>
            <a:pPr marL="573024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graphics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3165" y="2339021"/>
            <a:ext cx="1830112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Identify the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63589" y="2485578"/>
            <a:ext cx="2649276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Discuss the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advantages</a:t>
            </a:r>
          </a:p>
          <a:p>
            <a:pPr marL="85344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28" dirty="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sz="2100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</a:p>
          <a:p>
            <a:pPr marL="316992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spc="-34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1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15589" y="2633152"/>
            <a:ext cx="2666418" cy="94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features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of widely used</a:t>
            </a:r>
          </a:p>
          <a:p>
            <a:pPr marL="146303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home,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personal,</a:t>
            </a:r>
            <a:r>
              <a:rPr sz="21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80771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educational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246" y="3218622"/>
            <a:ext cx="2476720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multimedia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2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62276" y="4272977"/>
            <a:ext cx="2335119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Identify the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types of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40172" y="4419534"/>
            <a:ext cx="2455809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Describe the learning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48560" y="4567108"/>
            <a:ext cx="2360825" cy="656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21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  <a:p>
            <a:pPr marL="716280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85536" y="4713666"/>
            <a:ext cx="1964795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aids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available </a:t>
            </a:r>
            <a:r>
              <a:rPr sz="2100" spc="-27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87416" y="5006275"/>
            <a:ext cx="2360824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21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57348" y="5152578"/>
            <a:ext cx="1949499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3840" y="6428540"/>
            <a:ext cx="1450040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141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1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68181"/>
            <a:ext cx="6546168" cy="1145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  <a:r>
              <a:rPr sz="3600" b="1" spc="-2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spc="-28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3600" b="1" spc="2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Home, </a:t>
            </a: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Personal,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 and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Educational</a:t>
            </a:r>
            <a:r>
              <a:rPr sz="3600" b="1" spc="12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8308" y="1986942"/>
            <a:ext cx="4683610" cy="65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7588E"/>
                </a:solidFill>
                <a:latin typeface="Calibri"/>
                <a:cs typeface="Calibri"/>
              </a:rPr>
              <a:t>Clip</a:t>
            </a:r>
            <a:r>
              <a:rPr sz="4000" b="1" spc="-12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67588E"/>
                </a:solidFill>
                <a:latin typeface="Calibri"/>
                <a:cs typeface="Calibri"/>
              </a:rPr>
              <a:t>art/image</a:t>
            </a:r>
            <a:r>
              <a:rPr sz="4000" b="1" spc="4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000" b="1" spc="-12" dirty="0">
                <a:solidFill>
                  <a:srgbClr val="67588E"/>
                </a:solidFill>
                <a:latin typeface="Calibri"/>
                <a:cs typeface="Calibri"/>
              </a:rPr>
              <a:t>gallery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8308" y="3305710"/>
            <a:ext cx="5054115" cy="121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Video and audio editing</a:t>
            </a:r>
          </a:p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2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8308" y="4903842"/>
            <a:ext cx="5610261" cy="1215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7588E"/>
                </a:solidFill>
                <a:latin typeface="Calibri"/>
                <a:cs typeface="Calibri"/>
              </a:rPr>
              <a:t>Home design/landscaping</a:t>
            </a:r>
          </a:p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169 – 170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3-35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3-37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68181"/>
            <a:ext cx="6546168" cy="1145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  <a:r>
              <a:rPr sz="3600" b="1" spc="-2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spc="-28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3600" b="1" spc="2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Home, </a:t>
            </a: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Personal,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 and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Educational</a:t>
            </a:r>
            <a:r>
              <a:rPr sz="3600" b="1" spc="12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4164" y="1764468"/>
            <a:ext cx="6876942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81" dirty="0">
                <a:solidFill>
                  <a:srgbClr val="67588E"/>
                </a:solidFill>
                <a:latin typeface="Calibri"/>
                <a:cs typeface="Calibri"/>
              </a:rPr>
              <a:t>Trave</a:t>
            </a:r>
            <a:r>
              <a:rPr sz="4400" b="1" spc="-993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67588E"/>
                </a:solidFill>
                <a:latin typeface="Calibri"/>
                <a:cs typeface="Calibri"/>
              </a:rPr>
              <a:t>l</a:t>
            </a:r>
            <a:r>
              <a:rPr sz="4400" b="1" spc="-25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67588E"/>
                </a:solidFill>
                <a:latin typeface="Calibri"/>
                <a:cs typeface="Calibri"/>
              </a:rPr>
              <a:t>and mapping</a:t>
            </a:r>
            <a:r>
              <a:rPr sz="4400" b="1" spc="-18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400" b="1" spc="-12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4164" y="2953097"/>
            <a:ext cx="5045460" cy="190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1" dirty="0">
                <a:solidFill>
                  <a:srgbClr val="67588E"/>
                </a:solidFill>
                <a:latin typeface="Calibri"/>
                <a:cs typeface="Calibri"/>
              </a:rPr>
              <a:t>Reference</a:t>
            </a:r>
            <a:r>
              <a:rPr sz="4400" b="1" spc="-17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400" b="1" spc="-12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  <a:p>
            <a:pPr marL="0" marR="0">
              <a:lnSpc>
                <a:spcPts val="5375"/>
              </a:lnSpc>
              <a:spcBef>
                <a:spcPts val="3934"/>
              </a:spcBef>
              <a:spcAft>
                <a:spcPts val="0"/>
              </a:spcAft>
            </a:pPr>
            <a:r>
              <a:rPr sz="4400" b="1" dirty="0">
                <a:solidFill>
                  <a:srgbClr val="67588E"/>
                </a:solidFill>
                <a:latin typeface="Calibri"/>
                <a:cs typeface="Calibri"/>
              </a:rPr>
              <a:t>Educational</a:t>
            </a:r>
            <a:r>
              <a:rPr sz="4400" b="1" spc="-28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400" b="1" spc="-12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4164" y="5330298"/>
            <a:ext cx="5695039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10" dirty="0">
                <a:solidFill>
                  <a:srgbClr val="67588E"/>
                </a:solidFill>
                <a:latin typeface="Calibri"/>
                <a:cs typeface="Calibri"/>
              </a:rPr>
              <a:t>Entertainment</a:t>
            </a:r>
            <a:r>
              <a:rPr sz="4400" b="1" spc="-34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4400" b="1" spc="-12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1237227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170 – 172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3-38 –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3-41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84302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50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  <a:r>
              <a:rPr sz="4000" b="1" spc="5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993609" cy="303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2800" spc="-6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allows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access and</a:t>
            </a:r>
          </a:p>
          <a:p>
            <a:pPr marL="342899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interact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with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34289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device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connected</a:t>
            </a:r>
          </a:p>
          <a:p>
            <a:pPr marL="342899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8540"/>
            <a:ext cx="1072329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172 – 173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3-42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84302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50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  <a:r>
              <a:rPr sz="4000" b="1" spc="5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173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3-43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42465"/>
            <a:ext cx="8079551" cy="59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Application Software </a:t>
            </a:r>
            <a:r>
              <a:rPr sz="3600" b="1" spc="-33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3600" b="1" spc="21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Communications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921" y="2418021"/>
            <a:ext cx="1330012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8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7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Browser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62935" y="2418021"/>
            <a:ext cx="712334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E-Mail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7915" y="2418021"/>
            <a:ext cx="1740553" cy="1741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Instant</a:t>
            </a:r>
            <a:r>
              <a:rPr sz="17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Messaging</a:t>
            </a:r>
          </a:p>
          <a:p>
            <a:pPr marL="417575" marR="0">
              <a:lnSpc>
                <a:spcPts val="2083"/>
              </a:lnSpc>
              <a:spcBef>
                <a:spcPts val="9245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Blogging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80681" y="2418021"/>
            <a:ext cx="1115162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17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Room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7413" y="3737805"/>
            <a:ext cx="1839158" cy="538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33" dirty="0">
                <a:solidFill>
                  <a:srgbClr val="FFFFFF"/>
                </a:solidFill>
                <a:latin typeface="Calibri"/>
                <a:cs typeface="Calibri"/>
              </a:rPr>
              <a:t>Text,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Picture,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</a:p>
          <a:p>
            <a:pPr marL="376427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Messaging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34148" y="3737805"/>
            <a:ext cx="2016700" cy="538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Newsgroup/Message</a:t>
            </a:r>
          </a:p>
          <a:p>
            <a:pPr marL="667511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75839" y="3856387"/>
            <a:ext cx="1484887" cy="302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RSS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Aggregator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4935" y="5294952"/>
            <a:ext cx="469086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FTP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75403" y="5294952"/>
            <a:ext cx="555628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VoIP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72555" y="5294952"/>
            <a:ext cx="1869749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sz="1700" spc="-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Conferencing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174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3-44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84175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Learning </a:t>
            </a:r>
            <a:r>
              <a:rPr sz="4000" b="1" spc="-68" dirty="0">
                <a:solidFill>
                  <a:srgbClr val="604A7B"/>
                </a:solidFill>
                <a:latin typeface="Calibri"/>
                <a:cs typeface="Calibri"/>
              </a:rPr>
              <a:t>Tools</a:t>
            </a:r>
            <a:r>
              <a:rPr sz="4000" b="1" spc="6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7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4000" b="1" spc="34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</a:t>
            </a:r>
            <a:r>
              <a:rPr sz="4000" b="1" spc="3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896864" cy="2264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Online Help</a:t>
            </a:r>
            <a:r>
              <a:rPr sz="2800" b="1" spc="18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electronic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user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manual</a:t>
            </a:r>
          </a:p>
          <a:p>
            <a:pPr marL="0" marR="0">
              <a:lnSpc>
                <a:spcPts val="3413"/>
              </a:lnSpc>
              <a:spcBef>
                <a:spcPts val="668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68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ask a question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 access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Help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3859884"/>
            <a:ext cx="2879020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topics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subject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alphabetical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921868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175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3-45a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84175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Learning </a:t>
            </a:r>
            <a:r>
              <a:rPr sz="4000" b="1" spc="-68" dirty="0">
                <a:solidFill>
                  <a:srgbClr val="604A7B"/>
                </a:solidFill>
                <a:latin typeface="Calibri"/>
                <a:cs typeface="Calibri"/>
              </a:rPr>
              <a:t>Tools</a:t>
            </a:r>
            <a:r>
              <a:rPr sz="4000" b="1" spc="6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7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4000" b="1" spc="34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</a:t>
            </a:r>
            <a:r>
              <a:rPr sz="4000" b="1" spc="3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01072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Web-based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Help provides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updates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comprehensive resources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respond </a:t>
            </a:r>
            <a:r>
              <a:rPr sz="3200" spc="-4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about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9289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175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3-45b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84175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Learning </a:t>
            </a:r>
            <a:r>
              <a:rPr sz="4000" b="1" spc="-68" dirty="0">
                <a:solidFill>
                  <a:srgbClr val="604A7B"/>
                </a:solidFill>
                <a:latin typeface="Calibri"/>
                <a:cs typeface="Calibri"/>
              </a:rPr>
              <a:t>Tools</a:t>
            </a:r>
            <a:r>
              <a:rPr sz="4000" b="1" spc="6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7" dirty="0">
                <a:solidFill>
                  <a:srgbClr val="604A7B"/>
                </a:solidFill>
                <a:latin typeface="Calibri"/>
                <a:cs typeface="Calibri"/>
              </a:rPr>
              <a:t>for</a:t>
            </a:r>
            <a:r>
              <a:rPr sz="4000" b="1" spc="34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</a:t>
            </a:r>
            <a:r>
              <a:rPr sz="4000" b="1" spc="3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97633"/>
            <a:ext cx="3967173" cy="200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67588E"/>
                </a:solidFill>
                <a:latin typeface="Calibri"/>
                <a:cs typeface="Calibri"/>
              </a:rPr>
              <a:t>Web-based</a:t>
            </a:r>
            <a:r>
              <a:rPr sz="2800" b="1" spc="3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7588E"/>
                </a:solidFill>
                <a:latin typeface="Calibri"/>
                <a:cs typeface="Calibri"/>
              </a:rPr>
              <a:t>training</a:t>
            </a:r>
            <a:r>
              <a:rPr sz="2800" b="1" spc="36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</a:t>
            </a:r>
          </a:p>
          <a:p>
            <a:pPr marL="342899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type of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CBT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</a:p>
          <a:p>
            <a:pPr marL="342899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technology and</a:t>
            </a:r>
          </a:p>
          <a:p>
            <a:pPr marL="342899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application</a:t>
            </a:r>
          </a:p>
          <a:p>
            <a:pPr marL="342899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 the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603562"/>
            <a:ext cx="3717231" cy="8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Distance</a:t>
            </a:r>
            <a:r>
              <a:rPr sz="2800" b="1" spc="18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learning</a:t>
            </a:r>
            <a:r>
              <a:rPr sz="2800" b="1" spc="20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67588E"/>
                </a:solidFill>
                <a:latin typeface="Calibri"/>
                <a:cs typeface="Calibri"/>
              </a:rPr>
              <a:t>DL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342899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delivery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39" y="4371948"/>
            <a:ext cx="258852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education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539" y="4755996"/>
            <a:ext cx="3369792" cy="1239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location while the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learning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other locations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176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3-46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1627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5529" y="1674907"/>
            <a:ext cx="3494389" cy="2000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5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a variety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38100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3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software, graphics</a:t>
            </a:r>
          </a:p>
          <a:p>
            <a:pPr marL="135635" marR="0">
              <a:lnSpc>
                <a:spcPts val="2519"/>
              </a:lnSpc>
              <a:spcBef>
                <a:spcPts val="5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multimedia</a:t>
            </a:r>
            <a:r>
              <a:rPr sz="23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software,</a:t>
            </a:r>
          </a:p>
          <a:p>
            <a:pPr marL="1439036" marR="0">
              <a:lnSpc>
                <a:spcPts val="253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home/personal/educational</a:t>
            </a:r>
          </a:p>
          <a:p>
            <a:pPr marL="1140333" marR="0">
              <a:lnSpc>
                <a:spcPts val="2532"/>
              </a:lnSpc>
              <a:spcBef>
                <a:spcPts val="5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9413" y="2316765"/>
            <a:ext cx="3166133" cy="71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3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1" dirty="0">
                <a:solidFill>
                  <a:srgbClr val="FFFFFF"/>
                </a:solidFill>
                <a:latin typeface="Calibri"/>
                <a:cs typeface="Calibri"/>
              </a:rPr>
              <a:t>interact</a:t>
            </a:r>
          </a:p>
          <a:p>
            <a:pPr marL="0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application 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3901" y="4658264"/>
            <a:ext cx="2978607" cy="103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61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applications and</a:t>
            </a:r>
          </a:p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software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</a:p>
          <a:p>
            <a:pPr marL="432841" marR="0">
              <a:lnSpc>
                <a:spcPts val="2519"/>
              </a:lnSpc>
              <a:spcBef>
                <a:spcPts val="5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0602" y="4658264"/>
            <a:ext cx="3086328" cy="103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767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2300" spc="-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tools </a:t>
            </a:r>
            <a:r>
              <a:rPr sz="2300" spc="-23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software and</a:t>
            </a:r>
          </a:p>
          <a:p>
            <a:pPr marL="306323" marR="0">
              <a:lnSpc>
                <a:spcPts val="2519"/>
              </a:lnSpc>
              <a:spcBef>
                <a:spcPts val="5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Web-based</a:t>
            </a: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177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246971"/>
            <a:ext cx="4714217" cy="109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Arial Black"/>
                <a:cs typeface="Arial Black"/>
              </a:rPr>
              <a:t>Discovering</a:t>
            </a:r>
          </a:p>
          <a:p>
            <a:pPr marL="914704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14" dirty="0">
                <a:solidFill>
                  <a:srgbClr val="000000"/>
                </a:solidFill>
                <a:latin typeface="Arial Black"/>
                <a:cs typeface="Arial Black"/>
              </a:rPr>
              <a:t>Computers</a:t>
            </a:r>
            <a:r>
              <a:rPr sz="3200" spc="-46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endParaRPr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688" y="5483355"/>
            <a:ext cx="3275974" cy="39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1" dirty="0">
                <a:solidFill>
                  <a:srgbClr val="000000"/>
                </a:solidFill>
                <a:latin typeface="Arial Black"/>
                <a:cs typeface="Arial Black"/>
              </a:rPr>
              <a:t>Your</a:t>
            </a:r>
            <a:r>
              <a:rPr sz="2000" spc="21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Interactive Guide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8145" y="5757675"/>
            <a:ext cx="2834402" cy="39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to</a:t>
            </a:r>
            <a:r>
              <a:rPr sz="2000" spc="-12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the Digital</a:t>
            </a:r>
            <a:r>
              <a:rPr sz="2000" spc="-28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World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4388" y="6213912"/>
            <a:ext cx="266468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Chapter 3 Complete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5714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424805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Application</a:t>
            </a:r>
            <a:r>
              <a:rPr sz="3200" b="1" spc="-51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software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programs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designed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productive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and/or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assist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 personal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tasks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5475" y="3271097"/>
            <a:ext cx="6344252" cy="488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7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9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31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900" spc="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9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9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 efficient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475" y="4050406"/>
            <a:ext cx="7567179" cy="126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49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900" spc="2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with graphics and multimedia</a:t>
            </a:r>
            <a:r>
              <a:rPr sz="29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</a:p>
          <a:p>
            <a:pPr marL="0" marR="0">
              <a:lnSpc>
                <a:spcPts val="3547"/>
              </a:lnSpc>
              <a:spcBef>
                <a:spcPts val="2639"/>
              </a:spcBef>
              <a:spcAft>
                <a:spcPts val="0"/>
              </a:spcAft>
            </a:pPr>
            <a:r>
              <a:rPr sz="2900" spc="-2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9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9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home, personal,</a:t>
            </a:r>
            <a:r>
              <a:rPr sz="29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educational </a:t>
            </a:r>
            <a:r>
              <a:rPr sz="2900" spc="-11" dirty="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5475" y="5608899"/>
            <a:ext cx="4419550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49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900" spc="2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facilitate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 communications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45887"/>
            <a:ext cx="7141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5714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5714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548056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variety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forms: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9707" y="2520639"/>
            <a:ext cx="1352111" cy="74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2" dirty="0">
                <a:solidFill>
                  <a:srgbClr val="67588E"/>
                </a:solidFill>
                <a:latin typeface="Calibri"/>
                <a:cs typeface="Calibri"/>
              </a:rPr>
              <a:t>Packaged</a:t>
            </a:r>
          </a:p>
          <a:p>
            <a:pPr marL="33527" marR="0">
              <a:lnSpc>
                <a:spcPts val="2642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73703" y="2520639"/>
            <a:ext cx="1279326" cy="74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71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Custom</a:t>
            </a:r>
          </a:p>
          <a:p>
            <a:pPr marL="0" marR="0">
              <a:lnSpc>
                <a:spcPts val="2642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50534" y="2520639"/>
            <a:ext cx="1565671" cy="74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003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43" dirty="0">
                <a:solidFill>
                  <a:srgbClr val="67588E"/>
                </a:solidFill>
                <a:latin typeface="Calibri"/>
                <a:cs typeface="Calibri"/>
              </a:rPr>
              <a:t>Web</a:t>
            </a:r>
          </a:p>
          <a:p>
            <a:pPr marL="0" marR="0">
              <a:lnSpc>
                <a:spcPts val="2642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8538" y="3934059"/>
            <a:ext cx="1740840" cy="74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Open source</a:t>
            </a:r>
          </a:p>
          <a:p>
            <a:pPr marL="234696" marR="0">
              <a:lnSpc>
                <a:spcPts val="2640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59403" y="4101408"/>
            <a:ext cx="1513006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Shareware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61785" y="4101408"/>
            <a:ext cx="1348089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67588E"/>
                </a:solidFill>
                <a:latin typeface="Calibri"/>
                <a:cs typeface="Calibri"/>
              </a:rPr>
              <a:t>Freeware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22802" y="5347061"/>
            <a:ext cx="1976586" cy="74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Public-domain</a:t>
            </a:r>
          </a:p>
          <a:p>
            <a:pPr marL="350519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dirty="0">
                <a:solidFill>
                  <a:srgbClr val="67588E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840" y="6445887"/>
            <a:ext cx="115318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142 – 143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5714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546947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serves as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interface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56" dirty="0">
                <a:solidFill>
                  <a:srgbClr val="000000"/>
                </a:solidFill>
                <a:latin typeface="Calibri"/>
                <a:cs typeface="Calibri"/>
              </a:rPr>
              <a:t>user,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software, and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3200" spc="-5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93" dirty="0">
                <a:solidFill>
                  <a:srgbClr val="000000"/>
                </a:solidFill>
                <a:latin typeface="Calibri"/>
                <a:cs typeface="Calibri"/>
              </a:rPr>
              <a:t>’s</a:t>
            </a:r>
            <a:r>
              <a:rPr sz="3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hardware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3189070"/>
            <a:ext cx="275521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Utility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programs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5714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Application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3-3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9844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Business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11430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Business</a:t>
            </a:r>
            <a:r>
              <a:rPr sz="3200" b="1" spc="-34" dirty="0">
                <a:solidFill>
                  <a:srgbClr val="67588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7588E"/>
                </a:solidFill>
                <a:latin typeface="Calibri"/>
                <a:cs typeface="Calibri"/>
              </a:rPr>
              <a:t>software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that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8431896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assists people while performing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8207" y="2880040"/>
            <a:ext cx="1304757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846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36" dirty="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12998" y="3026598"/>
            <a:ext cx="1507777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Spreadsheet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1805" y="3026598"/>
            <a:ext cx="1166198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6918" y="3026598"/>
            <a:ext cx="1541375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46145" y="3986083"/>
            <a:ext cx="1446832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308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1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</a:p>
          <a:p>
            <a:pPr marL="155448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87214" y="3986083"/>
            <a:ext cx="1490869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5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 </a:t>
            </a:r>
            <a:r>
              <a:rPr sz="2100" spc="-27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</a:p>
          <a:p>
            <a:pPr marL="272795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Phones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39609" y="3986083"/>
            <a:ext cx="1130386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  <a:p>
            <a:pPr marL="161544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Suites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2675" y="4279072"/>
            <a:ext cx="1428480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Note </a:t>
            </a:r>
            <a:r>
              <a:rPr sz="2100" spc="-28" dirty="0">
                <a:solidFill>
                  <a:srgbClr val="FFFFFF"/>
                </a:solidFill>
                <a:latin typeface="Calibri"/>
                <a:cs typeface="Calibri"/>
              </a:rPr>
              <a:t>Taking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8357" y="5238558"/>
            <a:ext cx="1344736" cy="950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Enterprise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Computing</a:t>
            </a:r>
          </a:p>
          <a:p>
            <a:pPr marL="111252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2759" y="5385166"/>
            <a:ext cx="1609483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29302" y="5385166"/>
            <a:ext cx="1609483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82722" y="5531775"/>
            <a:ext cx="1369348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3840" y="6445887"/>
            <a:ext cx="7141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146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1426</Words>
  <Application>Microsoft Office PowerPoint</Application>
  <PresentationFormat>On-screen Show (4:3)</PresentationFormat>
  <Paragraphs>488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Times New Roman</vt:lpstr>
      <vt:lpstr>Arial</vt:lpstr>
      <vt:lpstr>Arial Black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Abdul Qadeer</cp:lastModifiedBy>
  <cp:revision>2</cp:revision>
  <dcterms:modified xsi:type="dcterms:W3CDTF">2020-11-29T13:08:26Z</dcterms:modified>
</cp:coreProperties>
</file>