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6" r:id="rId3"/>
    <p:sldId id="257" r:id="rId4"/>
    <p:sldId id="258" r:id="rId5"/>
    <p:sldId id="259" r:id="rId6"/>
    <p:sldId id="262" r:id="rId7"/>
    <p:sldId id="263" r:id="rId8"/>
    <p:sldId id="264"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F2627F9-D223-44A1-B081-6FD42AAD7984}" type="datetimeFigureOut">
              <a:rPr lang="en-US" smtClean="0"/>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9D36D2-0721-4B7C-B238-791A5B0B86E2}" type="slidenum">
              <a:rPr lang="en-US" smtClean="0"/>
              <a:t>‹#›</a:t>
            </a:fld>
            <a:endParaRPr lang="en-US"/>
          </a:p>
        </p:txBody>
      </p:sp>
    </p:spTree>
    <p:extLst>
      <p:ext uri="{BB962C8B-B14F-4D97-AF65-F5344CB8AC3E}">
        <p14:creationId xmlns:p14="http://schemas.microsoft.com/office/powerpoint/2010/main" val="529966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2627F9-D223-44A1-B081-6FD42AAD7984}" type="datetimeFigureOut">
              <a:rPr lang="en-US" smtClean="0"/>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9D36D2-0721-4B7C-B238-791A5B0B86E2}" type="slidenum">
              <a:rPr lang="en-US" smtClean="0"/>
              <a:t>‹#›</a:t>
            </a:fld>
            <a:endParaRPr lang="en-US"/>
          </a:p>
        </p:txBody>
      </p:sp>
    </p:spTree>
    <p:extLst>
      <p:ext uri="{BB962C8B-B14F-4D97-AF65-F5344CB8AC3E}">
        <p14:creationId xmlns:p14="http://schemas.microsoft.com/office/powerpoint/2010/main" val="1221435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2627F9-D223-44A1-B081-6FD42AAD7984}" type="datetimeFigureOut">
              <a:rPr lang="en-US" smtClean="0"/>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9D36D2-0721-4B7C-B238-791A5B0B86E2}" type="slidenum">
              <a:rPr lang="en-US" smtClean="0"/>
              <a:t>‹#›</a:t>
            </a:fld>
            <a:endParaRPr lang="en-US"/>
          </a:p>
        </p:txBody>
      </p:sp>
    </p:spTree>
    <p:extLst>
      <p:ext uri="{BB962C8B-B14F-4D97-AF65-F5344CB8AC3E}">
        <p14:creationId xmlns:p14="http://schemas.microsoft.com/office/powerpoint/2010/main" val="2248163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2627F9-D223-44A1-B081-6FD42AAD7984}" type="datetimeFigureOut">
              <a:rPr lang="en-US" smtClean="0"/>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9D36D2-0721-4B7C-B238-791A5B0B86E2}" type="slidenum">
              <a:rPr lang="en-US" smtClean="0"/>
              <a:t>‹#›</a:t>
            </a:fld>
            <a:endParaRPr lang="en-US"/>
          </a:p>
        </p:txBody>
      </p:sp>
    </p:spTree>
    <p:extLst>
      <p:ext uri="{BB962C8B-B14F-4D97-AF65-F5344CB8AC3E}">
        <p14:creationId xmlns:p14="http://schemas.microsoft.com/office/powerpoint/2010/main" val="852372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2627F9-D223-44A1-B081-6FD42AAD7984}" type="datetimeFigureOut">
              <a:rPr lang="en-US" smtClean="0"/>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9D36D2-0721-4B7C-B238-791A5B0B86E2}" type="slidenum">
              <a:rPr lang="en-US" smtClean="0"/>
              <a:t>‹#›</a:t>
            </a:fld>
            <a:endParaRPr lang="en-US"/>
          </a:p>
        </p:txBody>
      </p:sp>
    </p:spTree>
    <p:extLst>
      <p:ext uri="{BB962C8B-B14F-4D97-AF65-F5344CB8AC3E}">
        <p14:creationId xmlns:p14="http://schemas.microsoft.com/office/powerpoint/2010/main" val="2708382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F2627F9-D223-44A1-B081-6FD42AAD7984}" type="datetimeFigureOut">
              <a:rPr lang="en-US" smtClean="0"/>
              <a:t>3/27/2020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9D36D2-0721-4B7C-B238-791A5B0B86E2}" type="slidenum">
              <a:rPr lang="en-US" smtClean="0"/>
              <a:t>‹#›</a:t>
            </a:fld>
            <a:endParaRPr lang="en-US"/>
          </a:p>
        </p:txBody>
      </p:sp>
    </p:spTree>
    <p:extLst>
      <p:ext uri="{BB962C8B-B14F-4D97-AF65-F5344CB8AC3E}">
        <p14:creationId xmlns:p14="http://schemas.microsoft.com/office/powerpoint/2010/main" val="3391909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F2627F9-D223-44A1-B081-6FD42AAD7984}" type="datetimeFigureOut">
              <a:rPr lang="en-US" smtClean="0"/>
              <a:t>3/27/2020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9D36D2-0721-4B7C-B238-791A5B0B86E2}" type="slidenum">
              <a:rPr lang="en-US" smtClean="0"/>
              <a:t>‹#›</a:t>
            </a:fld>
            <a:endParaRPr lang="en-US"/>
          </a:p>
        </p:txBody>
      </p:sp>
    </p:spTree>
    <p:extLst>
      <p:ext uri="{BB962C8B-B14F-4D97-AF65-F5344CB8AC3E}">
        <p14:creationId xmlns:p14="http://schemas.microsoft.com/office/powerpoint/2010/main" val="218468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F2627F9-D223-44A1-B081-6FD42AAD7984}" type="datetimeFigureOut">
              <a:rPr lang="en-US" smtClean="0"/>
              <a:t>3/27/2020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9D36D2-0721-4B7C-B238-791A5B0B86E2}" type="slidenum">
              <a:rPr lang="en-US" smtClean="0"/>
              <a:t>‹#›</a:t>
            </a:fld>
            <a:endParaRPr lang="en-US"/>
          </a:p>
        </p:txBody>
      </p:sp>
    </p:spTree>
    <p:extLst>
      <p:ext uri="{BB962C8B-B14F-4D97-AF65-F5344CB8AC3E}">
        <p14:creationId xmlns:p14="http://schemas.microsoft.com/office/powerpoint/2010/main" val="62344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2627F9-D223-44A1-B081-6FD42AAD7984}" type="datetimeFigureOut">
              <a:rPr lang="en-US" smtClean="0"/>
              <a:t>3/27/2020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9D36D2-0721-4B7C-B238-791A5B0B86E2}" type="slidenum">
              <a:rPr lang="en-US" smtClean="0"/>
              <a:t>‹#›</a:t>
            </a:fld>
            <a:endParaRPr lang="en-US"/>
          </a:p>
        </p:txBody>
      </p:sp>
    </p:spTree>
    <p:extLst>
      <p:ext uri="{BB962C8B-B14F-4D97-AF65-F5344CB8AC3E}">
        <p14:creationId xmlns:p14="http://schemas.microsoft.com/office/powerpoint/2010/main" val="505321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2627F9-D223-44A1-B081-6FD42AAD7984}" type="datetimeFigureOut">
              <a:rPr lang="en-US" smtClean="0"/>
              <a:t>3/27/2020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9D36D2-0721-4B7C-B238-791A5B0B86E2}" type="slidenum">
              <a:rPr lang="en-US" smtClean="0"/>
              <a:t>‹#›</a:t>
            </a:fld>
            <a:endParaRPr lang="en-US"/>
          </a:p>
        </p:txBody>
      </p:sp>
    </p:spTree>
    <p:extLst>
      <p:ext uri="{BB962C8B-B14F-4D97-AF65-F5344CB8AC3E}">
        <p14:creationId xmlns:p14="http://schemas.microsoft.com/office/powerpoint/2010/main" val="3775427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2627F9-D223-44A1-B081-6FD42AAD7984}" type="datetimeFigureOut">
              <a:rPr lang="en-US" smtClean="0"/>
              <a:t>3/27/2020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9D36D2-0721-4B7C-B238-791A5B0B86E2}" type="slidenum">
              <a:rPr lang="en-US" smtClean="0"/>
              <a:t>‹#›</a:t>
            </a:fld>
            <a:endParaRPr lang="en-US"/>
          </a:p>
        </p:txBody>
      </p:sp>
    </p:spTree>
    <p:extLst>
      <p:ext uri="{BB962C8B-B14F-4D97-AF65-F5344CB8AC3E}">
        <p14:creationId xmlns:p14="http://schemas.microsoft.com/office/powerpoint/2010/main" val="1507406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2627F9-D223-44A1-B081-6FD42AAD7984}" type="datetimeFigureOut">
              <a:rPr lang="en-US" smtClean="0"/>
              <a:t>3/27/2020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9D36D2-0721-4B7C-B238-791A5B0B86E2}" type="slidenum">
              <a:rPr lang="en-US" smtClean="0"/>
              <a:t>‹#›</a:t>
            </a:fld>
            <a:endParaRPr lang="en-US"/>
          </a:p>
        </p:txBody>
      </p:sp>
    </p:spTree>
    <p:extLst>
      <p:ext uri="{BB962C8B-B14F-4D97-AF65-F5344CB8AC3E}">
        <p14:creationId xmlns:p14="http://schemas.microsoft.com/office/powerpoint/2010/main" val="585536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734472"/>
            <a:ext cx="8305800" cy="2554545"/>
          </a:xfrm>
          <a:prstGeom prst="rect">
            <a:avLst/>
          </a:prstGeom>
          <a:noFill/>
        </p:spPr>
        <p:txBody>
          <a:bodyPr wrap="square" rtlCol="0">
            <a:spAutoFit/>
          </a:bodyPr>
          <a:lstStyle/>
          <a:p>
            <a:r>
              <a:rPr lang="en-US" sz="3200" dirty="0" smtClean="0">
                <a:latin typeface="Times New Roman" pitchFamily="18" charset="0"/>
                <a:cs typeface="Times New Roman" pitchFamily="18" charset="0"/>
              </a:rPr>
              <a:t>Subject:	Statistics</a:t>
            </a:r>
          </a:p>
          <a:p>
            <a:r>
              <a:rPr lang="en-US" sz="3200" dirty="0" smtClean="0">
                <a:latin typeface="Times New Roman" pitchFamily="18" charset="0"/>
                <a:cs typeface="Times New Roman" pitchFamily="18" charset="0"/>
              </a:rPr>
              <a:t>Class:	BS 4</a:t>
            </a:r>
            <a:r>
              <a:rPr lang="en-US" sz="3200" baseline="30000" dirty="0" smtClean="0">
                <a:latin typeface="Times New Roman" pitchFamily="18" charset="0"/>
                <a:cs typeface="Times New Roman" pitchFamily="18" charset="0"/>
              </a:rPr>
              <a:t>th</a:t>
            </a:r>
            <a:r>
              <a:rPr lang="en-US" sz="3200" dirty="0" smtClean="0">
                <a:latin typeface="Times New Roman" pitchFamily="18" charset="0"/>
                <a:cs typeface="Times New Roman" pitchFamily="18" charset="0"/>
              </a:rPr>
              <a:t> (Social Work)</a:t>
            </a:r>
          </a:p>
          <a:p>
            <a:r>
              <a:rPr lang="en-US" sz="3200" dirty="0" smtClean="0">
                <a:latin typeface="Times New Roman" pitchFamily="18" charset="0"/>
                <a:cs typeface="Times New Roman" pitchFamily="18" charset="0"/>
              </a:rPr>
              <a:t>Lecture:</a:t>
            </a: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2</a:t>
            </a:r>
            <a:r>
              <a:rPr lang="en-US" sz="3200" baseline="30000" dirty="0" smtClean="0">
                <a:latin typeface="Times New Roman" pitchFamily="18" charset="0"/>
                <a:cs typeface="Times New Roman" pitchFamily="18" charset="0"/>
              </a:rPr>
              <a:t>nd</a:t>
            </a:r>
            <a:r>
              <a:rPr lang="en-US" sz="3200" dirty="0" smtClean="0">
                <a:latin typeface="Times New Roman" pitchFamily="18" charset="0"/>
                <a:cs typeface="Times New Roman" pitchFamily="18" charset="0"/>
              </a:rPr>
              <a:t> week</a:t>
            </a:r>
          </a:p>
          <a:p>
            <a:r>
              <a:rPr lang="en-US" sz="3200" dirty="0" smtClean="0">
                <a:latin typeface="Times New Roman" pitchFamily="18" charset="0"/>
                <a:cs typeface="Times New Roman" pitchFamily="18" charset="0"/>
              </a:rPr>
              <a:t>Topic:	Correlation</a:t>
            </a:r>
          </a:p>
          <a:p>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472309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534400" cy="1384995"/>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Interpretation</a:t>
            </a:r>
          </a:p>
          <a:p>
            <a:pPr algn="just"/>
            <a:r>
              <a:rPr lang="en-US" sz="2000" dirty="0" smtClean="0">
                <a:latin typeface="Times New Roman" pitchFamily="18" charset="0"/>
                <a:cs typeface="Times New Roman" pitchFamily="18" charset="0"/>
              </a:rPr>
              <a:t>	As the value of r is 0.67. So, according to the range scale of coefficient of correlation there is </a:t>
            </a:r>
            <a:r>
              <a:rPr lang="en-US" sz="2000" smtClean="0">
                <a:latin typeface="Times New Roman" pitchFamily="18" charset="0"/>
                <a:cs typeface="Times New Roman" pitchFamily="18" charset="0"/>
              </a:rPr>
              <a:t>a </a:t>
            </a:r>
            <a:r>
              <a:rPr lang="en-US" sz="2000" smtClean="0">
                <a:latin typeface="Times New Roman" pitchFamily="18" charset="0"/>
                <a:cs typeface="Times New Roman" pitchFamily="18" charset="0"/>
              </a:rPr>
              <a:t>strong </a:t>
            </a:r>
            <a:r>
              <a:rPr lang="en-US" sz="2000" smtClean="0">
                <a:latin typeface="Times New Roman" pitchFamily="18" charset="0"/>
                <a:cs typeface="Times New Roman" pitchFamily="18" charset="0"/>
              </a:rPr>
              <a:t>positive </a:t>
            </a:r>
            <a:r>
              <a:rPr lang="en-US" sz="2000" dirty="0" smtClean="0">
                <a:latin typeface="Times New Roman" pitchFamily="18" charset="0"/>
                <a:cs typeface="Times New Roman" pitchFamily="18" charset="0"/>
              </a:rPr>
              <a:t>correlation between the choices of two judges.</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463037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 y="457200"/>
            <a:ext cx="8534400" cy="1692771"/>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Assignment</a:t>
            </a:r>
          </a:p>
          <a:p>
            <a:r>
              <a:rPr lang="en-US" sz="2000" b="1" dirty="0" smtClean="0">
                <a:latin typeface="Times New Roman" pitchFamily="18" charset="0"/>
                <a:cs typeface="Times New Roman" pitchFamily="18" charset="0"/>
              </a:rPr>
              <a:t>1. </a:t>
            </a:r>
            <a:r>
              <a:rPr lang="en-US" sz="2000" dirty="0" smtClean="0">
                <a:latin typeface="Times New Roman" pitchFamily="18" charset="0"/>
                <a:cs typeface="Times New Roman" pitchFamily="18" charset="0"/>
              </a:rPr>
              <a:t>The following table shows the number of hours studied by random sample of ten students and their grades in the examination. Calculate the correlation between both variables.</a:t>
            </a:r>
          </a:p>
          <a:p>
            <a:endParaRPr lang="en-US" sz="2000" dirty="0">
              <a:latin typeface="Times New Roman" pitchFamily="18" charset="0"/>
              <a:cs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504569745"/>
              </p:ext>
            </p:extLst>
          </p:nvPr>
        </p:nvGraphicFramePr>
        <p:xfrm>
          <a:off x="533400" y="2109198"/>
          <a:ext cx="7467601" cy="741680"/>
        </p:xfrm>
        <a:graphic>
          <a:graphicData uri="http://schemas.openxmlformats.org/drawingml/2006/table">
            <a:tbl>
              <a:tblPr firstRow="1" bandRow="1">
                <a:tableStyleId>{5C22544A-7EE6-4342-B048-85BDC9FD1C3A}</a:tableStyleId>
              </a:tblPr>
              <a:tblGrid>
                <a:gridCol w="1920241"/>
                <a:gridCol w="640080"/>
                <a:gridCol w="568960"/>
                <a:gridCol w="568960"/>
                <a:gridCol w="568960"/>
                <a:gridCol w="640080"/>
                <a:gridCol w="568960"/>
                <a:gridCol w="497840"/>
                <a:gridCol w="497840"/>
                <a:gridCol w="497840"/>
                <a:gridCol w="497840"/>
              </a:tblGrid>
              <a:tr h="370840">
                <a:tc>
                  <a:txBody>
                    <a:bodyPr/>
                    <a:lstStyle/>
                    <a:p>
                      <a:r>
                        <a:rPr lang="en-US" dirty="0" smtClean="0"/>
                        <a:t>Hours of study</a:t>
                      </a:r>
                      <a:endParaRPr lang="en-US" dirty="0"/>
                    </a:p>
                  </a:txBody>
                  <a:tcPr/>
                </a:tc>
                <a:tc>
                  <a:txBody>
                    <a:bodyPr/>
                    <a:lstStyle/>
                    <a:p>
                      <a:r>
                        <a:rPr lang="en-US" dirty="0" smtClean="0"/>
                        <a:t>8</a:t>
                      </a:r>
                      <a:endParaRPr lang="en-US" dirty="0"/>
                    </a:p>
                  </a:txBody>
                  <a:tcPr/>
                </a:tc>
                <a:tc>
                  <a:txBody>
                    <a:bodyPr/>
                    <a:lstStyle/>
                    <a:p>
                      <a:r>
                        <a:rPr lang="en-US" dirty="0" smtClean="0"/>
                        <a:t>5</a:t>
                      </a:r>
                      <a:endParaRPr lang="en-US" dirty="0"/>
                    </a:p>
                  </a:txBody>
                  <a:tcPr/>
                </a:tc>
                <a:tc>
                  <a:txBody>
                    <a:bodyPr/>
                    <a:lstStyle/>
                    <a:p>
                      <a:r>
                        <a:rPr lang="en-US" dirty="0" smtClean="0"/>
                        <a:t>11</a:t>
                      </a:r>
                      <a:endParaRPr lang="en-US" dirty="0"/>
                    </a:p>
                  </a:txBody>
                  <a:tcPr/>
                </a:tc>
                <a:tc>
                  <a:txBody>
                    <a:bodyPr/>
                    <a:lstStyle/>
                    <a:p>
                      <a:r>
                        <a:rPr lang="en-US" dirty="0" smtClean="0"/>
                        <a:t>13</a:t>
                      </a:r>
                      <a:endParaRPr lang="en-US" dirty="0"/>
                    </a:p>
                  </a:txBody>
                  <a:tcPr/>
                </a:tc>
                <a:tc>
                  <a:txBody>
                    <a:bodyPr/>
                    <a:lstStyle/>
                    <a:p>
                      <a:r>
                        <a:rPr lang="en-US" dirty="0" smtClean="0"/>
                        <a:t>10</a:t>
                      </a:r>
                      <a:endParaRPr lang="en-US" dirty="0"/>
                    </a:p>
                  </a:txBody>
                  <a:tcPr/>
                </a:tc>
                <a:tc>
                  <a:txBody>
                    <a:bodyPr/>
                    <a:lstStyle/>
                    <a:p>
                      <a:r>
                        <a:rPr lang="en-US" dirty="0" smtClean="0"/>
                        <a:t>5</a:t>
                      </a:r>
                      <a:endParaRPr lang="en-US" dirty="0"/>
                    </a:p>
                  </a:txBody>
                  <a:tcPr/>
                </a:tc>
                <a:tc>
                  <a:txBody>
                    <a:bodyPr/>
                    <a:lstStyle/>
                    <a:p>
                      <a:r>
                        <a:rPr lang="en-US" dirty="0" smtClean="0"/>
                        <a:t>18</a:t>
                      </a:r>
                      <a:endParaRPr lang="en-US" dirty="0"/>
                    </a:p>
                  </a:txBody>
                  <a:tcPr/>
                </a:tc>
                <a:tc>
                  <a:txBody>
                    <a:bodyPr/>
                    <a:lstStyle/>
                    <a:p>
                      <a:r>
                        <a:rPr lang="en-US" dirty="0" smtClean="0"/>
                        <a:t>15</a:t>
                      </a:r>
                      <a:endParaRPr lang="en-US" dirty="0"/>
                    </a:p>
                  </a:txBody>
                  <a:tcPr/>
                </a:tc>
                <a:tc>
                  <a:txBody>
                    <a:bodyPr/>
                    <a:lstStyle/>
                    <a:p>
                      <a:r>
                        <a:rPr lang="en-US" dirty="0" smtClean="0"/>
                        <a:t>2</a:t>
                      </a:r>
                      <a:endParaRPr lang="en-US" dirty="0"/>
                    </a:p>
                  </a:txBody>
                  <a:tcPr/>
                </a:tc>
                <a:tc>
                  <a:txBody>
                    <a:bodyPr/>
                    <a:lstStyle/>
                    <a:p>
                      <a:r>
                        <a:rPr lang="en-US" dirty="0" smtClean="0"/>
                        <a:t>8</a:t>
                      </a:r>
                      <a:endParaRPr lang="en-US" dirty="0"/>
                    </a:p>
                  </a:txBody>
                  <a:tcPr/>
                </a:tc>
              </a:tr>
              <a:tr h="370840">
                <a:tc>
                  <a:txBody>
                    <a:bodyPr/>
                    <a:lstStyle/>
                    <a:p>
                      <a:r>
                        <a:rPr lang="en-US" dirty="0" smtClean="0"/>
                        <a:t>Grades </a:t>
                      </a:r>
                      <a:endParaRPr lang="en-US" dirty="0"/>
                    </a:p>
                  </a:txBody>
                  <a:tcPr/>
                </a:tc>
                <a:tc>
                  <a:txBody>
                    <a:bodyPr/>
                    <a:lstStyle/>
                    <a:p>
                      <a:r>
                        <a:rPr lang="en-US" dirty="0" smtClean="0"/>
                        <a:t>56</a:t>
                      </a:r>
                      <a:endParaRPr lang="en-US" dirty="0"/>
                    </a:p>
                  </a:txBody>
                  <a:tcPr/>
                </a:tc>
                <a:tc>
                  <a:txBody>
                    <a:bodyPr/>
                    <a:lstStyle/>
                    <a:p>
                      <a:r>
                        <a:rPr lang="en-US" dirty="0" smtClean="0"/>
                        <a:t>44</a:t>
                      </a:r>
                      <a:endParaRPr lang="en-US" dirty="0"/>
                    </a:p>
                  </a:txBody>
                  <a:tcPr/>
                </a:tc>
                <a:tc>
                  <a:txBody>
                    <a:bodyPr/>
                    <a:lstStyle/>
                    <a:p>
                      <a:r>
                        <a:rPr lang="en-US" dirty="0" smtClean="0"/>
                        <a:t>79</a:t>
                      </a:r>
                      <a:endParaRPr lang="en-US" dirty="0"/>
                    </a:p>
                  </a:txBody>
                  <a:tcPr/>
                </a:tc>
                <a:tc>
                  <a:txBody>
                    <a:bodyPr/>
                    <a:lstStyle/>
                    <a:p>
                      <a:r>
                        <a:rPr lang="en-US" dirty="0" smtClean="0"/>
                        <a:t>72</a:t>
                      </a:r>
                      <a:endParaRPr lang="en-US" dirty="0"/>
                    </a:p>
                  </a:txBody>
                  <a:tcPr/>
                </a:tc>
                <a:tc>
                  <a:txBody>
                    <a:bodyPr/>
                    <a:lstStyle/>
                    <a:p>
                      <a:r>
                        <a:rPr lang="en-US" dirty="0" smtClean="0"/>
                        <a:t>70</a:t>
                      </a:r>
                      <a:endParaRPr lang="en-US" dirty="0"/>
                    </a:p>
                  </a:txBody>
                  <a:tcPr/>
                </a:tc>
                <a:tc>
                  <a:txBody>
                    <a:bodyPr/>
                    <a:lstStyle/>
                    <a:p>
                      <a:r>
                        <a:rPr lang="en-US" dirty="0" smtClean="0"/>
                        <a:t>54</a:t>
                      </a:r>
                      <a:endParaRPr lang="en-US" dirty="0"/>
                    </a:p>
                  </a:txBody>
                  <a:tcPr/>
                </a:tc>
                <a:tc>
                  <a:txBody>
                    <a:bodyPr/>
                    <a:lstStyle/>
                    <a:p>
                      <a:r>
                        <a:rPr lang="en-US" dirty="0" smtClean="0"/>
                        <a:t>94</a:t>
                      </a:r>
                      <a:endParaRPr lang="en-US" dirty="0"/>
                    </a:p>
                  </a:txBody>
                  <a:tcPr/>
                </a:tc>
                <a:tc>
                  <a:txBody>
                    <a:bodyPr/>
                    <a:lstStyle/>
                    <a:p>
                      <a:r>
                        <a:rPr lang="en-US" dirty="0" smtClean="0"/>
                        <a:t>85</a:t>
                      </a:r>
                      <a:endParaRPr lang="en-US" dirty="0"/>
                    </a:p>
                  </a:txBody>
                  <a:tcPr/>
                </a:tc>
                <a:tc>
                  <a:txBody>
                    <a:bodyPr/>
                    <a:lstStyle/>
                    <a:p>
                      <a:r>
                        <a:rPr lang="en-US" dirty="0" smtClean="0"/>
                        <a:t>33</a:t>
                      </a:r>
                      <a:endParaRPr lang="en-US" dirty="0"/>
                    </a:p>
                  </a:txBody>
                  <a:tcPr/>
                </a:tc>
                <a:tc>
                  <a:txBody>
                    <a:bodyPr/>
                    <a:lstStyle/>
                    <a:p>
                      <a:r>
                        <a:rPr lang="en-US" dirty="0" smtClean="0"/>
                        <a:t>65</a:t>
                      </a:r>
                      <a:endParaRPr lang="en-US" dirty="0"/>
                    </a:p>
                  </a:txBody>
                  <a:tcPr/>
                </a:tc>
              </a:tr>
            </a:tbl>
          </a:graphicData>
        </a:graphic>
      </p:graphicFrame>
      <p:sp>
        <p:nvSpPr>
          <p:cNvPr id="5" name="TextBox 4"/>
          <p:cNvSpPr txBox="1"/>
          <p:nvPr/>
        </p:nvSpPr>
        <p:spPr>
          <a:xfrm>
            <a:off x="228600" y="3352800"/>
            <a:ext cx="8458200" cy="1631216"/>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2. </a:t>
            </a:r>
            <a:r>
              <a:rPr lang="en-US" sz="2000" dirty="0" smtClean="0">
                <a:latin typeface="Times New Roman" pitchFamily="18" charset="0"/>
                <a:cs typeface="Times New Roman" pitchFamily="18" charset="0"/>
              </a:rPr>
              <a:t>The following table gives the age of cars of certain make and annual repair costs. Obtain a regression equation for costs dependent on age. Also find the strength of relationship between age of car and repair cost.</a:t>
            </a:r>
          </a:p>
          <a:p>
            <a:pPr algn="just"/>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799427317"/>
              </p:ext>
            </p:extLst>
          </p:nvPr>
        </p:nvGraphicFramePr>
        <p:xfrm>
          <a:off x="609600" y="4800600"/>
          <a:ext cx="8077200" cy="741680"/>
        </p:xfrm>
        <a:graphic>
          <a:graphicData uri="http://schemas.openxmlformats.org/drawingml/2006/table">
            <a:tbl>
              <a:tblPr firstRow="1" bandRow="1">
                <a:tableStyleId>{5C22544A-7EE6-4342-B048-85BDC9FD1C3A}</a:tableStyleId>
              </a:tblPr>
              <a:tblGrid>
                <a:gridCol w="2971800"/>
                <a:gridCol w="1143000"/>
                <a:gridCol w="1066800"/>
                <a:gridCol w="1143000"/>
                <a:gridCol w="914400"/>
                <a:gridCol w="838200"/>
              </a:tblGrid>
              <a:tr h="370840">
                <a:tc>
                  <a:txBody>
                    <a:bodyPr/>
                    <a:lstStyle/>
                    <a:p>
                      <a:r>
                        <a:rPr lang="en-US" dirty="0" smtClean="0"/>
                        <a:t>Age of car (in year)</a:t>
                      </a:r>
                      <a:endParaRPr lang="en-US" dirty="0"/>
                    </a:p>
                  </a:txBody>
                  <a:tcPr/>
                </a:tc>
                <a:tc>
                  <a:txBody>
                    <a:bodyPr/>
                    <a:lstStyle/>
                    <a:p>
                      <a:r>
                        <a:rPr lang="en-US" dirty="0" smtClean="0"/>
                        <a:t>2</a:t>
                      </a:r>
                      <a:endParaRPr lang="en-US" dirty="0"/>
                    </a:p>
                  </a:txBody>
                  <a:tcPr/>
                </a:tc>
                <a:tc>
                  <a:txBody>
                    <a:bodyPr/>
                    <a:lstStyle/>
                    <a:p>
                      <a:r>
                        <a:rPr lang="en-US" dirty="0" smtClean="0"/>
                        <a:t>4</a:t>
                      </a:r>
                      <a:endParaRPr lang="en-US" dirty="0"/>
                    </a:p>
                  </a:txBody>
                  <a:tcPr/>
                </a:tc>
                <a:tc>
                  <a:txBody>
                    <a:bodyPr/>
                    <a:lstStyle/>
                    <a:p>
                      <a:r>
                        <a:rPr lang="en-US" dirty="0" smtClean="0"/>
                        <a:t>6</a:t>
                      </a:r>
                      <a:endParaRPr lang="en-US" dirty="0"/>
                    </a:p>
                  </a:txBody>
                  <a:tcPr/>
                </a:tc>
                <a:tc>
                  <a:txBody>
                    <a:bodyPr/>
                    <a:lstStyle/>
                    <a:p>
                      <a:r>
                        <a:rPr lang="en-US" dirty="0" smtClean="0"/>
                        <a:t>8</a:t>
                      </a:r>
                      <a:endParaRPr lang="en-US" dirty="0"/>
                    </a:p>
                  </a:txBody>
                  <a:tcPr/>
                </a:tc>
                <a:tc>
                  <a:txBody>
                    <a:bodyPr/>
                    <a:lstStyle/>
                    <a:p>
                      <a:r>
                        <a:rPr lang="en-US" dirty="0" smtClean="0"/>
                        <a:t>10</a:t>
                      </a:r>
                      <a:endParaRPr lang="en-US" dirty="0"/>
                    </a:p>
                  </a:txBody>
                  <a:tcPr/>
                </a:tc>
              </a:tr>
              <a:tr h="370840">
                <a:tc>
                  <a:txBody>
                    <a:bodyPr/>
                    <a:lstStyle/>
                    <a:p>
                      <a:r>
                        <a:rPr lang="en-US" dirty="0" smtClean="0"/>
                        <a:t>Repair cost (in thousand </a:t>
                      </a:r>
                      <a:r>
                        <a:rPr lang="en-US" dirty="0" err="1" smtClean="0"/>
                        <a:t>Rs</a:t>
                      </a:r>
                      <a:r>
                        <a:rPr lang="en-US" dirty="0" smtClean="0"/>
                        <a:t>)</a:t>
                      </a:r>
                      <a:endParaRPr lang="en-US" dirty="0"/>
                    </a:p>
                  </a:txBody>
                  <a:tcPr/>
                </a:tc>
                <a:tc>
                  <a:txBody>
                    <a:bodyPr/>
                    <a:lstStyle/>
                    <a:p>
                      <a:r>
                        <a:rPr lang="en-US" dirty="0" smtClean="0"/>
                        <a:t>4</a:t>
                      </a:r>
                      <a:endParaRPr lang="en-US" dirty="0"/>
                    </a:p>
                  </a:txBody>
                  <a:tcPr/>
                </a:tc>
                <a:tc>
                  <a:txBody>
                    <a:bodyPr/>
                    <a:lstStyle/>
                    <a:p>
                      <a:r>
                        <a:rPr lang="en-US" dirty="0" smtClean="0"/>
                        <a:t>10</a:t>
                      </a:r>
                      <a:endParaRPr lang="en-US" dirty="0"/>
                    </a:p>
                  </a:txBody>
                  <a:tcPr/>
                </a:tc>
                <a:tc>
                  <a:txBody>
                    <a:bodyPr/>
                    <a:lstStyle/>
                    <a:p>
                      <a:r>
                        <a:rPr lang="en-US" dirty="0" smtClean="0"/>
                        <a:t>13</a:t>
                      </a:r>
                      <a:endParaRPr lang="en-US" dirty="0"/>
                    </a:p>
                  </a:txBody>
                  <a:tcPr/>
                </a:tc>
                <a:tc>
                  <a:txBody>
                    <a:bodyPr/>
                    <a:lstStyle/>
                    <a:p>
                      <a:r>
                        <a:rPr lang="en-US" dirty="0" smtClean="0"/>
                        <a:t>17</a:t>
                      </a:r>
                      <a:endParaRPr lang="en-US" dirty="0"/>
                    </a:p>
                  </a:txBody>
                  <a:tcPr/>
                </a:tc>
                <a:tc>
                  <a:txBody>
                    <a:bodyPr/>
                    <a:lstStyle/>
                    <a:p>
                      <a:r>
                        <a:rPr lang="en-US" dirty="0" smtClean="0"/>
                        <a:t>21</a:t>
                      </a:r>
                      <a:endParaRPr lang="en-US" dirty="0"/>
                    </a:p>
                  </a:txBody>
                  <a:tcPr/>
                </a:tc>
              </a:tr>
            </a:tbl>
          </a:graphicData>
        </a:graphic>
      </p:graphicFrame>
    </p:spTree>
    <p:extLst>
      <p:ext uri="{BB962C8B-B14F-4D97-AF65-F5344CB8AC3E}">
        <p14:creationId xmlns:p14="http://schemas.microsoft.com/office/powerpoint/2010/main" val="668067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10600" cy="2000548"/>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Correlation</a:t>
            </a:r>
          </a:p>
          <a:p>
            <a:pPr algn="just"/>
            <a:r>
              <a:rPr lang="en-US" sz="2000" dirty="0" smtClean="0">
                <a:latin typeface="Times New Roman" pitchFamily="18" charset="0"/>
                <a:cs typeface="Times New Roman" pitchFamily="18" charset="0"/>
              </a:rPr>
              <a:t>	Correlation is a technique which measures the strength of association between two </a:t>
            </a:r>
            <a:r>
              <a:rPr lang="en-US" sz="2000" dirty="0" smtClean="0">
                <a:latin typeface="Times New Roman" pitchFamily="18" charset="0"/>
                <a:cs typeface="Times New Roman" pitchFamily="18" charset="0"/>
              </a:rPr>
              <a:t>variables. </a:t>
            </a:r>
            <a:r>
              <a:rPr lang="en-US" sz="2000" dirty="0" smtClean="0">
                <a:latin typeface="Times New Roman" pitchFamily="18" charset="0"/>
                <a:cs typeface="Times New Roman" pitchFamily="18" charset="0"/>
              </a:rPr>
              <a:t>Both the variable X and Y may be random or may be the one variable is independent and the other to be correlated is dependent.</a:t>
            </a:r>
          </a:p>
          <a:p>
            <a:pPr algn="just"/>
            <a:r>
              <a:rPr lang="en-US" sz="2000" dirty="0" smtClean="0">
                <a:latin typeface="Times New Roman" pitchFamily="18" charset="0"/>
                <a:cs typeface="Times New Roman" pitchFamily="18" charset="0"/>
              </a:rPr>
              <a:t>	When the changes in one variables appear to be linked with the changes in the other variable, the two variable are said to correlated.</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806241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28600"/>
            <a:ext cx="8458200" cy="3231654"/>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Real Life Example</a:t>
            </a:r>
          </a:p>
          <a:p>
            <a:pPr algn="just"/>
            <a:r>
              <a:rPr lang="en-US" sz="2000" dirty="0" smtClean="0">
                <a:latin typeface="Times New Roman" pitchFamily="18" charset="0"/>
                <a:cs typeface="Times New Roman" pitchFamily="18" charset="0"/>
              </a:rPr>
              <a:t>	Correlation </a:t>
            </a:r>
            <a:r>
              <a:rPr lang="en-US" sz="2000" dirty="0">
                <a:latin typeface="Times New Roman" pitchFamily="18" charset="0"/>
                <a:cs typeface="Times New Roman" pitchFamily="18" charset="0"/>
              </a:rPr>
              <a:t>is a statistical technique that can show whether and how strongly pairs of variables are related. For example, height and weight are related; taller people tend to be heavier than shorter people. The relationship isn't perfect. People of the same height vary in weight, and you can easily think of two people you know where the shorter one is heavier than the taller one. Nonetheless, the average weight of people 5'5'' is less than the average weight of people 5'6'', and their average weight is less than that of people 5'7'', etc. Correlation can tell you just how much of the variation in peoples' weights is related to their heights.</a:t>
            </a:r>
          </a:p>
        </p:txBody>
      </p:sp>
    </p:spTree>
    <p:extLst>
      <p:ext uri="{BB962C8B-B14F-4D97-AF65-F5344CB8AC3E}">
        <p14:creationId xmlns:p14="http://schemas.microsoft.com/office/powerpoint/2010/main" val="2861715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763000" cy="4154984"/>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Types of Correlation</a:t>
            </a:r>
          </a:p>
          <a:p>
            <a:pPr algn="just"/>
            <a:r>
              <a:rPr lang="en-US" sz="2000" b="1" dirty="0" smtClean="0">
                <a:latin typeface="Times New Roman" pitchFamily="18" charset="0"/>
                <a:cs typeface="Times New Roman" pitchFamily="18" charset="0"/>
              </a:rPr>
              <a:t>1. Positive Correlation</a:t>
            </a:r>
          </a:p>
          <a:p>
            <a:pPr algn="just"/>
            <a:r>
              <a:rPr lang="en-US" sz="2000" dirty="0" smtClean="0">
                <a:latin typeface="Times New Roman" pitchFamily="18" charset="0"/>
                <a:cs typeface="Times New Roman" pitchFamily="18" charset="0"/>
              </a:rPr>
              <a:t>If both variables tends to move in the same direction i.e. Y tends to increase as X increase or Y tends to decrease as X decreases, the correlation is called positive correlation.</a:t>
            </a:r>
          </a:p>
          <a:p>
            <a:pPr algn="just"/>
            <a:r>
              <a:rPr lang="en-US" sz="2000" b="1" dirty="0" smtClean="0">
                <a:latin typeface="Times New Roman" pitchFamily="18" charset="0"/>
                <a:cs typeface="Times New Roman" pitchFamily="18" charset="0"/>
              </a:rPr>
              <a:t>2. Negative Correlation</a:t>
            </a:r>
          </a:p>
          <a:p>
            <a:pPr algn="just"/>
            <a:r>
              <a:rPr lang="en-US" sz="2000" dirty="0" smtClean="0">
                <a:latin typeface="Times New Roman" pitchFamily="18" charset="0"/>
                <a:cs typeface="Times New Roman" pitchFamily="18" charset="0"/>
              </a:rPr>
              <a:t>If both variables tends to move in the opposite direction i.e. Y tends to decrease as X increase or Y tends to increase as X decreases, the correlation is called negative correlation.</a:t>
            </a:r>
          </a:p>
          <a:p>
            <a:pPr algn="just"/>
            <a:r>
              <a:rPr lang="en-US" sz="2000" b="1" dirty="0" smtClean="0">
                <a:latin typeface="Times New Roman" pitchFamily="18" charset="0"/>
                <a:cs typeface="Times New Roman" pitchFamily="18" charset="0"/>
              </a:rPr>
              <a:t>3. No Correlation</a:t>
            </a:r>
          </a:p>
          <a:p>
            <a:pPr algn="just"/>
            <a:r>
              <a:rPr lang="en-US" sz="2000" dirty="0" smtClean="0">
                <a:latin typeface="Times New Roman" pitchFamily="18" charset="0"/>
                <a:cs typeface="Times New Roman" pitchFamily="18" charset="0"/>
              </a:rPr>
              <a:t>If there is no relationship indicated between the variables, we say that there is no correlation between them i.e. they are uncorrelated.</a:t>
            </a: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74198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extBox 1"/>
              <p:cNvSpPr txBox="1"/>
              <p:nvPr/>
            </p:nvSpPr>
            <p:spPr>
              <a:xfrm>
                <a:off x="304800" y="304800"/>
                <a:ext cx="8305800" cy="3593933"/>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The coefficient of correlation</a:t>
                </a:r>
              </a:p>
              <a:p>
                <a:pPr algn="just"/>
                <a:r>
                  <a:rPr lang="en-US" sz="2000" dirty="0" smtClean="0">
                    <a:latin typeface="Times New Roman" pitchFamily="18" charset="0"/>
                    <a:cs typeface="Times New Roman" pitchFamily="18" charset="0"/>
                  </a:rPr>
                  <a:t>	As for measuring the degree of variability , we need a measure of the degree of relationship between two variables that is free from the particular units employed in a given case. Such a measure is termed a coefficient of correlation.</a:t>
                </a:r>
              </a:p>
              <a:p>
                <a:pPr algn="just"/>
                <a:r>
                  <a:rPr lang="en-US" sz="2000" dirty="0" smtClean="0">
                    <a:latin typeface="Times New Roman" pitchFamily="18" charset="0"/>
                    <a:cs typeface="Times New Roman" pitchFamily="18" charset="0"/>
                  </a:rPr>
                  <a:t>In other words coefficient of correlation is the formula used to find a value which tells about the strength of relationship between variable X and Y i.e. how strongly positive or negative the relation is.</a:t>
                </a: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𝑟</m:t>
                      </m:r>
                      <m:r>
                        <a:rPr lang="en-US" sz="2000" b="0" i="1" smtClean="0">
                          <a:latin typeface="Cambria Math"/>
                        </a:rPr>
                        <m:t>=</m:t>
                      </m:r>
                      <m:f>
                        <m:fPr>
                          <m:ctrlPr>
                            <a:rPr lang="en-US" sz="2000" b="0" i="1" smtClean="0">
                              <a:latin typeface="Cambria Math"/>
                            </a:rPr>
                          </m:ctrlPr>
                        </m:fPr>
                        <m:num>
                          <m:r>
                            <a:rPr lang="en-US" sz="2000" b="0" i="1" smtClean="0">
                              <a:latin typeface="Cambria Math"/>
                            </a:rPr>
                            <m:t>𝑛</m:t>
                          </m:r>
                          <m:nary>
                            <m:naryPr>
                              <m:chr m:val="∑"/>
                              <m:subHide m:val="on"/>
                              <m:supHide m:val="on"/>
                              <m:ctrlPr>
                                <a:rPr lang="en-US" sz="2000" b="0" i="1" smtClean="0">
                                  <a:latin typeface="Cambria Math"/>
                                </a:rPr>
                              </m:ctrlPr>
                            </m:naryPr>
                            <m:sub/>
                            <m:sup/>
                            <m:e>
                              <m:r>
                                <a:rPr lang="en-US" sz="2000" b="0" i="1" smtClean="0">
                                  <a:latin typeface="Cambria Math"/>
                                </a:rPr>
                                <m:t>𝑋𝑌</m:t>
                              </m:r>
                            </m:e>
                          </m:nary>
                          <m:r>
                            <a:rPr lang="en-US" sz="2000" b="0" i="1" smtClean="0">
                              <a:latin typeface="Cambria Math"/>
                            </a:rPr>
                            <m:t>−</m:t>
                          </m:r>
                          <m:nary>
                            <m:naryPr>
                              <m:chr m:val="∑"/>
                              <m:subHide m:val="on"/>
                              <m:supHide m:val="on"/>
                              <m:ctrlPr>
                                <a:rPr lang="en-US" sz="2000" b="0" i="1" smtClean="0">
                                  <a:latin typeface="Cambria Math"/>
                                </a:rPr>
                              </m:ctrlPr>
                            </m:naryPr>
                            <m:sub/>
                            <m:sup/>
                            <m:e>
                              <m:r>
                                <a:rPr lang="en-US" sz="2000" b="0" i="1" smtClean="0">
                                  <a:latin typeface="Cambria Math"/>
                                </a:rPr>
                                <m:t>𝑋</m:t>
                              </m:r>
                            </m:e>
                          </m:nary>
                          <m:nary>
                            <m:naryPr>
                              <m:chr m:val="∑"/>
                              <m:subHide m:val="on"/>
                              <m:supHide m:val="on"/>
                              <m:ctrlPr>
                                <a:rPr lang="en-US" sz="2000" b="0" i="1" smtClean="0">
                                  <a:latin typeface="Cambria Math"/>
                                </a:rPr>
                              </m:ctrlPr>
                            </m:naryPr>
                            <m:sub/>
                            <m:sup/>
                            <m:e>
                              <m:r>
                                <a:rPr lang="en-US" sz="2000" b="0" i="1" smtClean="0">
                                  <a:latin typeface="Cambria Math"/>
                                </a:rPr>
                                <m:t>𝑌</m:t>
                              </m:r>
                            </m:e>
                          </m:nary>
                        </m:num>
                        <m:den>
                          <m:rad>
                            <m:radPr>
                              <m:degHide m:val="on"/>
                              <m:ctrlPr>
                                <a:rPr lang="en-US" sz="2000" b="0" i="1" smtClean="0">
                                  <a:latin typeface="Cambria Math"/>
                                </a:rPr>
                              </m:ctrlPr>
                            </m:radPr>
                            <m:deg/>
                            <m:e>
                              <m:d>
                                <m:dPr>
                                  <m:begChr m:val="["/>
                                  <m:endChr m:val="]"/>
                                  <m:ctrlPr>
                                    <a:rPr lang="en-US" sz="2000" b="0" i="1" smtClean="0">
                                      <a:latin typeface="Cambria Math"/>
                                    </a:rPr>
                                  </m:ctrlPr>
                                </m:dPr>
                                <m:e>
                                  <m:r>
                                    <a:rPr lang="en-US" sz="2000" b="0" i="1" smtClean="0">
                                      <a:latin typeface="Cambria Math"/>
                                    </a:rPr>
                                    <m:t>𝑛</m:t>
                                  </m:r>
                                  <m:nary>
                                    <m:naryPr>
                                      <m:chr m:val="∑"/>
                                      <m:subHide m:val="on"/>
                                      <m:supHide m:val="on"/>
                                      <m:ctrlPr>
                                        <a:rPr lang="en-US" sz="2000" b="0" i="1" smtClean="0">
                                          <a:latin typeface="Cambria Math"/>
                                        </a:rPr>
                                      </m:ctrlPr>
                                    </m:naryPr>
                                    <m:sub/>
                                    <m:sup/>
                                    <m:e>
                                      <m:sSup>
                                        <m:sSupPr>
                                          <m:ctrlPr>
                                            <a:rPr lang="en-US" sz="2000" b="0" i="1" smtClean="0">
                                              <a:latin typeface="Cambria Math"/>
                                            </a:rPr>
                                          </m:ctrlPr>
                                        </m:sSupPr>
                                        <m:e>
                                          <m:r>
                                            <a:rPr lang="en-US" sz="2000" b="0" i="1" smtClean="0">
                                              <a:latin typeface="Cambria Math"/>
                                            </a:rPr>
                                            <m:t>𝑋</m:t>
                                          </m:r>
                                        </m:e>
                                        <m:sup>
                                          <m:r>
                                            <a:rPr lang="en-US" sz="2000" b="0" i="1" smtClean="0">
                                              <a:latin typeface="Cambria Math"/>
                                            </a:rPr>
                                            <m:t>2</m:t>
                                          </m:r>
                                        </m:sup>
                                      </m:sSup>
                                    </m:e>
                                  </m:nary>
                                  <m:r>
                                    <a:rPr lang="en-US" sz="2000" b="0" i="1" smtClean="0">
                                      <a:latin typeface="Cambria Math"/>
                                    </a:rPr>
                                    <m:t>−</m:t>
                                  </m:r>
                                  <m:sSup>
                                    <m:sSupPr>
                                      <m:ctrlPr>
                                        <a:rPr lang="en-US" sz="2000" b="0" i="1" smtClean="0">
                                          <a:latin typeface="Cambria Math"/>
                                        </a:rPr>
                                      </m:ctrlPr>
                                    </m:sSupPr>
                                    <m:e>
                                      <m:r>
                                        <a:rPr lang="en-US" sz="2000" b="0" i="1" smtClean="0">
                                          <a:latin typeface="Cambria Math"/>
                                        </a:rPr>
                                        <m:t>(</m:t>
                                      </m:r>
                                      <m:nary>
                                        <m:naryPr>
                                          <m:chr m:val="∑"/>
                                          <m:subHide m:val="on"/>
                                          <m:supHide m:val="on"/>
                                          <m:ctrlPr>
                                            <a:rPr lang="en-US" sz="2000" b="0" i="1" smtClean="0">
                                              <a:latin typeface="Cambria Math"/>
                                            </a:rPr>
                                          </m:ctrlPr>
                                        </m:naryPr>
                                        <m:sub/>
                                        <m:sup/>
                                        <m:e>
                                          <m:r>
                                            <a:rPr lang="en-US" sz="2000" b="0" i="1" smtClean="0">
                                              <a:latin typeface="Cambria Math"/>
                                            </a:rPr>
                                            <m:t>𝑋</m:t>
                                          </m:r>
                                          <m:r>
                                            <a:rPr lang="en-US" sz="2000" b="0" i="1" smtClean="0">
                                              <a:latin typeface="Cambria Math"/>
                                            </a:rPr>
                                            <m:t>)</m:t>
                                          </m:r>
                                        </m:e>
                                      </m:nary>
                                    </m:e>
                                    <m:sup>
                                      <m:r>
                                        <a:rPr lang="en-US" sz="2000" b="0" i="1" smtClean="0">
                                          <a:latin typeface="Cambria Math"/>
                                        </a:rPr>
                                        <m:t>2</m:t>
                                      </m:r>
                                    </m:sup>
                                  </m:sSup>
                                </m:e>
                              </m:d>
                              <m:d>
                                <m:dPr>
                                  <m:begChr m:val="["/>
                                  <m:endChr m:val="]"/>
                                  <m:ctrlPr>
                                    <a:rPr lang="en-US" sz="2000" b="0" i="1" smtClean="0">
                                      <a:latin typeface="Cambria Math"/>
                                    </a:rPr>
                                  </m:ctrlPr>
                                </m:dPr>
                                <m:e>
                                  <m:r>
                                    <a:rPr lang="en-US" sz="2000" b="0" i="1" smtClean="0">
                                      <a:latin typeface="Cambria Math"/>
                                    </a:rPr>
                                    <m:t>𝑛</m:t>
                                  </m:r>
                                  <m:nary>
                                    <m:naryPr>
                                      <m:chr m:val="∑"/>
                                      <m:subHide m:val="on"/>
                                      <m:supHide m:val="on"/>
                                      <m:ctrlPr>
                                        <a:rPr lang="en-US" sz="2000" b="0" i="1" smtClean="0">
                                          <a:latin typeface="Cambria Math"/>
                                        </a:rPr>
                                      </m:ctrlPr>
                                    </m:naryPr>
                                    <m:sub/>
                                    <m:sup/>
                                    <m:e>
                                      <m:sSup>
                                        <m:sSupPr>
                                          <m:ctrlPr>
                                            <a:rPr lang="en-US" sz="2000" b="0" i="1" smtClean="0">
                                              <a:latin typeface="Cambria Math"/>
                                            </a:rPr>
                                          </m:ctrlPr>
                                        </m:sSupPr>
                                        <m:e>
                                          <m:r>
                                            <a:rPr lang="en-US" sz="2000" b="0" i="1" smtClean="0">
                                              <a:latin typeface="Cambria Math"/>
                                            </a:rPr>
                                            <m:t>𝑌</m:t>
                                          </m:r>
                                        </m:e>
                                        <m:sup>
                                          <m:r>
                                            <a:rPr lang="en-US" sz="2000" b="0" i="1" smtClean="0">
                                              <a:latin typeface="Cambria Math"/>
                                            </a:rPr>
                                            <m:t>2</m:t>
                                          </m:r>
                                        </m:sup>
                                      </m:sSup>
                                    </m:e>
                                  </m:nary>
                                  <m:r>
                                    <a:rPr lang="en-US" sz="2000" b="0" i="1" smtClean="0">
                                      <a:latin typeface="Cambria Math"/>
                                    </a:rPr>
                                    <m:t>−</m:t>
                                  </m:r>
                                  <m:sSup>
                                    <m:sSupPr>
                                      <m:ctrlPr>
                                        <a:rPr lang="en-US" sz="2000" b="0" i="1" smtClean="0">
                                          <a:latin typeface="Cambria Math"/>
                                        </a:rPr>
                                      </m:ctrlPr>
                                    </m:sSupPr>
                                    <m:e>
                                      <m:r>
                                        <a:rPr lang="en-US" sz="2000" b="0" i="1" smtClean="0">
                                          <a:latin typeface="Cambria Math"/>
                                        </a:rPr>
                                        <m:t>(</m:t>
                                      </m:r>
                                      <m:nary>
                                        <m:naryPr>
                                          <m:chr m:val="∑"/>
                                          <m:subHide m:val="on"/>
                                          <m:supHide m:val="on"/>
                                          <m:ctrlPr>
                                            <a:rPr lang="en-US" sz="2000" b="0" i="1" smtClean="0">
                                              <a:latin typeface="Cambria Math"/>
                                            </a:rPr>
                                          </m:ctrlPr>
                                        </m:naryPr>
                                        <m:sub/>
                                        <m:sup/>
                                        <m:e>
                                          <m:r>
                                            <a:rPr lang="en-US" sz="2000" b="0" i="1" smtClean="0">
                                              <a:latin typeface="Cambria Math"/>
                                            </a:rPr>
                                            <m:t>𝑌</m:t>
                                          </m:r>
                                          <m:r>
                                            <a:rPr lang="en-US" sz="2000" b="0" i="1" smtClean="0">
                                              <a:latin typeface="Cambria Math"/>
                                            </a:rPr>
                                            <m:t>)</m:t>
                                          </m:r>
                                        </m:e>
                                      </m:nary>
                                    </m:e>
                                    <m:sup>
                                      <m:r>
                                        <a:rPr lang="en-US" sz="2000" b="0" i="1" smtClean="0">
                                          <a:latin typeface="Cambria Math"/>
                                        </a:rPr>
                                        <m:t>2</m:t>
                                      </m:r>
                                    </m:sup>
                                  </m:sSup>
                                </m:e>
                              </m:d>
                            </m:e>
                          </m:rad>
                        </m:den>
                      </m:f>
                    </m:oMath>
                  </m:oMathPara>
                </a14:m>
                <a:endParaRPr lang="en-US" sz="2000" dirty="0" smtClean="0">
                  <a:latin typeface="Times New Roman" pitchFamily="18" charset="0"/>
                  <a:cs typeface="Times New Roman" pitchFamily="18" charset="0"/>
                </a:endParaRPr>
              </a:p>
            </p:txBody>
          </p:sp>
        </mc:Choice>
        <mc:Fallback>
          <p:sp>
            <p:nvSpPr>
              <p:cNvPr id="2" name="TextBox 1"/>
              <p:cNvSpPr txBox="1">
                <a:spLocks noRot="1" noChangeAspect="1" noMove="1" noResize="1" noEditPoints="1" noAdjustHandles="1" noChangeArrowheads="1" noChangeShapeType="1" noTextEdit="1"/>
              </p:cNvSpPr>
              <p:nvPr/>
            </p:nvSpPr>
            <p:spPr>
              <a:xfrm>
                <a:off x="304800" y="304800"/>
                <a:ext cx="8305800" cy="3593933"/>
              </a:xfrm>
              <a:prstGeom prst="rect">
                <a:avLst/>
              </a:prstGeom>
              <a:blipFill rotWithShape="1">
                <a:blip r:embed="rId2"/>
                <a:stretch>
                  <a:fillRect l="-1101" t="-1356" r="-660"/>
                </a:stretch>
              </a:blipFill>
            </p:spPr>
            <p:txBody>
              <a:bodyPr/>
              <a:lstStyle/>
              <a:p>
                <a:r>
                  <a:rPr lang="en-US">
                    <a:noFill/>
                  </a:rPr>
                  <a:t> </a:t>
                </a:r>
              </a:p>
            </p:txBody>
          </p:sp>
        </mc:Fallback>
      </mc:AlternateContent>
    </p:spTree>
    <p:extLst>
      <p:ext uri="{BB962C8B-B14F-4D97-AF65-F5344CB8AC3E}">
        <p14:creationId xmlns:p14="http://schemas.microsoft.com/office/powerpoint/2010/main" val="2932682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c08897c9ee5c759af0d1b4f61fac4d7"/>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4763" y="76200"/>
            <a:ext cx="9134475" cy="6858000"/>
          </a:xfrm>
          <a:prstGeom prst="rect">
            <a:avLst/>
          </a:prstGeom>
          <a:noFill/>
          <a:ln>
            <a:noFill/>
          </a:ln>
        </p:spPr>
      </p:pic>
    </p:spTree>
    <p:extLst>
      <p:ext uri="{BB962C8B-B14F-4D97-AF65-F5344CB8AC3E}">
        <p14:creationId xmlns:p14="http://schemas.microsoft.com/office/powerpoint/2010/main" val="367252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458200" cy="2000548"/>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Example</a:t>
            </a:r>
          </a:p>
          <a:p>
            <a:pPr algn="just"/>
            <a:r>
              <a:rPr lang="en-US" sz="2000" dirty="0" smtClean="0">
                <a:latin typeface="Times New Roman" pitchFamily="18" charset="0"/>
                <a:cs typeface="Times New Roman" pitchFamily="18" charset="0"/>
              </a:rPr>
              <a:t>	Two judges in a contest, who were asked to rank 8 candidates A,B,C,D,E,F,G and H in order  of their preference, submitted the choices shown in the following table. Find the coefficient of correlation. And describe how much the two choices are related?</a:t>
            </a:r>
          </a:p>
          <a:p>
            <a:pPr algn="just"/>
            <a:endParaRPr lang="en-US" sz="2000" dirty="0">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315496389"/>
              </p:ext>
            </p:extLst>
          </p:nvPr>
        </p:nvGraphicFramePr>
        <p:xfrm>
          <a:off x="838200" y="2209800"/>
          <a:ext cx="7277101" cy="1188720"/>
        </p:xfrm>
        <a:graphic>
          <a:graphicData uri="http://schemas.openxmlformats.org/drawingml/2006/table">
            <a:tbl>
              <a:tblPr firstRow="1" bandRow="1">
                <a:tableStyleId>{5C22544A-7EE6-4342-B048-85BDC9FD1C3A}</a:tableStyleId>
              </a:tblPr>
              <a:tblGrid>
                <a:gridCol w="1600200"/>
                <a:gridCol w="609600"/>
                <a:gridCol w="567343"/>
                <a:gridCol w="608327"/>
                <a:gridCol w="705307"/>
                <a:gridCol w="705307"/>
                <a:gridCol w="705307"/>
                <a:gridCol w="887855"/>
                <a:gridCol w="887855"/>
              </a:tblGrid>
              <a:tr h="370840">
                <a:tc>
                  <a:txBody>
                    <a:bodyPr/>
                    <a:lstStyle/>
                    <a:p>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A</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B</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C</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D</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E</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F</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G</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H</a:t>
                      </a:r>
                      <a:endParaRPr lang="en-US" sz="2000" dirty="0">
                        <a:latin typeface="Times New Roman" pitchFamily="18" charset="0"/>
                        <a:cs typeface="Times New Roman" pitchFamily="18" charset="0"/>
                      </a:endParaRPr>
                    </a:p>
                  </a:txBody>
                  <a:tcPr/>
                </a:tc>
              </a:tr>
              <a:tr h="370840">
                <a:tc>
                  <a:txBody>
                    <a:bodyPr/>
                    <a:lstStyle/>
                    <a:p>
                      <a:r>
                        <a:rPr lang="en-US" sz="2000" dirty="0" smtClean="0">
                          <a:latin typeface="Times New Roman" pitchFamily="18" charset="0"/>
                          <a:cs typeface="Times New Roman" pitchFamily="18" charset="0"/>
                        </a:rPr>
                        <a:t>First judge</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5</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2</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8</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3</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7</a:t>
                      </a:r>
                      <a:endParaRPr lang="en-US" sz="2000" dirty="0">
                        <a:latin typeface="Times New Roman" pitchFamily="18" charset="0"/>
                        <a:cs typeface="Times New Roman" pitchFamily="18" charset="0"/>
                      </a:endParaRPr>
                    </a:p>
                  </a:txBody>
                  <a:tcPr/>
                </a:tc>
              </a:tr>
              <a:tr h="370840">
                <a:tc>
                  <a:txBody>
                    <a:bodyPr/>
                    <a:lstStyle/>
                    <a:p>
                      <a:r>
                        <a:rPr lang="en-US" sz="2000" dirty="0" smtClean="0">
                          <a:latin typeface="Times New Roman" pitchFamily="18" charset="0"/>
                          <a:cs typeface="Times New Roman" pitchFamily="18" charset="0"/>
                        </a:rPr>
                        <a:t>Second judge</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5</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7</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3</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2</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8</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6</a:t>
                      </a:r>
                      <a:endParaRPr lang="en-US" sz="20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1680307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686800" cy="1015663"/>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Solution</a:t>
            </a:r>
          </a:p>
          <a:p>
            <a:pPr algn="just"/>
            <a:r>
              <a:rPr lang="en-US" sz="2000" dirty="0" smtClean="0">
                <a:latin typeface="Times New Roman" pitchFamily="18" charset="0"/>
                <a:cs typeface="Times New Roman" pitchFamily="18" charset="0"/>
              </a:rPr>
              <a:t>	To solve this we proceed as follows</a:t>
            </a:r>
          </a:p>
          <a:p>
            <a:pPr algn="just"/>
            <a:endParaRPr lang="en-US" sz="2000" dirty="0">
              <a:latin typeface="Times New Roman" pitchFamily="18" charset="0"/>
              <a:cs typeface="Times New Roman" pitchFamily="18" charset="0"/>
            </a:endParaRPr>
          </a:p>
        </p:txBody>
      </p:sp>
      <mc:AlternateContent xmlns:mc="http://schemas.openxmlformats.org/markup-compatibility/2006">
        <mc:Choice xmlns:a14="http://schemas.microsoft.com/office/drawing/2010/main" Requires="a14">
          <p:graphicFrame>
            <p:nvGraphicFramePr>
              <p:cNvPr id="3" name="Table 2"/>
              <p:cNvGraphicFramePr>
                <a:graphicFrameLocks noGrp="1"/>
              </p:cNvGraphicFramePr>
              <p:nvPr>
                <p:extLst>
                  <p:ext uri="{D42A27DB-BD31-4B8C-83A1-F6EECF244321}">
                    <p14:modId xmlns:p14="http://schemas.microsoft.com/office/powerpoint/2010/main" val="284556624"/>
                  </p:ext>
                </p:extLst>
              </p:nvPr>
            </p:nvGraphicFramePr>
            <p:xfrm>
              <a:off x="533400" y="1380530"/>
              <a:ext cx="7467600" cy="4402646"/>
            </p:xfrm>
            <a:graphic>
              <a:graphicData uri="http://schemas.openxmlformats.org/drawingml/2006/table">
                <a:tbl>
                  <a:tblPr firstRow="1" bandRow="1">
                    <a:tableStyleId>{5C22544A-7EE6-4342-B048-85BDC9FD1C3A}</a:tableStyleId>
                  </a:tblPr>
                  <a:tblGrid>
                    <a:gridCol w="1447800"/>
                    <a:gridCol w="1219200"/>
                    <a:gridCol w="1676400"/>
                    <a:gridCol w="1447800"/>
                    <a:gridCol w="1676400"/>
                  </a:tblGrid>
                  <a:tr h="370840">
                    <a:tc>
                      <a:txBody>
                        <a:bodyPr/>
                        <a:lstStyle/>
                        <a:p>
                          <a:r>
                            <a:rPr lang="en-US" sz="2000" dirty="0" smtClean="0">
                              <a:latin typeface="Times New Roman" pitchFamily="18" charset="0"/>
                              <a:cs typeface="Times New Roman" pitchFamily="18" charset="0"/>
                            </a:rPr>
                            <a:t>X</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Y</a:t>
                          </a:r>
                          <a:endParaRPr lang="en-US" sz="2000" dirty="0">
                            <a:latin typeface="Times New Roman" pitchFamily="18" charset="0"/>
                            <a:cs typeface="Times New Roman" pitchFamily="18" charset="0"/>
                          </a:endParaRPr>
                        </a:p>
                      </a:txBody>
                      <a:tcPr/>
                    </a:tc>
                    <a:tc>
                      <a:txBody>
                        <a:bodyPr/>
                        <a:lstStyle/>
                        <a:p>
                          <a:pPr/>
                          <a14:m>
                            <m:oMathPara xmlns:m="http://schemas.openxmlformats.org/officeDocument/2006/math">
                              <m:oMathParaPr>
                                <m:jc m:val="centerGroup"/>
                              </m:oMathParaPr>
                              <m:oMath xmlns:m="http://schemas.openxmlformats.org/officeDocument/2006/math">
                                <m:sSup>
                                  <m:sSupPr>
                                    <m:ctrlPr>
                                      <a:rPr lang="en-US" sz="2000" i="1" smtClean="0">
                                        <a:latin typeface="Cambria Math"/>
                                      </a:rPr>
                                    </m:ctrlPr>
                                  </m:sSupPr>
                                  <m:e>
                                    <m:r>
                                      <a:rPr lang="en-US" sz="2000" b="1" i="1" smtClean="0">
                                        <a:latin typeface="Cambria Math"/>
                                      </a:rPr>
                                      <m:t>𝑿</m:t>
                                    </m:r>
                                  </m:e>
                                  <m:sup>
                                    <m:r>
                                      <a:rPr lang="en-US" sz="2000" b="1" i="1" smtClean="0">
                                        <a:latin typeface="Cambria Math"/>
                                      </a:rPr>
                                      <m:t>𝟐</m:t>
                                    </m:r>
                                  </m:sup>
                                </m:sSup>
                              </m:oMath>
                            </m:oMathPara>
                          </a14:m>
                          <a:endParaRPr lang="en-US" sz="2000" dirty="0">
                            <a:latin typeface="Times New Roman" pitchFamily="18" charset="0"/>
                            <a:cs typeface="Times New Roman" pitchFamily="18" charset="0"/>
                          </a:endParaRPr>
                        </a:p>
                      </a:txBody>
                      <a:tcPr/>
                    </a:tc>
                    <a:tc>
                      <a:txBody>
                        <a:bodyPr/>
                        <a:lstStyle/>
                        <a:p>
                          <a:pPr/>
                          <a14:m>
                            <m:oMathPara xmlns:m="http://schemas.openxmlformats.org/officeDocument/2006/math">
                              <m:oMathParaPr>
                                <m:jc m:val="centerGroup"/>
                              </m:oMathParaPr>
                              <m:oMath xmlns:m="http://schemas.openxmlformats.org/officeDocument/2006/math">
                                <m:sSup>
                                  <m:sSupPr>
                                    <m:ctrlPr>
                                      <a:rPr lang="en-US" sz="2000" i="1" smtClean="0">
                                        <a:latin typeface="Cambria Math"/>
                                      </a:rPr>
                                    </m:ctrlPr>
                                  </m:sSupPr>
                                  <m:e>
                                    <m:r>
                                      <a:rPr lang="en-US" sz="2000" b="1" i="1" smtClean="0">
                                        <a:latin typeface="Cambria Math"/>
                                      </a:rPr>
                                      <m:t>𝒀</m:t>
                                    </m:r>
                                  </m:e>
                                  <m:sup>
                                    <m:r>
                                      <a:rPr lang="en-US" sz="2000" b="1" i="1" smtClean="0">
                                        <a:latin typeface="Cambria Math"/>
                                      </a:rPr>
                                      <m:t>𝟐</m:t>
                                    </m:r>
                                  </m:sup>
                                </m:sSup>
                              </m:oMath>
                            </m:oMathPara>
                          </a14:m>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XY</a:t>
                          </a:r>
                          <a:endParaRPr lang="en-US" sz="2000" dirty="0">
                            <a:latin typeface="Times New Roman" pitchFamily="18" charset="0"/>
                            <a:cs typeface="Times New Roman" pitchFamily="18" charset="0"/>
                          </a:endParaRPr>
                        </a:p>
                      </a:txBody>
                      <a:tcPr/>
                    </a:tc>
                  </a:tr>
                  <a:tr h="370840">
                    <a:tc>
                      <a:txBody>
                        <a:bodyPr/>
                        <a:lstStyle/>
                        <a:p>
                          <a:r>
                            <a:rPr lang="en-US" sz="2000" dirty="0" smtClean="0">
                              <a:latin typeface="Times New Roman" pitchFamily="18" charset="0"/>
                              <a:cs typeface="Times New Roman" pitchFamily="18" charset="0"/>
                            </a:rPr>
                            <a:t>5</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25</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20</a:t>
                          </a:r>
                          <a:endParaRPr lang="en-US" sz="2000" dirty="0">
                            <a:latin typeface="Times New Roman" pitchFamily="18" charset="0"/>
                            <a:cs typeface="Times New Roman" pitchFamily="18" charset="0"/>
                          </a:endParaRPr>
                        </a:p>
                      </a:txBody>
                      <a:tcPr/>
                    </a:tc>
                  </a:tr>
                  <a:tr h="370840">
                    <a:tc>
                      <a:txBody>
                        <a:bodyPr/>
                        <a:lstStyle/>
                        <a:p>
                          <a:r>
                            <a:rPr lang="en-US" sz="2000" dirty="0" smtClean="0">
                              <a:latin typeface="Times New Roman" pitchFamily="18" charset="0"/>
                              <a:cs typeface="Times New Roman" pitchFamily="18" charset="0"/>
                            </a:rPr>
                            <a:t>2</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5</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25</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10</a:t>
                          </a:r>
                          <a:endParaRPr lang="en-US" sz="2000" dirty="0">
                            <a:latin typeface="Times New Roman" pitchFamily="18" charset="0"/>
                            <a:cs typeface="Times New Roman" pitchFamily="18" charset="0"/>
                          </a:endParaRPr>
                        </a:p>
                      </a:txBody>
                      <a:tcPr/>
                    </a:tc>
                  </a:tr>
                  <a:tr h="370840">
                    <a:tc>
                      <a:txBody>
                        <a:bodyPr/>
                        <a:lstStyle/>
                        <a:p>
                          <a:r>
                            <a:rPr lang="en-US" sz="2000" dirty="0" smtClean="0">
                              <a:latin typeface="Times New Roman" pitchFamily="18" charset="0"/>
                              <a:cs typeface="Times New Roman" pitchFamily="18" charset="0"/>
                            </a:rPr>
                            <a:t>8</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7</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64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49</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56</a:t>
                          </a:r>
                          <a:endParaRPr lang="en-US" sz="2000" dirty="0">
                            <a:latin typeface="Times New Roman" pitchFamily="18" charset="0"/>
                            <a:cs typeface="Times New Roman" pitchFamily="18" charset="0"/>
                          </a:endParaRPr>
                        </a:p>
                      </a:txBody>
                      <a:tcPr/>
                    </a:tc>
                  </a:tr>
                  <a:tr h="370840">
                    <a:tc>
                      <a:txBody>
                        <a:bodyPr/>
                        <a:lstStyle/>
                        <a:p>
                          <a:r>
                            <a:rPr lang="en-US" sz="2000" dirty="0" smtClean="0">
                              <a:latin typeface="Times New Roman" pitchFamily="18" charset="0"/>
                              <a:cs typeface="Times New Roman" pitchFamily="18" charset="0"/>
                            </a:rPr>
                            <a:t>1</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3</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9</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3</a:t>
                          </a:r>
                          <a:endParaRPr lang="en-US" sz="2000" dirty="0">
                            <a:latin typeface="Times New Roman" pitchFamily="18" charset="0"/>
                            <a:cs typeface="Times New Roman" pitchFamily="18" charset="0"/>
                          </a:endParaRPr>
                        </a:p>
                      </a:txBody>
                      <a:tcPr/>
                    </a:tc>
                  </a:tr>
                  <a:tr h="370840">
                    <a:tc>
                      <a:txBody>
                        <a:bodyPr/>
                        <a:lstStyle/>
                        <a:p>
                          <a:r>
                            <a:rPr lang="en-US" sz="2000" dirty="0" smtClean="0">
                              <a:latin typeface="Times New Roman" pitchFamily="18" charset="0"/>
                              <a:cs typeface="Times New Roman" pitchFamily="18" charset="0"/>
                            </a:rPr>
                            <a:t>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2</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8</a:t>
                          </a:r>
                          <a:endParaRPr lang="en-US" sz="2000" dirty="0">
                            <a:latin typeface="Times New Roman" pitchFamily="18" charset="0"/>
                            <a:cs typeface="Times New Roman" pitchFamily="18" charset="0"/>
                          </a:endParaRPr>
                        </a:p>
                      </a:txBody>
                      <a:tcPr/>
                    </a:tc>
                  </a:tr>
                  <a:tr h="370840">
                    <a:tc>
                      <a:txBody>
                        <a:bodyPr/>
                        <a:lstStyle/>
                        <a:p>
                          <a:r>
                            <a:rPr lang="en-US" sz="2000" dirty="0" smtClean="0">
                              <a:latin typeface="Times New Roman" pitchFamily="18" charset="0"/>
                              <a:cs typeface="Times New Roman" pitchFamily="18" charset="0"/>
                            </a:rPr>
                            <a:t>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8</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36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64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48</a:t>
                          </a:r>
                          <a:endParaRPr lang="en-US" sz="2000" dirty="0">
                            <a:latin typeface="Times New Roman" pitchFamily="18" charset="0"/>
                            <a:cs typeface="Times New Roman" pitchFamily="18" charset="0"/>
                          </a:endParaRPr>
                        </a:p>
                      </a:txBody>
                      <a:tcPr/>
                    </a:tc>
                  </a:tr>
                  <a:tr h="370840">
                    <a:tc>
                      <a:txBody>
                        <a:bodyPr/>
                        <a:lstStyle/>
                        <a:p>
                          <a:r>
                            <a:rPr lang="en-US" sz="2000" dirty="0" smtClean="0">
                              <a:latin typeface="Times New Roman" pitchFamily="18" charset="0"/>
                              <a:cs typeface="Times New Roman" pitchFamily="18" charset="0"/>
                            </a:rPr>
                            <a:t>3</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9</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3</a:t>
                          </a:r>
                          <a:endParaRPr lang="en-US" sz="2000" dirty="0">
                            <a:latin typeface="Times New Roman" pitchFamily="18" charset="0"/>
                            <a:cs typeface="Times New Roman" pitchFamily="18" charset="0"/>
                          </a:endParaRPr>
                        </a:p>
                      </a:txBody>
                      <a:tcPr/>
                    </a:tc>
                  </a:tr>
                  <a:tr h="370840">
                    <a:tc>
                      <a:txBody>
                        <a:bodyPr/>
                        <a:lstStyle/>
                        <a:p>
                          <a:r>
                            <a:rPr lang="en-US" sz="2000" dirty="0" smtClean="0">
                              <a:latin typeface="Times New Roman" pitchFamily="18" charset="0"/>
                              <a:cs typeface="Times New Roman" pitchFamily="18" charset="0"/>
                            </a:rPr>
                            <a:t>7</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49</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36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42</a:t>
                          </a:r>
                          <a:endParaRPr lang="en-US" sz="2000" dirty="0">
                            <a:latin typeface="Times New Roman" pitchFamily="18" charset="0"/>
                            <a:cs typeface="Times New Roman" pitchFamily="18" charset="0"/>
                          </a:endParaRPr>
                        </a:p>
                      </a:txBody>
                      <a:tcPr/>
                    </a:tc>
                  </a:tr>
                  <a:tr h="370840">
                    <a:tc>
                      <a:txBody>
                        <a:bodyPr/>
                        <a:lstStyle/>
                        <a:p>
                          <a:pPr/>
                          <a14:m>
                            <m:oMathPara xmlns:m="http://schemas.openxmlformats.org/officeDocument/2006/math">
                              <m:oMathParaPr>
                                <m:jc m:val="centerGroup"/>
                              </m:oMathParaPr>
                              <m:oMath xmlns:m="http://schemas.openxmlformats.org/officeDocument/2006/math">
                                <m:nary>
                                  <m:naryPr>
                                    <m:chr m:val="∑"/>
                                    <m:subHide m:val="on"/>
                                    <m:supHide m:val="on"/>
                                    <m:ctrlPr>
                                      <a:rPr lang="en-US" sz="2000" i="1" smtClean="0">
                                        <a:latin typeface="Cambria Math"/>
                                      </a:rPr>
                                    </m:ctrlPr>
                                  </m:naryPr>
                                  <m:sub/>
                                  <m:sup/>
                                  <m:e>
                                    <m:r>
                                      <a:rPr lang="en-US" sz="2000" b="0" i="1" smtClean="0">
                                        <a:latin typeface="Cambria Math"/>
                                      </a:rPr>
                                      <m:t>𝑋</m:t>
                                    </m:r>
                                    <m:r>
                                      <a:rPr lang="en-US" sz="2000" b="0" i="1" smtClean="0">
                                        <a:latin typeface="Cambria Math"/>
                                      </a:rPr>
                                      <m:t>=36</m:t>
                                    </m:r>
                                  </m:e>
                                </m:nary>
                              </m:oMath>
                            </m:oMathPara>
                          </a14:m>
                          <a:endParaRPr lang="en-US" sz="2000" dirty="0">
                            <a:latin typeface="Times New Roman" pitchFamily="18" charset="0"/>
                            <a:cs typeface="Times New Roman" pitchFamily="18" charset="0"/>
                          </a:endParaRPr>
                        </a:p>
                      </a:txBody>
                      <a:tcPr/>
                    </a:tc>
                    <a:tc>
                      <a:txBody>
                        <a:bodyPr/>
                        <a:lstStyle/>
                        <a:p>
                          <a:pPr/>
                          <a14:m>
                            <m:oMathPara xmlns:m="http://schemas.openxmlformats.org/officeDocument/2006/math">
                              <m:oMathParaPr>
                                <m:jc m:val="centerGroup"/>
                              </m:oMathParaPr>
                              <m:oMath xmlns:m="http://schemas.openxmlformats.org/officeDocument/2006/math">
                                <m:nary>
                                  <m:naryPr>
                                    <m:chr m:val="∑"/>
                                    <m:subHide m:val="on"/>
                                    <m:supHide m:val="on"/>
                                    <m:ctrlPr>
                                      <a:rPr lang="en-US" sz="2000" i="1" smtClean="0">
                                        <a:latin typeface="Cambria Math"/>
                                      </a:rPr>
                                    </m:ctrlPr>
                                  </m:naryPr>
                                  <m:sub/>
                                  <m:sup/>
                                  <m:e>
                                    <m:r>
                                      <a:rPr lang="en-US" sz="2000" b="0" i="1" smtClean="0">
                                        <a:latin typeface="Cambria Math"/>
                                      </a:rPr>
                                      <m:t>𝑌</m:t>
                                    </m:r>
                                    <m:r>
                                      <a:rPr lang="en-US" sz="2000" b="0" i="1" smtClean="0">
                                        <a:latin typeface="Cambria Math"/>
                                      </a:rPr>
                                      <m:t>=36</m:t>
                                    </m:r>
                                  </m:e>
                                </m:nary>
                              </m:oMath>
                            </m:oMathPara>
                          </a14:m>
                          <a:endParaRPr lang="en-US" sz="2000" dirty="0">
                            <a:latin typeface="Times New Roman" pitchFamily="18" charset="0"/>
                            <a:cs typeface="Times New Roman" pitchFamily="18" charset="0"/>
                          </a:endParaRPr>
                        </a:p>
                      </a:txBody>
                      <a:tcPr/>
                    </a:tc>
                    <a:tc>
                      <a:txBody>
                        <a:bodyPr/>
                        <a:lstStyle/>
                        <a:p>
                          <a:pPr/>
                          <a14:m>
                            <m:oMathPara xmlns:m="http://schemas.openxmlformats.org/officeDocument/2006/math">
                              <m:oMathParaPr>
                                <m:jc m:val="centerGroup"/>
                              </m:oMathParaPr>
                              <m:oMath xmlns:m="http://schemas.openxmlformats.org/officeDocument/2006/math">
                                <m:nary>
                                  <m:naryPr>
                                    <m:chr m:val="∑"/>
                                    <m:subHide m:val="on"/>
                                    <m:supHide m:val="on"/>
                                    <m:ctrlPr>
                                      <a:rPr lang="en-US" sz="2000" i="1" smtClean="0">
                                        <a:latin typeface="Cambria Math"/>
                                      </a:rPr>
                                    </m:ctrlPr>
                                  </m:naryPr>
                                  <m:sub/>
                                  <m:sup/>
                                  <m:e>
                                    <m:sSup>
                                      <m:sSupPr>
                                        <m:ctrlPr>
                                          <a:rPr lang="en-US" sz="2000" i="1" smtClean="0">
                                            <a:latin typeface="Cambria Math"/>
                                          </a:rPr>
                                        </m:ctrlPr>
                                      </m:sSupPr>
                                      <m:e>
                                        <m:r>
                                          <a:rPr lang="en-US" sz="2000" b="1" i="1" smtClean="0">
                                            <a:latin typeface="Cambria Math"/>
                                          </a:rPr>
                                          <m:t>𝑿</m:t>
                                        </m:r>
                                      </m:e>
                                      <m:sup>
                                        <m:r>
                                          <a:rPr lang="en-US" sz="2000" b="1" i="1" smtClean="0">
                                            <a:latin typeface="Cambria Math"/>
                                          </a:rPr>
                                          <m:t>𝟐</m:t>
                                        </m:r>
                                      </m:sup>
                                    </m:sSup>
                                  </m:e>
                                </m:nary>
                                <m:r>
                                  <a:rPr lang="en-US" sz="2000" b="0" i="1" smtClean="0">
                                    <a:latin typeface="Cambria Math"/>
                                  </a:rPr>
                                  <m:t>=204</m:t>
                                </m:r>
                              </m:oMath>
                            </m:oMathPara>
                          </a14:m>
                          <a:endParaRPr lang="en-US" sz="2000" dirty="0">
                            <a:latin typeface="Times New Roman" pitchFamily="18" charset="0"/>
                            <a:cs typeface="Times New Roman" pitchFamily="18" charset="0"/>
                          </a:endParaRPr>
                        </a:p>
                      </a:txBody>
                      <a:tcPr/>
                    </a:tc>
                    <a:tc>
                      <a:txBody>
                        <a:bodyPr/>
                        <a:lstStyle/>
                        <a:p>
                          <a:pPr/>
                          <a14:m>
                            <m:oMathPara xmlns:m="http://schemas.openxmlformats.org/officeDocument/2006/math">
                              <m:oMathParaPr>
                                <m:jc m:val="centerGroup"/>
                              </m:oMathParaPr>
                              <m:oMath xmlns:m="http://schemas.openxmlformats.org/officeDocument/2006/math">
                                <m:nary>
                                  <m:naryPr>
                                    <m:chr m:val="∑"/>
                                    <m:subHide m:val="on"/>
                                    <m:supHide m:val="on"/>
                                    <m:ctrlPr>
                                      <a:rPr lang="en-US" sz="2000" i="1" smtClean="0">
                                        <a:latin typeface="Cambria Math"/>
                                      </a:rPr>
                                    </m:ctrlPr>
                                  </m:naryPr>
                                  <m:sub/>
                                  <m:sup/>
                                  <m:e>
                                    <m:sSup>
                                      <m:sSupPr>
                                        <m:ctrlPr>
                                          <a:rPr lang="en-US" sz="2000" i="1" smtClean="0">
                                            <a:latin typeface="Cambria Math"/>
                                          </a:rPr>
                                        </m:ctrlPr>
                                      </m:sSupPr>
                                      <m:e>
                                        <m:r>
                                          <a:rPr lang="en-US" sz="2000" b="1" i="1" smtClean="0">
                                            <a:latin typeface="Cambria Math"/>
                                          </a:rPr>
                                          <m:t>𝒀</m:t>
                                        </m:r>
                                      </m:e>
                                      <m:sup>
                                        <m:r>
                                          <a:rPr lang="en-US" sz="2000" b="1" i="1" smtClean="0">
                                            <a:latin typeface="Cambria Math"/>
                                          </a:rPr>
                                          <m:t>𝟐</m:t>
                                        </m:r>
                                      </m:sup>
                                    </m:sSup>
                                    <m:r>
                                      <a:rPr lang="en-US" sz="2000" b="1" i="1" smtClean="0">
                                        <a:latin typeface="Cambria Math"/>
                                      </a:rPr>
                                      <m:t>=</m:t>
                                    </m:r>
                                    <m:r>
                                      <a:rPr lang="en-US" sz="2000" b="1" i="1" smtClean="0">
                                        <a:latin typeface="Cambria Math"/>
                                      </a:rPr>
                                      <m:t>𝟐𝟎𝟒</m:t>
                                    </m:r>
                                  </m:e>
                                </m:nary>
                              </m:oMath>
                            </m:oMathPara>
                          </a14:m>
                          <a:endParaRPr lang="en-US" sz="2000" dirty="0">
                            <a:latin typeface="Times New Roman" pitchFamily="18" charset="0"/>
                            <a:cs typeface="Times New Roman" pitchFamily="18" charset="0"/>
                          </a:endParaRPr>
                        </a:p>
                      </a:txBody>
                      <a:tcPr/>
                    </a:tc>
                    <a:tc>
                      <a:txBody>
                        <a:bodyPr/>
                        <a:lstStyle/>
                        <a:p>
                          <a:pPr/>
                          <a14:m>
                            <m:oMathPara xmlns:m="http://schemas.openxmlformats.org/officeDocument/2006/math">
                              <m:oMathParaPr>
                                <m:jc m:val="centerGroup"/>
                              </m:oMathParaPr>
                              <m:oMath xmlns:m="http://schemas.openxmlformats.org/officeDocument/2006/math">
                                <m:nary>
                                  <m:naryPr>
                                    <m:chr m:val="∑"/>
                                    <m:subHide m:val="on"/>
                                    <m:supHide m:val="on"/>
                                    <m:ctrlPr>
                                      <a:rPr lang="en-US" sz="2000" i="1" smtClean="0">
                                        <a:latin typeface="Cambria Math"/>
                                      </a:rPr>
                                    </m:ctrlPr>
                                  </m:naryPr>
                                  <m:sub/>
                                  <m:sup/>
                                  <m:e>
                                    <m:r>
                                      <a:rPr lang="en-US" sz="2000" b="0" i="1" smtClean="0">
                                        <a:latin typeface="Cambria Math"/>
                                      </a:rPr>
                                      <m:t>𝑋𝑌</m:t>
                                    </m:r>
                                  </m:e>
                                </m:nary>
                                <m:r>
                                  <a:rPr lang="en-US" sz="2000" b="0" i="1" smtClean="0">
                                    <a:latin typeface="Cambria Math"/>
                                  </a:rPr>
                                  <m:t>=190</m:t>
                                </m:r>
                              </m:oMath>
                            </m:oMathPara>
                          </a14:m>
                          <a:endParaRPr lang="en-US" sz="2000" dirty="0">
                            <a:latin typeface="Times New Roman" pitchFamily="18" charset="0"/>
                            <a:cs typeface="Times New Roman" pitchFamily="18" charset="0"/>
                          </a:endParaRPr>
                        </a:p>
                      </a:txBody>
                      <a:tcPr/>
                    </a:tc>
                  </a:tr>
                </a:tbl>
              </a:graphicData>
            </a:graphic>
          </p:graphicFrame>
        </mc:Choice>
        <mc:Fallback>
          <p:graphicFrame>
            <p:nvGraphicFramePr>
              <p:cNvPr id="3" name="Table 2"/>
              <p:cNvGraphicFramePr>
                <a:graphicFrameLocks noGrp="1"/>
              </p:cNvGraphicFramePr>
              <p:nvPr>
                <p:extLst>
                  <p:ext uri="{D42A27DB-BD31-4B8C-83A1-F6EECF244321}">
                    <p14:modId xmlns:p14="http://schemas.microsoft.com/office/powerpoint/2010/main" val="284556624"/>
                  </p:ext>
                </p:extLst>
              </p:nvPr>
            </p:nvGraphicFramePr>
            <p:xfrm>
              <a:off x="533400" y="1380530"/>
              <a:ext cx="7467600" cy="4402646"/>
            </p:xfrm>
            <a:graphic>
              <a:graphicData uri="http://schemas.openxmlformats.org/drawingml/2006/table">
                <a:tbl>
                  <a:tblPr firstRow="1" bandRow="1">
                    <a:tableStyleId>{5C22544A-7EE6-4342-B048-85BDC9FD1C3A}</a:tableStyleId>
                  </a:tblPr>
                  <a:tblGrid>
                    <a:gridCol w="1447800"/>
                    <a:gridCol w="1219200"/>
                    <a:gridCol w="1676400"/>
                    <a:gridCol w="1447800"/>
                    <a:gridCol w="1676400"/>
                  </a:tblGrid>
                  <a:tr h="403162">
                    <a:tc>
                      <a:txBody>
                        <a:bodyPr/>
                        <a:lstStyle/>
                        <a:p>
                          <a:r>
                            <a:rPr lang="en-US" sz="2000" dirty="0" smtClean="0">
                              <a:latin typeface="Times New Roman" pitchFamily="18" charset="0"/>
                              <a:cs typeface="Times New Roman" pitchFamily="18" charset="0"/>
                            </a:rPr>
                            <a:t>X</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Y</a:t>
                          </a:r>
                          <a:endParaRPr lang="en-US" sz="2000" dirty="0">
                            <a:latin typeface="Times New Roman" pitchFamily="18" charset="0"/>
                            <a:cs typeface="Times New Roman" pitchFamily="18" charset="0"/>
                          </a:endParaRPr>
                        </a:p>
                      </a:txBody>
                      <a:tcPr/>
                    </a:tc>
                    <a:tc>
                      <a:txBody>
                        <a:bodyPr/>
                        <a:lstStyle/>
                        <a:p>
                          <a:endParaRPr lang="en-US"/>
                        </a:p>
                      </a:txBody>
                      <a:tcPr>
                        <a:blipFill rotWithShape="1">
                          <a:blip r:embed="rId2"/>
                          <a:stretch>
                            <a:fillRect l="-159636" t="-7576" r="-186182" b="-995455"/>
                          </a:stretch>
                        </a:blipFill>
                      </a:tcPr>
                    </a:tc>
                    <a:tc>
                      <a:txBody>
                        <a:bodyPr/>
                        <a:lstStyle/>
                        <a:p>
                          <a:endParaRPr lang="en-US"/>
                        </a:p>
                      </a:txBody>
                      <a:tcPr>
                        <a:blipFill rotWithShape="1">
                          <a:blip r:embed="rId2"/>
                          <a:stretch>
                            <a:fillRect l="-301266" t="-7576" r="-116034" b="-995455"/>
                          </a:stretch>
                        </a:blipFill>
                      </a:tcPr>
                    </a:tc>
                    <a:tc>
                      <a:txBody>
                        <a:bodyPr/>
                        <a:lstStyle/>
                        <a:p>
                          <a:r>
                            <a:rPr lang="en-US" sz="2000" dirty="0" smtClean="0">
                              <a:latin typeface="Times New Roman" pitchFamily="18" charset="0"/>
                              <a:cs typeface="Times New Roman" pitchFamily="18" charset="0"/>
                            </a:rPr>
                            <a:t>XY</a:t>
                          </a:r>
                          <a:endParaRPr lang="en-US" sz="2000" dirty="0">
                            <a:latin typeface="Times New Roman" pitchFamily="18" charset="0"/>
                            <a:cs typeface="Times New Roman" pitchFamily="18" charset="0"/>
                          </a:endParaRPr>
                        </a:p>
                      </a:txBody>
                      <a:tcPr/>
                    </a:tc>
                  </a:tr>
                  <a:tr h="396240">
                    <a:tc>
                      <a:txBody>
                        <a:bodyPr/>
                        <a:lstStyle/>
                        <a:p>
                          <a:r>
                            <a:rPr lang="en-US" sz="2000" dirty="0" smtClean="0">
                              <a:latin typeface="Times New Roman" pitchFamily="18" charset="0"/>
                              <a:cs typeface="Times New Roman" pitchFamily="18" charset="0"/>
                            </a:rPr>
                            <a:t>5</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25</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20</a:t>
                          </a:r>
                          <a:endParaRPr lang="en-US" sz="2000" dirty="0">
                            <a:latin typeface="Times New Roman" pitchFamily="18" charset="0"/>
                            <a:cs typeface="Times New Roman" pitchFamily="18" charset="0"/>
                          </a:endParaRPr>
                        </a:p>
                      </a:txBody>
                      <a:tcPr/>
                    </a:tc>
                  </a:tr>
                  <a:tr h="396240">
                    <a:tc>
                      <a:txBody>
                        <a:bodyPr/>
                        <a:lstStyle/>
                        <a:p>
                          <a:r>
                            <a:rPr lang="en-US" sz="2000" dirty="0" smtClean="0">
                              <a:latin typeface="Times New Roman" pitchFamily="18" charset="0"/>
                              <a:cs typeface="Times New Roman" pitchFamily="18" charset="0"/>
                            </a:rPr>
                            <a:t>2</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5</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25</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10</a:t>
                          </a:r>
                          <a:endParaRPr lang="en-US" sz="2000" dirty="0">
                            <a:latin typeface="Times New Roman" pitchFamily="18" charset="0"/>
                            <a:cs typeface="Times New Roman" pitchFamily="18" charset="0"/>
                          </a:endParaRPr>
                        </a:p>
                      </a:txBody>
                      <a:tcPr/>
                    </a:tc>
                  </a:tr>
                  <a:tr h="396240">
                    <a:tc>
                      <a:txBody>
                        <a:bodyPr/>
                        <a:lstStyle/>
                        <a:p>
                          <a:r>
                            <a:rPr lang="en-US" sz="2000" dirty="0" smtClean="0">
                              <a:latin typeface="Times New Roman" pitchFamily="18" charset="0"/>
                              <a:cs typeface="Times New Roman" pitchFamily="18" charset="0"/>
                            </a:rPr>
                            <a:t>8</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7</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64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49</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56</a:t>
                          </a:r>
                          <a:endParaRPr lang="en-US" sz="2000" dirty="0">
                            <a:latin typeface="Times New Roman" pitchFamily="18" charset="0"/>
                            <a:cs typeface="Times New Roman" pitchFamily="18" charset="0"/>
                          </a:endParaRPr>
                        </a:p>
                      </a:txBody>
                      <a:tcPr/>
                    </a:tc>
                  </a:tr>
                  <a:tr h="396240">
                    <a:tc>
                      <a:txBody>
                        <a:bodyPr/>
                        <a:lstStyle/>
                        <a:p>
                          <a:r>
                            <a:rPr lang="en-US" sz="2000" dirty="0" smtClean="0">
                              <a:latin typeface="Times New Roman" pitchFamily="18" charset="0"/>
                              <a:cs typeface="Times New Roman" pitchFamily="18" charset="0"/>
                            </a:rPr>
                            <a:t>1</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3</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9</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3</a:t>
                          </a:r>
                          <a:endParaRPr lang="en-US" sz="2000" dirty="0">
                            <a:latin typeface="Times New Roman" pitchFamily="18" charset="0"/>
                            <a:cs typeface="Times New Roman" pitchFamily="18" charset="0"/>
                          </a:endParaRPr>
                        </a:p>
                      </a:txBody>
                      <a:tcPr/>
                    </a:tc>
                  </a:tr>
                  <a:tr h="396240">
                    <a:tc>
                      <a:txBody>
                        <a:bodyPr/>
                        <a:lstStyle/>
                        <a:p>
                          <a:r>
                            <a:rPr lang="en-US" sz="2000" dirty="0" smtClean="0">
                              <a:latin typeface="Times New Roman" pitchFamily="18" charset="0"/>
                              <a:cs typeface="Times New Roman" pitchFamily="18" charset="0"/>
                            </a:rPr>
                            <a:t>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2</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8</a:t>
                          </a:r>
                          <a:endParaRPr lang="en-US" sz="2000" dirty="0">
                            <a:latin typeface="Times New Roman" pitchFamily="18" charset="0"/>
                            <a:cs typeface="Times New Roman" pitchFamily="18" charset="0"/>
                          </a:endParaRPr>
                        </a:p>
                      </a:txBody>
                      <a:tcPr/>
                    </a:tc>
                  </a:tr>
                  <a:tr h="396240">
                    <a:tc>
                      <a:txBody>
                        <a:bodyPr/>
                        <a:lstStyle/>
                        <a:p>
                          <a:r>
                            <a:rPr lang="en-US" sz="2000" dirty="0" smtClean="0">
                              <a:latin typeface="Times New Roman" pitchFamily="18" charset="0"/>
                              <a:cs typeface="Times New Roman" pitchFamily="18" charset="0"/>
                            </a:rPr>
                            <a:t>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8</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36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64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48</a:t>
                          </a:r>
                          <a:endParaRPr lang="en-US" sz="2000" dirty="0">
                            <a:latin typeface="Times New Roman" pitchFamily="18" charset="0"/>
                            <a:cs typeface="Times New Roman" pitchFamily="18" charset="0"/>
                          </a:endParaRPr>
                        </a:p>
                      </a:txBody>
                      <a:tcPr/>
                    </a:tc>
                  </a:tr>
                  <a:tr h="396240">
                    <a:tc>
                      <a:txBody>
                        <a:bodyPr/>
                        <a:lstStyle/>
                        <a:p>
                          <a:r>
                            <a:rPr lang="en-US" sz="2000" dirty="0" smtClean="0">
                              <a:latin typeface="Times New Roman" pitchFamily="18" charset="0"/>
                              <a:cs typeface="Times New Roman" pitchFamily="18" charset="0"/>
                            </a:rPr>
                            <a:t>3</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9</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3</a:t>
                          </a:r>
                          <a:endParaRPr lang="en-US" sz="2000" dirty="0">
                            <a:latin typeface="Times New Roman" pitchFamily="18" charset="0"/>
                            <a:cs typeface="Times New Roman" pitchFamily="18" charset="0"/>
                          </a:endParaRPr>
                        </a:p>
                      </a:txBody>
                      <a:tcPr/>
                    </a:tc>
                  </a:tr>
                  <a:tr h="396240">
                    <a:tc>
                      <a:txBody>
                        <a:bodyPr/>
                        <a:lstStyle/>
                        <a:p>
                          <a:r>
                            <a:rPr lang="en-US" sz="2000" dirty="0" smtClean="0">
                              <a:latin typeface="Times New Roman" pitchFamily="18" charset="0"/>
                              <a:cs typeface="Times New Roman" pitchFamily="18" charset="0"/>
                            </a:rPr>
                            <a:t>7</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49</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36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42</a:t>
                          </a:r>
                          <a:endParaRPr lang="en-US" sz="2000" dirty="0">
                            <a:latin typeface="Times New Roman" pitchFamily="18" charset="0"/>
                            <a:cs typeface="Times New Roman" pitchFamily="18" charset="0"/>
                          </a:endParaRPr>
                        </a:p>
                      </a:txBody>
                      <a:tcPr/>
                    </a:tc>
                  </a:tr>
                  <a:tr h="829564">
                    <a:tc>
                      <a:txBody>
                        <a:bodyPr/>
                        <a:lstStyle/>
                        <a:p>
                          <a:endParaRPr lang="en-US"/>
                        </a:p>
                      </a:txBody>
                      <a:tcPr>
                        <a:blipFill rotWithShape="1">
                          <a:blip r:embed="rId2"/>
                          <a:stretch>
                            <a:fillRect l="-420" t="-435294" r="-414706"/>
                          </a:stretch>
                        </a:blipFill>
                      </a:tcPr>
                    </a:tc>
                    <a:tc>
                      <a:txBody>
                        <a:bodyPr/>
                        <a:lstStyle/>
                        <a:p>
                          <a:endParaRPr lang="en-US"/>
                        </a:p>
                      </a:txBody>
                      <a:tcPr>
                        <a:blipFill rotWithShape="1">
                          <a:blip r:embed="rId2"/>
                          <a:stretch>
                            <a:fillRect l="-119500" t="-435294" r="-393500"/>
                          </a:stretch>
                        </a:blipFill>
                      </a:tcPr>
                    </a:tc>
                    <a:tc>
                      <a:txBody>
                        <a:bodyPr/>
                        <a:lstStyle/>
                        <a:p>
                          <a:endParaRPr lang="en-US"/>
                        </a:p>
                      </a:txBody>
                      <a:tcPr>
                        <a:blipFill rotWithShape="1">
                          <a:blip r:embed="rId2"/>
                          <a:stretch>
                            <a:fillRect l="-159636" t="-435294" r="-186182"/>
                          </a:stretch>
                        </a:blipFill>
                      </a:tcPr>
                    </a:tc>
                    <a:tc>
                      <a:txBody>
                        <a:bodyPr/>
                        <a:lstStyle/>
                        <a:p>
                          <a:endParaRPr lang="en-US"/>
                        </a:p>
                      </a:txBody>
                      <a:tcPr>
                        <a:blipFill rotWithShape="1">
                          <a:blip r:embed="rId2"/>
                          <a:stretch>
                            <a:fillRect l="-301266" t="-435294" r="-116034"/>
                          </a:stretch>
                        </a:blipFill>
                      </a:tcPr>
                    </a:tc>
                    <a:tc>
                      <a:txBody>
                        <a:bodyPr/>
                        <a:lstStyle/>
                        <a:p>
                          <a:endParaRPr lang="en-US"/>
                        </a:p>
                      </a:txBody>
                      <a:tcPr>
                        <a:blipFill rotWithShape="1">
                          <a:blip r:embed="rId2"/>
                          <a:stretch>
                            <a:fillRect l="-345818" t="-435294"/>
                          </a:stretch>
                        </a:blipFill>
                      </a:tcPr>
                    </a:tc>
                  </a:tr>
                </a:tbl>
              </a:graphicData>
            </a:graphic>
          </p:graphicFrame>
        </mc:Fallback>
      </mc:AlternateContent>
    </p:spTree>
    <p:extLst>
      <p:ext uri="{BB962C8B-B14F-4D97-AF65-F5344CB8AC3E}">
        <p14:creationId xmlns:p14="http://schemas.microsoft.com/office/powerpoint/2010/main" val="5349202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304800" y="1524000"/>
                <a:ext cx="8534400" cy="3341812"/>
              </a:xfrm>
              <a:prstGeom prst="rect">
                <a:avLst/>
              </a:prstGeom>
              <a:noFill/>
            </p:spPr>
            <p:txBody>
              <a:bodyPr wrap="square" rtlCol="0">
                <a:spAutoFit/>
              </a:bodyPr>
              <a:lstStyle/>
              <a:p>
                <a:pPr algn="just"/>
                <a14:m>
                  <m:oMathPara xmlns:m="http://schemas.openxmlformats.org/officeDocument/2006/math">
                    <m:oMathParaPr>
                      <m:jc m:val="centerGroup"/>
                    </m:oMathParaPr>
                    <m:oMath xmlns:m="http://schemas.openxmlformats.org/officeDocument/2006/math">
                      <m:r>
                        <a:rPr lang="en-US" sz="2000" b="0" i="1" smtClean="0">
                          <a:latin typeface="Cambria Math"/>
                        </a:rPr>
                        <m:t>𝑟</m:t>
                      </m:r>
                      <m:r>
                        <a:rPr lang="en-US" sz="2000" b="0" i="1" smtClean="0">
                          <a:latin typeface="Cambria Math"/>
                        </a:rPr>
                        <m:t>=</m:t>
                      </m:r>
                      <m:f>
                        <m:fPr>
                          <m:ctrlPr>
                            <a:rPr lang="en-US" sz="2000" b="0" i="1" smtClean="0">
                              <a:latin typeface="Cambria Math"/>
                            </a:rPr>
                          </m:ctrlPr>
                        </m:fPr>
                        <m:num>
                          <m:r>
                            <a:rPr lang="en-US" sz="2000" b="0" i="1" smtClean="0">
                              <a:latin typeface="Cambria Math"/>
                            </a:rPr>
                            <m:t>8</m:t>
                          </m:r>
                          <m:d>
                            <m:dPr>
                              <m:ctrlPr>
                                <a:rPr lang="en-US" sz="2000" b="0" i="1" smtClean="0">
                                  <a:latin typeface="Cambria Math"/>
                                </a:rPr>
                              </m:ctrlPr>
                            </m:dPr>
                            <m:e>
                              <m:r>
                                <a:rPr lang="en-US" sz="2000" b="0" i="1" smtClean="0">
                                  <a:latin typeface="Cambria Math"/>
                                </a:rPr>
                                <m:t>190</m:t>
                              </m:r>
                            </m:e>
                          </m:d>
                          <m:r>
                            <a:rPr lang="en-US" sz="2000" b="0" i="1" smtClean="0">
                              <a:latin typeface="Cambria Math"/>
                            </a:rPr>
                            <m:t>−(36)(36)</m:t>
                          </m:r>
                        </m:num>
                        <m:den>
                          <m:rad>
                            <m:radPr>
                              <m:degHide m:val="on"/>
                              <m:ctrlPr>
                                <a:rPr lang="en-US" sz="2000" b="0" i="1" smtClean="0">
                                  <a:latin typeface="Cambria Math"/>
                                </a:rPr>
                              </m:ctrlPr>
                            </m:radPr>
                            <m:deg/>
                            <m:e>
                              <m:d>
                                <m:dPr>
                                  <m:begChr m:val="["/>
                                  <m:endChr m:val="]"/>
                                  <m:ctrlPr>
                                    <a:rPr lang="en-US" sz="2000" b="0" i="1" smtClean="0">
                                      <a:latin typeface="Cambria Math"/>
                                    </a:rPr>
                                  </m:ctrlPr>
                                </m:dPr>
                                <m:e>
                                  <m:r>
                                    <a:rPr lang="en-US" sz="2000" b="0" i="1" smtClean="0">
                                      <a:latin typeface="Cambria Math"/>
                                    </a:rPr>
                                    <m:t>8</m:t>
                                  </m:r>
                                  <m:d>
                                    <m:dPr>
                                      <m:ctrlPr>
                                        <a:rPr lang="en-US" sz="2000" b="0" i="1" smtClean="0">
                                          <a:latin typeface="Cambria Math"/>
                                        </a:rPr>
                                      </m:ctrlPr>
                                    </m:dPr>
                                    <m:e>
                                      <m:r>
                                        <a:rPr lang="en-US" sz="2000" b="0" i="1" smtClean="0">
                                          <a:latin typeface="Cambria Math"/>
                                        </a:rPr>
                                        <m:t>204</m:t>
                                      </m:r>
                                    </m:e>
                                  </m:d>
                                  <m:r>
                                    <a:rPr lang="en-US" sz="2000" b="0" i="1" smtClean="0">
                                      <a:latin typeface="Cambria Math"/>
                                    </a:rPr>
                                    <m:t>−</m:t>
                                  </m:r>
                                  <m:sSup>
                                    <m:sSupPr>
                                      <m:ctrlPr>
                                        <a:rPr lang="en-US" sz="2000" b="0" i="1" smtClean="0">
                                          <a:latin typeface="Cambria Math"/>
                                        </a:rPr>
                                      </m:ctrlPr>
                                    </m:sSupPr>
                                    <m:e>
                                      <m:r>
                                        <a:rPr lang="en-US" sz="2000" b="0" i="1" smtClean="0">
                                          <a:latin typeface="Cambria Math"/>
                                        </a:rPr>
                                        <m:t>(36)</m:t>
                                      </m:r>
                                    </m:e>
                                    <m:sup>
                                      <m:r>
                                        <a:rPr lang="en-US" sz="2000" b="0" i="1" smtClean="0">
                                          <a:latin typeface="Cambria Math"/>
                                        </a:rPr>
                                        <m:t>2</m:t>
                                      </m:r>
                                    </m:sup>
                                  </m:sSup>
                                </m:e>
                              </m:d>
                              <m:d>
                                <m:dPr>
                                  <m:begChr m:val="["/>
                                  <m:endChr m:val="]"/>
                                  <m:ctrlPr>
                                    <a:rPr lang="en-US" sz="2000" b="0" i="1" smtClean="0">
                                      <a:latin typeface="Cambria Math"/>
                                    </a:rPr>
                                  </m:ctrlPr>
                                </m:dPr>
                                <m:e>
                                  <m:r>
                                    <a:rPr lang="en-US" sz="2000" b="0" i="1" smtClean="0">
                                      <a:latin typeface="Cambria Math"/>
                                    </a:rPr>
                                    <m:t>8</m:t>
                                  </m:r>
                                  <m:d>
                                    <m:dPr>
                                      <m:ctrlPr>
                                        <a:rPr lang="en-US" sz="2000" b="0" i="1" smtClean="0">
                                          <a:latin typeface="Cambria Math"/>
                                        </a:rPr>
                                      </m:ctrlPr>
                                    </m:dPr>
                                    <m:e>
                                      <m:r>
                                        <a:rPr lang="en-US" sz="2000" b="0" i="1" smtClean="0">
                                          <a:latin typeface="Cambria Math"/>
                                        </a:rPr>
                                        <m:t>204</m:t>
                                      </m:r>
                                    </m:e>
                                  </m:d>
                                  <m:r>
                                    <a:rPr lang="en-US" sz="2000" b="0" i="1" smtClean="0">
                                      <a:latin typeface="Cambria Math"/>
                                    </a:rPr>
                                    <m:t>−</m:t>
                                  </m:r>
                                  <m:sSup>
                                    <m:sSupPr>
                                      <m:ctrlPr>
                                        <a:rPr lang="en-US" sz="2000" b="0" i="1" smtClean="0">
                                          <a:latin typeface="Cambria Math"/>
                                        </a:rPr>
                                      </m:ctrlPr>
                                    </m:sSupPr>
                                    <m:e>
                                      <m:r>
                                        <a:rPr lang="en-US" sz="2000" b="0" i="1" smtClean="0">
                                          <a:latin typeface="Cambria Math"/>
                                        </a:rPr>
                                        <m:t>(36)</m:t>
                                      </m:r>
                                    </m:e>
                                    <m:sup>
                                      <m:r>
                                        <a:rPr lang="en-US" sz="2000" b="0" i="1" smtClean="0">
                                          <a:latin typeface="Cambria Math"/>
                                        </a:rPr>
                                        <m:t>2</m:t>
                                      </m:r>
                                    </m:sup>
                                  </m:sSup>
                                </m:e>
                              </m:d>
                            </m:e>
                          </m:rad>
                        </m:den>
                      </m:f>
                    </m:oMath>
                  </m:oMathPara>
                </a14:m>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𝑟</m:t>
                      </m:r>
                      <m:r>
                        <a:rPr lang="en-US" sz="2000" b="0" i="1" smtClean="0">
                          <a:latin typeface="Cambria Math"/>
                        </a:rPr>
                        <m:t>=</m:t>
                      </m:r>
                      <m:f>
                        <m:fPr>
                          <m:ctrlPr>
                            <a:rPr lang="en-US" sz="2000" b="0" i="1" smtClean="0">
                              <a:latin typeface="Cambria Math"/>
                            </a:rPr>
                          </m:ctrlPr>
                        </m:fPr>
                        <m:num>
                          <m:r>
                            <a:rPr lang="en-US" sz="2000" b="0" i="1" smtClean="0">
                              <a:latin typeface="Cambria Math"/>
                            </a:rPr>
                            <m:t>1520−1296</m:t>
                          </m:r>
                        </m:num>
                        <m:den>
                          <m:rad>
                            <m:radPr>
                              <m:degHide m:val="on"/>
                              <m:ctrlPr>
                                <a:rPr lang="en-US" sz="2000" b="0" i="1" smtClean="0">
                                  <a:latin typeface="Cambria Math"/>
                                </a:rPr>
                              </m:ctrlPr>
                            </m:radPr>
                            <m:deg/>
                            <m:e>
                              <m:r>
                                <a:rPr lang="en-US" sz="2000" b="0" i="1" smtClean="0">
                                  <a:latin typeface="Cambria Math"/>
                                </a:rPr>
                                <m:t>(336)(336)</m:t>
                              </m:r>
                            </m:e>
                          </m:rad>
                        </m:den>
                      </m:f>
                    </m:oMath>
                  </m:oMathPara>
                </a14:m>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𝑟</m:t>
                      </m:r>
                      <m:r>
                        <a:rPr lang="en-US" sz="2000" b="0" i="1" smtClean="0">
                          <a:latin typeface="Cambria Math"/>
                        </a:rPr>
                        <m:t>=</m:t>
                      </m:r>
                      <m:f>
                        <m:fPr>
                          <m:ctrlPr>
                            <a:rPr lang="en-US" sz="2000" b="0" i="1" smtClean="0">
                              <a:latin typeface="Cambria Math"/>
                            </a:rPr>
                          </m:ctrlPr>
                        </m:fPr>
                        <m:num>
                          <m:r>
                            <a:rPr lang="en-US" sz="2000" b="0" i="1" smtClean="0">
                              <a:latin typeface="Cambria Math"/>
                            </a:rPr>
                            <m:t>224</m:t>
                          </m:r>
                        </m:num>
                        <m:den>
                          <m:r>
                            <a:rPr lang="en-US" sz="2000" b="0" i="1" smtClean="0">
                              <a:latin typeface="Cambria Math"/>
                            </a:rPr>
                            <m:t>336</m:t>
                          </m:r>
                        </m:den>
                      </m:f>
                    </m:oMath>
                  </m:oMathPara>
                </a14:m>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𝑟</m:t>
                      </m:r>
                      <m:r>
                        <a:rPr lang="en-US" sz="2000" b="0" i="1" smtClean="0">
                          <a:latin typeface="Cambria Math"/>
                        </a:rPr>
                        <m:t>=0.67</m:t>
                      </m:r>
                    </m:oMath>
                  </m:oMathPara>
                </a14:m>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304800" y="1524000"/>
                <a:ext cx="8534400" cy="3341812"/>
              </a:xfrm>
              <a:prstGeom prst="rect">
                <a:avLst/>
              </a:prstGeom>
              <a:blipFill rotWithShape="1">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3352922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TotalTime>
  <Words>404</Words>
  <Application>Microsoft Office PowerPoint</Application>
  <PresentationFormat>On-screen Show (4:3)</PresentationFormat>
  <Paragraphs>146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19</cp:revision>
  <dcterms:created xsi:type="dcterms:W3CDTF">2020-03-26T15:57:42Z</dcterms:created>
  <dcterms:modified xsi:type="dcterms:W3CDTF">2020-03-27T05:02:47Z</dcterms:modified>
</cp:coreProperties>
</file>