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5" r:id="rId19"/>
    <p:sldId id="276"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3C0C6D-8EAF-4BB4-B553-20A25E109D5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59790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C0C6D-8EAF-4BB4-B553-20A25E109D5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400718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C0C6D-8EAF-4BB4-B553-20A25E109D5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94966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C0C6D-8EAF-4BB4-B553-20A25E109D5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9371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3C0C6D-8EAF-4BB4-B553-20A25E109D5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278942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3C0C6D-8EAF-4BB4-B553-20A25E109D52}"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1573726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3C0C6D-8EAF-4BB4-B553-20A25E109D52}"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21264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3C0C6D-8EAF-4BB4-B553-20A25E109D52}"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99905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3C0C6D-8EAF-4BB4-B553-20A25E109D52}"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255431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C0C6D-8EAF-4BB4-B553-20A25E109D52}"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298202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C0C6D-8EAF-4BB4-B553-20A25E109D52}"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A9806-76BE-405A-8C20-0B8C4DECB509}" type="slidenum">
              <a:rPr lang="en-US" smtClean="0"/>
              <a:t>‹#›</a:t>
            </a:fld>
            <a:endParaRPr lang="en-US"/>
          </a:p>
        </p:txBody>
      </p:sp>
    </p:spTree>
    <p:extLst>
      <p:ext uri="{BB962C8B-B14F-4D97-AF65-F5344CB8AC3E}">
        <p14:creationId xmlns:p14="http://schemas.microsoft.com/office/powerpoint/2010/main" val="398110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C0C6D-8EAF-4BB4-B553-20A25E109D52}" type="datetimeFigureOut">
              <a:rPr lang="en-US" smtClean="0"/>
              <a:t>4/16/2020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A9806-76BE-405A-8C20-0B8C4DECB509}" type="slidenum">
              <a:rPr lang="en-US" smtClean="0"/>
              <a:t>‹#›</a:t>
            </a:fld>
            <a:endParaRPr lang="en-US"/>
          </a:p>
        </p:txBody>
      </p:sp>
    </p:spTree>
    <p:extLst>
      <p:ext uri="{BB962C8B-B14F-4D97-AF65-F5344CB8AC3E}">
        <p14:creationId xmlns:p14="http://schemas.microsoft.com/office/powerpoint/2010/main" val="775292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6741" y="1122364"/>
            <a:ext cx="7137734" cy="4016374"/>
          </a:xfrm>
          <a:prstGeom prst="rect">
            <a:avLst/>
          </a:prstGeom>
        </p:spPr>
      </p:pic>
    </p:spTree>
    <p:extLst>
      <p:ext uri="{BB962C8B-B14F-4D97-AF65-F5344CB8AC3E}">
        <p14:creationId xmlns:p14="http://schemas.microsoft.com/office/powerpoint/2010/main" val="3576580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SEA FOOD PROCESSED PRODUCTS</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1)Fish mince</a:t>
            </a:r>
          </a:p>
          <a:p>
            <a:pPr marL="0" indent="0">
              <a:buNone/>
            </a:pPr>
            <a:r>
              <a:rPr lang="en-US" dirty="0" smtClean="0">
                <a:latin typeface="Times New Roman" panose="02020603050405020304" pitchFamily="18" charset="0"/>
                <a:cs typeface="Times New Roman" panose="02020603050405020304" pitchFamily="18" charset="0"/>
              </a:rPr>
              <a:t>Flesh separated from bones is fish mince</a:t>
            </a:r>
          </a:p>
          <a:p>
            <a:pPr marL="0" indent="0">
              <a:buNone/>
            </a:pPr>
            <a:r>
              <a:rPr lang="en-US" dirty="0" smtClean="0">
                <a:latin typeface="Times New Roman" panose="02020603050405020304" pitchFamily="18" charset="0"/>
                <a:cs typeface="Times New Roman" panose="02020603050405020304" pitchFamily="18" charset="0"/>
              </a:rPr>
              <a:t>2)Surimi</a:t>
            </a:r>
          </a:p>
          <a:p>
            <a:pPr marL="0" indent="0">
              <a:buNone/>
            </a:pPr>
            <a:r>
              <a:rPr lang="en-US" dirty="0" smtClean="0">
                <a:latin typeface="Times New Roman" panose="02020603050405020304" pitchFamily="18" charset="0"/>
                <a:cs typeface="Times New Roman" panose="02020603050405020304" pitchFamily="18" charset="0"/>
              </a:rPr>
              <a:t>It is a concentrate of fish proteins obtained from fish muscles</a:t>
            </a:r>
          </a:p>
          <a:p>
            <a:pPr marL="0" indent="0">
              <a:buNone/>
            </a:pPr>
            <a:r>
              <a:rPr lang="en-US" dirty="0" smtClean="0">
                <a:latin typeface="Times New Roman" panose="02020603050405020304" pitchFamily="18" charset="0"/>
                <a:cs typeface="Times New Roman" panose="02020603050405020304" pitchFamily="18" charset="0"/>
              </a:rPr>
              <a:t>3)Fish oil</a:t>
            </a:r>
          </a:p>
          <a:p>
            <a:pPr marL="0" indent="0">
              <a:buNone/>
            </a:pPr>
            <a:r>
              <a:rPr lang="en-US" dirty="0" smtClean="0">
                <a:latin typeface="Times New Roman" panose="02020603050405020304" pitchFamily="18" charset="0"/>
                <a:cs typeface="Times New Roman" panose="02020603050405020304" pitchFamily="18" charset="0"/>
              </a:rPr>
              <a:t>Oil derived from the tissues of fish</a:t>
            </a:r>
          </a:p>
          <a:p>
            <a:pPr marL="0" indent="0">
              <a:buNone/>
            </a:pPr>
            <a:r>
              <a:rPr lang="en-US" dirty="0" smtClean="0">
                <a:latin typeface="Times New Roman" panose="02020603050405020304" pitchFamily="18" charset="0"/>
                <a:cs typeface="Times New Roman" panose="02020603050405020304" pitchFamily="18" charset="0"/>
              </a:rPr>
              <a:t>4) Fish meal</a:t>
            </a:r>
          </a:p>
          <a:p>
            <a:pPr marL="0" indent="0">
              <a:buNone/>
            </a:pPr>
            <a:r>
              <a:rPr lang="en-US" dirty="0" smtClean="0">
                <a:latin typeface="Times New Roman" panose="02020603050405020304" pitchFamily="18" charset="0"/>
                <a:cs typeface="Times New Roman" panose="02020603050405020304" pitchFamily="18" charset="0"/>
              </a:rPr>
              <a:t>After removal of oil, remaining portion is fish meal</a:t>
            </a:r>
          </a:p>
        </p:txBody>
      </p:sp>
    </p:spTree>
    <p:extLst>
      <p:ext uri="{BB962C8B-B14F-4D97-AF65-F5344CB8AC3E}">
        <p14:creationId xmlns:p14="http://schemas.microsoft.com/office/powerpoint/2010/main" val="3524799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MICROBIOLOGY</a:t>
            </a:r>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The microorganisms associated with fish are</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Yersinia </a:t>
            </a:r>
            <a:r>
              <a:rPr lang="en-US" dirty="0" err="1" smtClean="0">
                <a:latin typeface="Times New Roman" panose="02020603050405020304" pitchFamily="18" charset="0"/>
                <a:cs typeface="Times New Roman" panose="02020603050405020304" pitchFamily="18" charset="0"/>
              </a:rPr>
              <a:t>enterocolitica</a:t>
            </a:r>
            <a:endParaRPr lang="en-US"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Clostridium botulinum</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Listeria monocytogenes</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Hepatitis A</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Norwalk virus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741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BIOCHEMISTRY</a:t>
            </a:r>
            <a:endParaRPr lang="en-US" dirty="0"/>
          </a:p>
        </p:txBody>
      </p:sp>
      <p:sp>
        <p:nvSpPr>
          <p:cNvPr id="3" name="Content Placeholder 2"/>
          <p:cNvSpPr>
            <a:spLocks noGrp="1"/>
          </p:cNvSpPr>
          <p:nvPr>
            <p:ph idx="1"/>
          </p:nvPr>
        </p:nvSpPr>
        <p:spPr/>
        <p:txBody>
          <a:bodyPr/>
          <a:lstStyle/>
          <a:p>
            <a:r>
              <a:rPr lang="en-US" b="1" dirty="0" err="1" smtClean="0">
                <a:effectLst/>
                <a:latin typeface="Times New Roman" panose="02020603050405020304" pitchFamily="18" charset="0"/>
                <a:cs typeface="Times New Roman" panose="02020603050405020304" pitchFamily="18" charset="0"/>
              </a:rPr>
              <a:t>Scombroid</a:t>
            </a:r>
            <a:r>
              <a:rPr lang="en-US" b="1" dirty="0" smtClean="0">
                <a:effectLst/>
                <a:latin typeface="Times New Roman" panose="02020603050405020304" pitchFamily="18" charset="0"/>
                <a:cs typeface="Times New Roman" panose="02020603050405020304" pitchFamily="18" charset="0"/>
              </a:rPr>
              <a:t> food poisoning</a:t>
            </a:r>
            <a:r>
              <a:rPr lang="en-US" dirty="0" smtClean="0">
                <a:effectLst/>
                <a:latin typeface="Times New Roman" panose="02020603050405020304" pitchFamily="18" charset="0"/>
                <a:cs typeface="Times New Roman" panose="02020603050405020304" pitchFamily="18" charset="0"/>
              </a:rPr>
              <a:t>, also known as simple </a:t>
            </a:r>
            <a:r>
              <a:rPr lang="en-US" b="1" dirty="0" err="1" smtClean="0">
                <a:effectLst/>
                <a:latin typeface="Times New Roman" panose="02020603050405020304" pitchFamily="18" charset="0"/>
                <a:cs typeface="Times New Roman" panose="02020603050405020304" pitchFamily="18" charset="0"/>
              </a:rPr>
              <a:t>scombroid</a:t>
            </a:r>
            <a:r>
              <a:rPr lang="en-US" dirty="0" smtClean="0">
                <a:effectLst/>
                <a:latin typeface="Times New Roman" panose="02020603050405020304" pitchFamily="18" charset="0"/>
                <a:cs typeface="Times New Roman" panose="02020603050405020304" pitchFamily="18" charset="0"/>
              </a:rPr>
              <a:t>, is a foodborne illness that typically results from eating spoiled fish</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effectLst/>
                <a:latin typeface="Times New Roman" panose="02020603050405020304" pitchFamily="18" charset="0"/>
                <a:cs typeface="Times New Roman" panose="02020603050405020304" pitchFamily="18" charset="0"/>
              </a:rPr>
              <a:t>Symptoms may include flushed skin, headache, itchiness, blurred vision, abdominal cramps, and diarrhea</a:t>
            </a:r>
          </a:p>
          <a:p>
            <a:r>
              <a:rPr lang="en-US" dirty="0" err="1" smtClean="0">
                <a:effectLst/>
                <a:latin typeface="Times New Roman" panose="02020603050405020304" pitchFamily="18" charset="0"/>
                <a:cs typeface="Times New Roman" panose="02020603050405020304" pitchFamily="18" charset="0"/>
              </a:rPr>
              <a:t>Scombroid</a:t>
            </a:r>
            <a:r>
              <a:rPr lang="en-US" dirty="0" smtClean="0">
                <a:effectLst/>
                <a:latin typeface="Times New Roman" panose="02020603050405020304" pitchFamily="18" charset="0"/>
                <a:cs typeface="Times New Roman" panose="02020603050405020304" pitchFamily="18" charset="0"/>
              </a:rPr>
              <a:t> occurs from eating fish high in histamine</a:t>
            </a:r>
            <a:r>
              <a:rPr lang="en-US" dirty="0">
                <a:latin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cs typeface="Times New Roman" panose="02020603050405020304" pitchFamily="18" charset="0"/>
              </a:rPr>
              <a:t>due to inappropriate storage or processing</a:t>
            </a:r>
          </a:p>
          <a:p>
            <a:r>
              <a:rPr lang="en-US" dirty="0" smtClean="0">
                <a:effectLst/>
                <a:latin typeface="Times New Roman" panose="02020603050405020304" pitchFamily="18" charset="0"/>
                <a:cs typeface="Times New Roman" panose="02020603050405020304" pitchFamily="18" charset="0"/>
              </a:rPr>
              <a:t>Onset of symptoms is typically 10 to 60 minutes after eating and can last for up to two days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5611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BIOCHEMISTRY</a:t>
            </a:r>
            <a:endParaRPr lang="en-US" dirty="0"/>
          </a:p>
        </p:txBody>
      </p:sp>
      <p:sp>
        <p:nvSpPr>
          <p:cNvPr id="3" name="Content Placeholder 2"/>
          <p:cNvSpPr>
            <a:spLocks noGrp="1"/>
          </p:cNvSpPr>
          <p:nvPr>
            <p:ph idx="1"/>
          </p:nvPr>
        </p:nvSpPr>
        <p:spPr/>
        <p:txBody>
          <a:bodyPr/>
          <a:lstStyle/>
          <a:p>
            <a:r>
              <a:rPr lang="en-US" b="1" dirty="0" smtClean="0">
                <a:effectLst/>
                <a:latin typeface="Times New Roman" panose="02020603050405020304" pitchFamily="18" charset="0"/>
                <a:cs typeface="Times New Roman" panose="02020603050405020304" pitchFamily="18" charset="0"/>
              </a:rPr>
              <a:t>Ciguatera fish poisoning</a:t>
            </a:r>
            <a:r>
              <a:rPr lang="en-US" dirty="0" smtClean="0">
                <a:effectLst/>
                <a:latin typeface="Times New Roman" panose="02020603050405020304" pitchFamily="18" charset="0"/>
                <a:cs typeface="Times New Roman" panose="02020603050405020304" pitchFamily="18" charset="0"/>
              </a:rPr>
              <a:t> (</a:t>
            </a:r>
            <a:r>
              <a:rPr lang="en-US" b="1" dirty="0" smtClean="0">
                <a:effectLst/>
                <a:latin typeface="Times New Roman" panose="02020603050405020304" pitchFamily="18" charset="0"/>
                <a:cs typeface="Times New Roman" panose="02020603050405020304" pitchFamily="18" charset="0"/>
              </a:rPr>
              <a:t>CFP</a:t>
            </a:r>
            <a:r>
              <a:rPr lang="en-US" dirty="0" smtClean="0">
                <a:effectLst/>
                <a:latin typeface="Times New Roman" panose="02020603050405020304" pitchFamily="18" charset="0"/>
                <a:cs typeface="Times New Roman" panose="02020603050405020304" pitchFamily="18" charset="0"/>
              </a:rPr>
              <a:t>)is a foodborne illness caused by eating reef fish whose flesh is contaminated with toxins </a:t>
            </a:r>
          </a:p>
          <a:p>
            <a:r>
              <a:rPr lang="en-US" dirty="0" smtClean="0">
                <a:effectLst/>
                <a:latin typeface="Times New Roman" panose="02020603050405020304" pitchFamily="18" charset="0"/>
                <a:cs typeface="Times New Roman" panose="02020603050405020304" pitchFamily="18" charset="0"/>
              </a:rPr>
              <a:t>Symptoms may include diarrhea, vomiting, numbness, itchiness, sensitivity to hot and cold, dizziness, and weakness</a:t>
            </a:r>
          </a:p>
          <a:p>
            <a:r>
              <a:rPr lang="en-US" dirty="0" smtClean="0">
                <a:effectLst/>
                <a:latin typeface="Times New Roman" panose="02020603050405020304" pitchFamily="18" charset="0"/>
                <a:cs typeface="Times New Roman" panose="02020603050405020304" pitchFamily="18" charset="0"/>
              </a:rPr>
              <a:t> The onset of symptoms varies with the amount of toxin eaten from half an hour to up to two days</a:t>
            </a:r>
          </a:p>
          <a:p>
            <a:r>
              <a:rPr lang="en-US" dirty="0" smtClean="0">
                <a:effectLst/>
                <a:latin typeface="Times New Roman" panose="02020603050405020304" pitchFamily="18" charset="0"/>
                <a:cs typeface="Times New Roman" panose="02020603050405020304" pitchFamily="18" charset="0"/>
              </a:rPr>
              <a:t>  Some symptoms typically remain for a few weeks to months</a:t>
            </a:r>
          </a:p>
          <a:p>
            <a:r>
              <a:rPr lang="en-US" dirty="0" smtClean="0">
                <a:effectLst/>
                <a:latin typeface="Times New Roman" panose="02020603050405020304" pitchFamily="18" charset="0"/>
                <a:cs typeface="Times New Roman" panose="02020603050405020304" pitchFamily="18" charset="0"/>
              </a:rPr>
              <a:t>Heart difficulties such as slow heart rate and low blood pressure</a:t>
            </a:r>
            <a:r>
              <a:rPr lang="en-US" dirty="0">
                <a:latin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cs typeface="Times New Roman" panose="02020603050405020304" pitchFamily="18" charset="0"/>
              </a:rPr>
              <a:t>may also occur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36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PRESERVATION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1.CHILLING</a:t>
            </a:r>
          </a:p>
          <a:p>
            <a:pPr marL="0" indent="0">
              <a:buNone/>
            </a:pPr>
            <a:r>
              <a:rPr lang="en-US" dirty="0" smtClean="0">
                <a:latin typeface="Times New Roman" panose="02020603050405020304" pitchFamily="18" charset="0"/>
                <a:cs typeface="Times New Roman" panose="02020603050405020304" pitchFamily="18" charset="0"/>
              </a:rPr>
              <a:t>Just after catching, fish is stored at 0C which slows down the microbial growth, chemical and biochemical reactions</a:t>
            </a:r>
          </a:p>
          <a:p>
            <a:pPr marL="0" indent="0">
              <a:buNone/>
            </a:pPr>
            <a:r>
              <a:rPr lang="en-US" b="1" dirty="0" smtClean="0">
                <a:latin typeface="Times New Roman" panose="02020603050405020304" pitchFamily="18" charset="0"/>
                <a:cs typeface="Times New Roman" panose="02020603050405020304" pitchFamily="18" charset="0"/>
              </a:rPr>
              <a:t>2.FREEZING</a:t>
            </a:r>
          </a:p>
          <a:p>
            <a:pPr marL="0" indent="0">
              <a:buNone/>
            </a:pPr>
            <a:r>
              <a:rPr lang="en-US" dirty="0" smtClean="0">
                <a:latin typeface="Times New Roman" panose="02020603050405020304" pitchFamily="18" charset="0"/>
                <a:cs typeface="Times New Roman" panose="02020603050405020304" pitchFamily="18" charset="0"/>
              </a:rPr>
              <a:t>Fish stored at -18C which inactivates all the microbial growth and extend the shelf life of fish</a:t>
            </a:r>
          </a:p>
          <a:p>
            <a:pPr marL="0" indent="0">
              <a:buNone/>
            </a:pPr>
            <a:r>
              <a:rPr lang="en-US" b="1" dirty="0" smtClean="0">
                <a:latin typeface="Times New Roman" panose="02020603050405020304" pitchFamily="18" charset="0"/>
                <a:cs typeface="Times New Roman" panose="02020603050405020304" pitchFamily="18" charset="0"/>
              </a:rPr>
              <a:t>3.FISH CURING</a:t>
            </a:r>
          </a:p>
          <a:p>
            <a:pPr marL="0" indent="0">
              <a:buNone/>
            </a:pPr>
            <a:r>
              <a:rPr lang="en-US" dirty="0" smtClean="0">
                <a:effectLst/>
                <a:latin typeface="Times New Roman" panose="02020603050405020304" pitchFamily="18" charset="0"/>
                <a:cs typeface="Times New Roman" panose="02020603050405020304" pitchFamily="18" charset="0"/>
              </a:rPr>
              <a:t>Salt is a primary ingredient used to cure fish and other foods</a:t>
            </a:r>
          </a:p>
          <a:p>
            <a:pPr marL="0" indent="0">
              <a:buNone/>
            </a:pPr>
            <a:r>
              <a:rPr lang="en-US" dirty="0" smtClean="0">
                <a:effectLst/>
                <a:latin typeface="Times New Roman" panose="02020603050405020304" pitchFamily="18" charset="0"/>
                <a:cs typeface="Times New Roman" panose="02020603050405020304" pitchFamily="18" charset="0"/>
              </a:rPr>
              <a:t> Removal of water and addition of salt to fish creates a solute</a:t>
            </a:r>
            <a:r>
              <a:rPr lang="en-US" dirty="0">
                <a:latin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cs typeface="Times New Roman" panose="02020603050405020304" pitchFamily="18" charset="0"/>
              </a:rPr>
              <a:t>rich environment where osmotic pressure</a:t>
            </a:r>
            <a:r>
              <a:rPr lang="en-US" dirty="0">
                <a:latin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cs typeface="Times New Roman" panose="02020603050405020304" pitchFamily="18" charset="0"/>
              </a:rPr>
              <a:t>draws water out of microorganisms, retarding their growth</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569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PRESERVATION</a:t>
            </a:r>
            <a:endParaRPr lang="en-US" dirty="0"/>
          </a:p>
        </p:txBody>
      </p:sp>
      <p:sp>
        <p:nvSpPr>
          <p:cNvPr id="3" name="Content Placeholder 2"/>
          <p:cNvSpPr>
            <a:spLocks noGrp="1"/>
          </p:cNvSpPr>
          <p:nvPr>
            <p:ph idx="1"/>
          </p:nvPr>
        </p:nvSpPr>
        <p:spPr/>
        <p:txBody>
          <a:bodyPr/>
          <a:lstStyle/>
          <a:p>
            <a:pPr marL="0" indent="0">
              <a:buNone/>
            </a:pPr>
            <a:r>
              <a:rPr lang="en-US" b="1" dirty="0" smtClean="0">
                <a:effectLst/>
                <a:latin typeface="Times New Roman" panose="02020603050405020304" pitchFamily="18" charset="0"/>
                <a:cs typeface="Times New Roman" panose="02020603050405020304" pitchFamily="18" charset="0"/>
              </a:rPr>
              <a:t>4.FISH SMOKING</a:t>
            </a:r>
          </a:p>
          <a:p>
            <a:pPr marL="0" indent="0">
              <a:buNone/>
            </a:pPr>
            <a:r>
              <a:rPr lang="en-US" dirty="0" smtClean="0">
                <a:effectLst/>
                <a:latin typeface="Times New Roman" panose="02020603050405020304" pitchFamily="18" charset="0"/>
                <a:cs typeface="Times New Roman" panose="02020603050405020304" pitchFamily="18" charset="0"/>
              </a:rPr>
              <a:t>Fish can also be preserved by smoking, which is drying the fish with smoke from burning or smoldering plant materials, usually wood Smoking helps seal the outer layer of the food being cured, making it more difficult for bacteria</a:t>
            </a:r>
            <a:r>
              <a:rPr lang="en-US" dirty="0">
                <a:latin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cs typeface="Times New Roman" panose="02020603050405020304" pitchFamily="18" charset="0"/>
              </a:rPr>
              <a:t>to enter</a:t>
            </a:r>
          </a:p>
          <a:p>
            <a:pPr marL="0" indent="0">
              <a:buNone/>
            </a:pPr>
            <a:r>
              <a:rPr lang="en-US" b="1" dirty="0" smtClean="0">
                <a:latin typeface="Times New Roman" panose="02020603050405020304" pitchFamily="18" charset="0"/>
                <a:cs typeface="Times New Roman" panose="02020603050405020304" pitchFamily="18" charset="0"/>
              </a:rPr>
              <a:t>5.FISH CANNING</a:t>
            </a:r>
          </a:p>
          <a:p>
            <a:pPr marL="0" indent="0">
              <a:buNone/>
            </a:pPr>
            <a:r>
              <a:rPr lang="en-US" dirty="0" smtClean="0">
                <a:effectLst/>
                <a:latin typeface="Times New Roman" panose="02020603050405020304" pitchFamily="18" charset="0"/>
                <a:cs typeface="Times New Roman" panose="02020603050405020304" pitchFamily="18" charset="0"/>
              </a:rPr>
              <a:t>Canned fish are fish which have been processed</a:t>
            </a:r>
            <a:r>
              <a:rPr lang="en-US" dirty="0">
                <a:latin typeface="Times New Roman" panose="02020603050405020304" pitchFamily="18" charset="0"/>
                <a:cs typeface="Times New Roman" panose="02020603050405020304" pitchFamily="18" charset="0"/>
              </a:rPr>
              <a:t>.</a:t>
            </a:r>
            <a:r>
              <a:rPr lang="en-US" dirty="0" smtClean="0">
                <a:effectLst/>
                <a:latin typeface="Times New Roman" panose="02020603050405020304" pitchFamily="18" charset="0"/>
                <a:cs typeface="Times New Roman" panose="02020603050405020304" pitchFamily="18" charset="0"/>
              </a:rPr>
              <a:t> sealed in an airtight container such as a sealed tin can, and subjected to heat. Canning is a method of preserving food</a:t>
            </a:r>
            <a:r>
              <a:rPr lang="en-US" dirty="0">
                <a:latin typeface="Times New Roman" panose="02020603050405020304" pitchFamily="18" charset="0"/>
                <a:cs typeface="Times New Roman" panose="02020603050405020304" pitchFamily="18" charset="0"/>
              </a:rPr>
              <a:t>,</a:t>
            </a:r>
            <a:r>
              <a:rPr lang="en-US" dirty="0" smtClean="0">
                <a:effectLst/>
                <a:latin typeface="Times New Roman" panose="02020603050405020304" pitchFamily="18" charset="0"/>
                <a:cs typeface="Times New Roman" panose="02020603050405020304" pitchFamily="18" charset="0"/>
              </a:rPr>
              <a:t> and provides a typical shelf life ranging from one to five years</a:t>
            </a:r>
          </a:p>
          <a:p>
            <a:pPr marL="0" indent="0">
              <a:buNone/>
            </a:pPr>
            <a:endParaRPr lang="en-US" dirty="0" smtClean="0">
              <a:effectLst/>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814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QUALITY CONTROL</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Degree of acceptability by consumer</a:t>
            </a:r>
          </a:p>
          <a:p>
            <a:pPr marL="0" indent="0">
              <a:buNone/>
            </a:pPr>
            <a:r>
              <a:rPr lang="en-US" u="sng" dirty="0" smtClean="0">
                <a:latin typeface="Times New Roman" panose="02020603050405020304" pitchFamily="18" charset="0"/>
                <a:cs typeface="Times New Roman" panose="02020603050405020304" pitchFamily="18" charset="0"/>
              </a:rPr>
              <a:t>1.Sensory evaluation</a:t>
            </a:r>
          </a:p>
          <a:p>
            <a:pPr marL="0" indent="0">
              <a:buNone/>
            </a:pPr>
            <a:r>
              <a:rPr lang="en-US" dirty="0">
                <a:latin typeface="Times New Roman" panose="02020603050405020304" pitchFamily="18" charset="0"/>
                <a:cs typeface="Times New Roman" panose="02020603050405020304" pitchFamily="18" charset="0"/>
              </a:rPr>
              <a:t>Sensory evaluation is defined as “a scientific discipline used to invoke, measure, analyze, and interpret reactions to characteristics of foods and materials as they are perceived by the senses of sight, smell, taste, touch, and </a:t>
            </a:r>
            <a:r>
              <a:rPr lang="en-US" dirty="0" smtClean="0">
                <a:latin typeface="Times New Roman" panose="02020603050405020304" pitchFamily="18" charset="0"/>
                <a:cs typeface="Times New Roman" panose="02020603050405020304" pitchFamily="18" charset="0"/>
              </a:rPr>
              <a:t>hearing”</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Rheometer: used for texture analysis</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Microscopic analysis for structural change</a:t>
            </a:r>
          </a:p>
          <a:p>
            <a:pPr marL="514350" indent="-514350">
              <a:buFont typeface="+mj-lt"/>
              <a:buAutoNum type="alphaLcParenR"/>
            </a:pPr>
            <a:r>
              <a:rPr lang="en-US" dirty="0" err="1" smtClean="0">
                <a:latin typeface="Times New Roman" panose="02020603050405020304" pitchFamily="18" charset="0"/>
                <a:cs typeface="Times New Roman" panose="02020603050405020304" pitchFamily="18" charset="0"/>
              </a:rPr>
              <a:t>Artificilance</a:t>
            </a:r>
            <a:r>
              <a:rPr lang="en-US" dirty="0" smtClean="0">
                <a:latin typeface="Times New Roman" panose="02020603050405020304" pitchFamily="18" charset="0"/>
                <a:cs typeface="Times New Roman" panose="02020603050405020304" pitchFamily="18" charset="0"/>
              </a:rPr>
              <a:t> for odor profile</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693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 FISH QUALITY CONTROL</a:t>
            </a:r>
            <a:endParaRPr lang="en-US" dirty="0"/>
          </a:p>
        </p:txBody>
      </p:sp>
      <p:sp>
        <p:nvSpPr>
          <p:cNvPr id="3" name="Content Placeholder 2"/>
          <p:cNvSpPr>
            <a:spLocks noGrp="1"/>
          </p:cNvSpPr>
          <p:nvPr>
            <p:ph idx="1"/>
          </p:nvPr>
        </p:nvSpPr>
        <p:spPr/>
        <p:txBody>
          <a:bodyPr/>
          <a:lstStyle/>
          <a:p>
            <a:pPr marL="0" indent="0">
              <a:lnSpc>
                <a:spcPct val="100000"/>
              </a:lnSpc>
              <a:buNone/>
            </a:pPr>
            <a:r>
              <a:rPr lang="en-US" u="sng" dirty="0">
                <a:latin typeface="Times New Roman" panose="02020603050405020304" pitchFamily="18" charset="0"/>
                <a:cs typeface="Times New Roman" panose="02020603050405020304" pitchFamily="18" charset="0"/>
              </a:rPr>
              <a:t>Quality Index Method (QIM)</a:t>
            </a:r>
            <a:endParaRPr lang="en-US" u="sng" dirty="0" smtClean="0">
              <a:latin typeface="Times New Roman" panose="02020603050405020304" pitchFamily="18" charset="0"/>
              <a:cs typeface="Times New Roman" panose="02020603050405020304" pitchFamily="18" charset="0"/>
            </a:endParaRPr>
          </a:p>
          <a:p>
            <a:pPr>
              <a:lnSpc>
                <a:spcPct val="100000"/>
              </a:lnSpc>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Quality Index Method (QIM) is based upon objective evaluation of certain attributes of raw fish (skin, eyes, gills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 using a points scoring system (from 0 to 3</a:t>
            </a:r>
            <a:r>
              <a:rPr lang="en-US" dirty="0" smtClean="0">
                <a:latin typeface="Times New Roman" panose="02020603050405020304" pitchFamily="18" charset="0"/>
                <a:cs typeface="Times New Roman" panose="02020603050405020304" pitchFamily="18" charset="0"/>
              </a:rPr>
              <a:t>).</a:t>
            </a:r>
          </a:p>
          <a:p>
            <a:pPr>
              <a:lnSpc>
                <a:spcPct val="100000"/>
              </a:lnSpc>
            </a:pPr>
            <a:r>
              <a:rPr lang="en-US" dirty="0">
                <a:latin typeface="Times New Roman" panose="02020603050405020304" pitchFamily="18" charset="0"/>
                <a:cs typeface="Times New Roman" panose="02020603050405020304" pitchFamily="18" charset="0"/>
              </a:rPr>
              <a:t>The scores for all the attributes are then added to give an overall sensory score, the so-called quality index. The quality index increases linearly with keeping time in ice. Therefore the total demerit score can also be used to predict the remaining shelf life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835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 FISH QUALITY CONTROL</a:t>
            </a:r>
            <a:endParaRPr lang="en-US" dirty="0"/>
          </a:p>
        </p:txBody>
      </p:sp>
      <p:sp>
        <p:nvSpPr>
          <p:cNvPr id="3" name="Content Placeholder 2"/>
          <p:cNvSpPr>
            <a:spLocks noGrp="1"/>
          </p:cNvSpPr>
          <p:nvPr>
            <p:ph idx="1"/>
          </p:nvPr>
        </p:nvSpPr>
        <p:spPr/>
        <p:txBody>
          <a:bodyPr/>
          <a:lstStyle/>
          <a:p>
            <a:pPr marL="0" indent="0">
              <a:lnSpc>
                <a:spcPct val="150000"/>
              </a:lnSpc>
              <a:buNone/>
            </a:pPr>
            <a:r>
              <a:rPr lang="en-US" u="sng" dirty="0" smtClean="0">
                <a:latin typeface="Times New Roman" panose="02020603050405020304" pitchFamily="18" charset="0"/>
                <a:cs typeface="Times New Roman" panose="02020603050405020304" pitchFamily="18" charset="0"/>
              </a:rPr>
              <a:t>2.Chemical and Biochemical methods</a:t>
            </a:r>
          </a:p>
          <a:p>
            <a:pPr marL="514350" indent="-514350">
              <a:lnSpc>
                <a:spcPct val="150000"/>
              </a:lnSpc>
              <a:buAutoNum type="alphaLcParenR"/>
            </a:pPr>
            <a:r>
              <a:rPr lang="en-US" dirty="0" smtClean="0">
                <a:latin typeface="Times New Roman" panose="02020603050405020304" pitchFamily="18" charset="0"/>
                <a:cs typeface="Times New Roman" panose="02020603050405020304" pitchFamily="18" charset="0"/>
              </a:rPr>
              <a:t>Total volatile basic amines like ammonia, dimethyl amine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 are measured using </a:t>
            </a:r>
            <a:r>
              <a:rPr lang="en-US" dirty="0" smtClean="0">
                <a:solidFill>
                  <a:srgbClr val="00B0F0"/>
                </a:solidFill>
                <a:latin typeface="Times New Roman" panose="02020603050405020304" pitchFamily="18" charset="0"/>
                <a:cs typeface="Times New Roman" panose="02020603050405020304" pitchFamily="18" charset="0"/>
              </a:rPr>
              <a:t>Conway method</a:t>
            </a:r>
          </a:p>
          <a:p>
            <a:pPr marL="514350" indent="-514350">
              <a:lnSpc>
                <a:spcPct val="150000"/>
              </a:lnSpc>
              <a:buAutoNum type="alphaLcParenR"/>
            </a:pPr>
            <a:r>
              <a:rPr lang="en-US" dirty="0" smtClean="0">
                <a:latin typeface="Times New Roman" panose="02020603050405020304" pitchFamily="18" charset="0"/>
                <a:cs typeface="Times New Roman" panose="02020603050405020304" pitchFamily="18" charset="0"/>
              </a:rPr>
              <a:t>Biogenic amines are measured by using HPLC and GC chromatographic techniques </a:t>
            </a:r>
          </a:p>
          <a:p>
            <a:pPr marL="514350" indent="-514350">
              <a:lnSpc>
                <a:spcPct val="150000"/>
              </a:lnSpc>
              <a:buAutoNum type="alphaLcParenR"/>
            </a:pPr>
            <a:r>
              <a:rPr lang="en-US" dirty="0" smtClean="0">
                <a:latin typeface="Times New Roman" panose="02020603050405020304" pitchFamily="18" charset="0"/>
                <a:cs typeface="Times New Roman" panose="02020603050405020304" pitchFamily="18" charset="0"/>
              </a:rPr>
              <a:t>Oxidative rancidity is also measured by GC</a:t>
            </a:r>
          </a:p>
          <a:p>
            <a:pPr marL="514350" indent="-514350">
              <a:lnSpc>
                <a:spcPct val="150000"/>
              </a:lnSpc>
              <a:buAutoNum type="alphaLcParenR"/>
            </a:pPr>
            <a:endParaRPr lang="en-US" dirty="0" smtClean="0">
              <a:solidFill>
                <a:srgbClr val="00B0F0"/>
              </a:solidFill>
              <a:latin typeface="Times New Roman" panose="02020603050405020304" pitchFamily="18" charset="0"/>
              <a:cs typeface="Times New Roman" panose="02020603050405020304" pitchFamily="18" charset="0"/>
            </a:endParaRPr>
          </a:p>
          <a:p>
            <a:pPr marL="514350" indent="-514350">
              <a:lnSpc>
                <a:spcPct val="150000"/>
              </a:lnSpc>
              <a:buAutoNum type="alphaLcParen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620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6"/>
            <a:ext cx="10515600" cy="1325563"/>
          </a:xfrm>
        </p:spPr>
        <p:txBody>
          <a:bodyPr/>
          <a:lstStyle/>
          <a:p>
            <a:r>
              <a:rPr lang="en-US" b="1" dirty="0">
                <a:solidFill>
                  <a:srgbClr val="00B0F0"/>
                </a:solidFill>
                <a:latin typeface="Times New Roman" panose="02020603050405020304" pitchFamily="18" charset="0"/>
                <a:cs typeface="Times New Roman" panose="02020603050405020304" pitchFamily="18" charset="0"/>
              </a:rPr>
              <a:t> FISH QUALITY CONTROL</a:t>
            </a:r>
            <a:endParaRPr lang="en-US" dirty="0"/>
          </a:p>
        </p:txBody>
      </p:sp>
      <p:sp>
        <p:nvSpPr>
          <p:cNvPr id="3" name="Content Placeholder 2"/>
          <p:cNvSpPr>
            <a:spLocks noGrp="1"/>
          </p:cNvSpPr>
          <p:nvPr>
            <p:ph idx="1"/>
          </p:nvPr>
        </p:nvSpPr>
        <p:spPr>
          <a:xfrm>
            <a:off x="838200" y="1403797"/>
            <a:ext cx="10515600" cy="4773166"/>
          </a:xfrm>
        </p:spPr>
        <p:txBody>
          <a:bodyPr/>
          <a:lstStyle/>
          <a:p>
            <a:pPr marL="0" indent="0">
              <a:buNone/>
            </a:pPr>
            <a:r>
              <a:rPr lang="en-US" u="sng" dirty="0" smtClean="0">
                <a:latin typeface="Times New Roman" panose="02020603050405020304" pitchFamily="18" charset="0"/>
                <a:cs typeface="Times New Roman" panose="02020603050405020304" pitchFamily="18" charset="0"/>
              </a:rPr>
              <a:t>3.Physical methods</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GR </a:t>
            </a:r>
            <a:r>
              <a:rPr lang="en-US" dirty="0" err="1" smtClean="0">
                <a:latin typeface="Times New Roman" panose="02020603050405020304" pitchFamily="18" charset="0"/>
                <a:cs typeface="Times New Roman" panose="02020603050405020304" pitchFamily="18" charset="0"/>
              </a:rPr>
              <a:t>Terrymeter</a:t>
            </a:r>
            <a:r>
              <a:rPr lang="en-US" dirty="0" smtClean="0">
                <a:latin typeface="Times New Roman" panose="02020603050405020304" pitchFamily="18" charset="0"/>
                <a:cs typeface="Times New Roman" panose="02020603050405020304" pitchFamily="18" charset="0"/>
              </a:rPr>
              <a:t> is used to measure the properties of skin and tissue after death</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The pH meter is used to access the fish quality</a:t>
            </a:r>
          </a:p>
          <a:p>
            <a:pPr marL="0" indent="0">
              <a:buNone/>
            </a:pPr>
            <a:r>
              <a:rPr lang="en-US" u="sng" dirty="0" smtClean="0">
                <a:latin typeface="Times New Roman" panose="02020603050405020304" pitchFamily="18" charset="0"/>
                <a:cs typeface="Times New Roman" panose="02020603050405020304" pitchFamily="18" charset="0"/>
              </a:rPr>
              <a:t>4.Microbiological methods</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Total count is also known as total plate count, all live bacteria in sample appears through it</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Direct </a:t>
            </a:r>
            <a:r>
              <a:rPr lang="en-US" dirty="0" err="1" smtClean="0">
                <a:latin typeface="Times New Roman" panose="02020603050405020304" pitchFamily="18" charset="0"/>
                <a:cs typeface="Times New Roman" panose="02020603050405020304" pitchFamily="18" charset="0"/>
              </a:rPr>
              <a:t>Epiflouresecence</a:t>
            </a:r>
            <a:r>
              <a:rPr lang="en-US" dirty="0" smtClean="0">
                <a:latin typeface="Times New Roman" panose="02020603050405020304" pitchFamily="18" charset="0"/>
                <a:cs typeface="Times New Roman" panose="02020603050405020304" pitchFamily="18" charset="0"/>
              </a:rPr>
              <a:t> filter technique used to access live and dead sample both</a:t>
            </a:r>
          </a:p>
          <a:p>
            <a:pPr marL="514350" indent="-514350">
              <a:buFont typeface="+mj-lt"/>
              <a:buAutoNum type="alphaLcParen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31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FISH AND SHELL FISH</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INTRODUCTION</a:t>
            </a:r>
          </a:p>
          <a:p>
            <a:r>
              <a:rPr lang="en-US" dirty="0" smtClean="0">
                <a:latin typeface="Times New Roman" panose="02020603050405020304" pitchFamily="18" charset="0"/>
                <a:cs typeface="Times New Roman" panose="02020603050405020304" pitchFamily="18" charset="0"/>
              </a:rPr>
              <a:t>COMMERCAIL IMPORTANCE</a:t>
            </a:r>
          </a:p>
          <a:p>
            <a:r>
              <a:rPr lang="en-US" dirty="0" smtClean="0">
                <a:latin typeface="Times New Roman" panose="02020603050405020304" pitchFamily="18" charset="0"/>
                <a:cs typeface="Times New Roman" panose="02020603050405020304" pitchFamily="18" charset="0"/>
              </a:rPr>
              <a:t>NUTRITIONAL IMPORTANCE</a:t>
            </a:r>
          </a:p>
          <a:p>
            <a:r>
              <a:rPr lang="en-US" dirty="0" smtClean="0">
                <a:latin typeface="Times New Roman" panose="02020603050405020304" pitchFamily="18" charset="0"/>
                <a:cs typeface="Times New Roman" panose="02020603050405020304" pitchFamily="18" charset="0"/>
              </a:rPr>
              <a:t>PROCESSING</a:t>
            </a:r>
          </a:p>
          <a:p>
            <a:r>
              <a:rPr lang="en-US" dirty="0" smtClean="0">
                <a:latin typeface="Times New Roman" panose="02020603050405020304" pitchFamily="18" charset="0"/>
                <a:cs typeface="Times New Roman" panose="02020603050405020304" pitchFamily="18" charset="0"/>
              </a:rPr>
              <a:t>PRODUCTS</a:t>
            </a:r>
          </a:p>
          <a:p>
            <a:r>
              <a:rPr lang="en-US" dirty="0" smtClean="0">
                <a:latin typeface="Times New Roman" panose="02020603050405020304" pitchFamily="18" charset="0"/>
                <a:cs typeface="Times New Roman" panose="02020603050405020304" pitchFamily="18" charset="0"/>
              </a:rPr>
              <a:t>PRESERVATION</a:t>
            </a:r>
          </a:p>
          <a:p>
            <a:r>
              <a:rPr lang="en-US" dirty="0" smtClean="0">
                <a:latin typeface="Times New Roman" panose="02020603050405020304" pitchFamily="18" charset="0"/>
                <a:cs typeface="Times New Roman" panose="02020603050405020304" pitchFamily="18" charset="0"/>
              </a:rPr>
              <a:t>QUALITY CONTROL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885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3751" y="1452138"/>
            <a:ext cx="6524497" cy="4351338"/>
          </a:xfrm>
        </p:spPr>
      </p:pic>
    </p:spTree>
    <p:extLst>
      <p:ext uri="{BB962C8B-B14F-4D97-AF65-F5344CB8AC3E}">
        <p14:creationId xmlns:p14="http://schemas.microsoft.com/office/powerpoint/2010/main" val="4120402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FISH AND SHELL FISH</a:t>
            </a:r>
            <a:endParaRPr lang="en-US" b="1"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Fish are aquatic vertebrates with gills for breathing and fins for swimming</a:t>
            </a:r>
          </a:p>
          <a:p>
            <a:r>
              <a:rPr lang="en-US" dirty="0" smtClean="0">
                <a:latin typeface="Times New Roman" panose="02020603050405020304" pitchFamily="18" charset="0"/>
                <a:cs typeface="Times New Roman" panose="02020603050405020304" pitchFamily="18" charset="0"/>
              </a:rPr>
              <a:t>Shell fish are aquatic invertebrates with shells and carapaces</a:t>
            </a:r>
          </a:p>
          <a:p>
            <a:pPr marL="0" indent="0">
              <a:buNone/>
            </a:pPr>
            <a:endParaRPr lang="en-US"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950" y="3392376"/>
            <a:ext cx="3606084" cy="25717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0979" y="3392376"/>
            <a:ext cx="3571875" cy="2571750"/>
          </a:xfrm>
          <a:prstGeom prst="rect">
            <a:avLst/>
          </a:prstGeom>
        </p:spPr>
      </p:pic>
    </p:spTree>
    <p:extLst>
      <p:ext uri="{BB962C8B-B14F-4D97-AF65-F5344CB8AC3E}">
        <p14:creationId xmlns:p14="http://schemas.microsoft.com/office/powerpoint/2010/main" val="1951882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FISH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nSpc>
                <a:spcPct val="150000"/>
              </a:lnSpc>
            </a:pPr>
            <a:r>
              <a:rPr lang="en-US" dirty="0" smtClean="0">
                <a:latin typeface="Times New Roman" panose="02020603050405020304" pitchFamily="18" charset="0"/>
                <a:cs typeface="Times New Roman" panose="02020603050405020304" pitchFamily="18" charset="0"/>
              </a:rPr>
              <a:t>Fish that are found in fresh water are round in shape and white in color</a:t>
            </a:r>
          </a:p>
          <a:p>
            <a:pPr>
              <a:lnSpc>
                <a:spcPct val="150000"/>
              </a:lnSpc>
            </a:pPr>
            <a:r>
              <a:rPr lang="en-US" dirty="0" smtClean="0">
                <a:latin typeface="Times New Roman" panose="02020603050405020304" pitchFamily="18" charset="0"/>
                <a:cs typeface="Times New Roman" panose="02020603050405020304" pitchFamily="18" charset="0"/>
              </a:rPr>
              <a:t>Fish that are found in salt water are flat fish and are oily fish</a:t>
            </a:r>
          </a:p>
          <a:p>
            <a:pPr>
              <a:lnSpc>
                <a:spcPct val="150000"/>
              </a:lnSpc>
            </a:pPr>
            <a:r>
              <a:rPr lang="en-US" dirty="0" smtClean="0">
                <a:latin typeface="Times New Roman" panose="02020603050405020304" pitchFamily="18" charset="0"/>
                <a:cs typeface="Times New Roman" panose="02020603050405020304" pitchFamily="18" charset="0"/>
              </a:rPr>
              <a:t>Both types of fish have eyes on both sides, on the top of head</a:t>
            </a:r>
          </a:p>
          <a:p>
            <a:pPr>
              <a:lnSpc>
                <a:spcPct val="150000"/>
              </a:lnSpc>
            </a:pPr>
            <a:r>
              <a:rPr lang="en-US" dirty="0" smtClean="0">
                <a:latin typeface="Times New Roman" panose="02020603050405020304" pitchFamily="18" charset="0"/>
                <a:cs typeface="Times New Roman" panose="02020603050405020304" pitchFamily="18" charset="0"/>
              </a:rPr>
              <a:t>Top of their bodies is darker while bottom is lighter in color</a:t>
            </a:r>
          </a:p>
          <a:p>
            <a:pPr>
              <a:lnSpc>
                <a:spcPct val="150000"/>
              </a:lnSpc>
            </a:pPr>
            <a:r>
              <a:rPr lang="en-US" dirty="0" smtClean="0">
                <a:latin typeface="Times New Roman" panose="02020603050405020304" pitchFamily="18" charset="0"/>
                <a:cs typeface="Times New Roman" panose="02020603050405020304" pitchFamily="18" charset="0"/>
              </a:rPr>
              <a:t>41% of fish species are found in fresh water</a:t>
            </a:r>
          </a:p>
          <a:p>
            <a:pPr>
              <a:lnSpc>
                <a:spcPct val="150000"/>
              </a:lnSpc>
            </a:pP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69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FISH </a:t>
            </a:r>
            <a:endParaRPr lang="en-US" dirty="0"/>
          </a:p>
        </p:txBody>
      </p:sp>
      <p:sp>
        <p:nvSpPr>
          <p:cNvPr id="3" name="Content Placeholder 2"/>
          <p:cNvSpPr>
            <a:spLocks noGrp="1"/>
          </p:cNvSpPr>
          <p:nvPr>
            <p:ph idx="1"/>
          </p:nvPr>
        </p:nvSpPr>
        <p:spPr/>
        <p:txBody>
          <a:bodyPr/>
          <a:lstStyle/>
          <a:p>
            <a:r>
              <a:rPr lang="en-US" dirty="0" smtClean="0">
                <a:effectLst/>
                <a:latin typeface="Times New Roman" panose="02020603050405020304" pitchFamily="18" charset="0"/>
                <a:cs typeface="Times New Roman" panose="02020603050405020304" pitchFamily="18" charset="0"/>
              </a:rPr>
              <a:t>There are 531 species of Fish in Pakistan, 233 of them are of fresh water</a:t>
            </a:r>
          </a:p>
          <a:p>
            <a:pPr marL="0" indent="0">
              <a:buNone/>
            </a:pPr>
            <a:endParaRPr lang="en-US" dirty="0" smtClean="0"/>
          </a:p>
          <a:p>
            <a:endParaRPr lang="en-US" dirty="0" smtClean="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464" y="3329779"/>
            <a:ext cx="3156934" cy="13430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1208" y="2844005"/>
            <a:ext cx="3143250" cy="2314575"/>
          </a:xfrm>
          <a:prstGeom prst="rect">
            <a:avLst/>
          </a:prstGeom>
        </p:spPr>
      </p:pic>
    </p:spTree>
    <p:extLst>
      <p:ext uri="{BB962C8B-B14F-4D97-AF65-F5344CB8AC3E}">
        <p14:creationId xmlns:p14="http://schemas.microsoft.com/office/powerpoint/2010/main" val="227962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COMMERCIAL IMPOTANCE OF FISH </a:t>
            </a:r>
            <a:endParaRPr lang="en-US" dirty="0"/>
          </a:p>
        </p:txBody>
      </p:sp>
      <p:sp>
        <p:nvSpPr>
          <p:cNvPr id="3" name="Content Placeholder 2"/>
          <p:cNvSpPr>
            <a:spLocks noGrp="1"/>
          </p:cNvSpPr>
          <p:nvPr>
            <p:ph idx="1"/>
          </p:nvPr>
        </p:nvSpPr>
        <p:spPr/>
        <p:txBody>
          <a:bodyPr/>
          <a:lstStyle/>
          <a:p>
            <a:r>
              <a:rPr lang="en-US" dirty="0" smtClean="0">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a:t>
            </a:r>
            <a:r>
              <a:rPr lang="en-US" dirty="0" smtClean="0">
                <a:effectLst/>
                <a:latin typeface="Times New Roman" panose="02020603050405020304" pitchFamily="18" charset="0"/>
                <a:cs typeface="Times New Roman" panose="02020603050405020304" pitchFamily="18" charset="0"/>
              </a:rPr>
              <a:t>ish provides more than one billion poor people with most of their daily animal protein</a:t>
            </a:r>
          </a:p>
          <a:p>
            <a:r>
              <a:rPr lang="en-US" dirty="0" smtClean="0">
                <a:effectLst/>
                <a:latin typeface="Times New Roman" panose="02020603050405020304" pitchFamily="18" charset="0"/>
                <a:cs typeface="Times New Roman" panose="02020603050405020304" pitchFamily="18" charset="0"/>
              </a:rPr>
              <a:t> Fish provides nutrients and micronutrients that are essential to cognitive and physical development, especially in children, and are an important part of a healthy diet</a:t>
            </a:r>
          </a:p>
          <a:p>
            <a:r>
              <a:rPr lang="en-US" dirty="0" smtClean="0">
                <a:effectLst/>
                <a:latin typeface="Times New Roman" panose="02020603050405020304" pitchFamily="18" charset="0"/>
                <a:cs typeface="Times New Roman" panose="02020603050405020304" pitchFamily="18" charset="0"/>
              </a:rPr>
              <a:t>Globally, more than 250 million people depend directly on fisheries and aquaculture for their livelihoods and millions are employed in fisheries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82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NUTRITIONAL IMPOTANCE OF FISH </a:t>
            </a:r>
            <a:endParaRPr lang="en-US" dirty="0"/>
          </a:p>
        </p:txBody>
      </p:sp>
      <p:sp>
        <p:nvSpPr>
          <p:cNvPr id="3" name="Content Placeholder 2"/>
          <p:cNvSpPr>
            <a:spLocks noGrp="1"/>
          </p:cNvSpPr>
          <p:nvPr>
            <p:ph idx="1"/>
          </p:nvPr>
        </p:nvSpPr>
        <p:spPr>
          <a:xfrm>
            <a:off x="826394" y="1851383"/>
            <a:ext cx="10515600" cy="4351338"/>
          </a:xfrm>
        </p:spPr>
        <p:txBody>
          <a:bodyPr>
            <a:normAutofit fontScale="92500" lnSpcReduction="10000"/>
          </a:bodyPr>
          <a:lstStyle/>
          <a:p>
            <a:r>
              <a:rPr lang="en-US" dirty="0" smtClean="0">
                <a:effectLst/>
                <a:latin typeface="Times New Roman" panose="02020603050405020304" pitchFamily="18" charset="0"/>
                <a:cs typeface="Times New Roman" panose="02020603050405020304" pitchFamily="18" charset="0"/>
              </a:rPr>
              <a:t>Fish is packed with many nutrients that includes high-quality protein, iodine, and various vitamins like </a:t>
            </a:r>
            <a:r>
              <a:rPr lang="en-US" dirty="0" err="1" smtClean="0">
                <a:effectLst/>
                <a:latin typeface="Times New Roman" panose="02020603050405020304" pitchFamily="18" charset="0"/>
                <a:cs typeface="Times New Roman" panose="02020603050405020304" pitchFamily="18" charset="0"/>
              </a:rPr>
              <a:t>Vit</a:t>
            </a:r>
            <a:r>
              <a:rPr lang="en-US" dirty="0" smtClean="0">
                <a:effectLst/>
                <a:latin typeface="Times New Roman" panose="02020603050405020304" pitchFamily="18" charset="0"/>
                <a:cs typeface="Times New Roman" panose="02020603050405020304" pitchFamily="18" charset="0"/>
              </a:rPr>
              <a:t> D and minerals</a:t>
            </a:r>
          </a:p>
          <a:p>
            <a:r>
              <a:rPr lang="en-US" dirty="0" smtClean="0">
                <a:effectLst/>
                <a:latin typeface="Times New Roman" panose="02020603050405020304" pitchFamily="18" charset="0"/>
                <a:cs typeface="Times New Roman" panose="02020603050405020304" pitchFamily="18" charset="0"/>
              </a:rPr>
              <a:t>It provides omega-3 fatty acids which is essential for brain and eye development</a:t>
            </a:r>
          </a:p>
          <a:p>
            <a:r>
              <a:rPr lang="en-US" dirty="0" smtClean="0">
                <a:effectLst/>
                <a:latin typeface="Times New Roman" panose="02020603050405020304" pitchFamily="18" charset="0"/>
                <a:cs typeface="Times New Roman" panose="02020603050405020304" pitchFamily="18" charset="0"/>
              </a:rPr>
              <a:t>Heart attacks and strokes are the two most common causes of premature death in the world, Fish is considered one of the most heart-healthy food</a:t>
            </a:r>
          </a:p>
          <a:p>
            <a:r>
              <a:rPr lang="en-US" dirty="0" smtClean="0">
                <a:effectLst/>
                <a:latin typeface="Times New Roman" panose="02020603050405020304" pitchFamily="18" charset="0"/>
                <a:cs typeface="Times New Roman" panose="02020603050405020304" pitchFamily="18" charset="0"/>
              </a:rPr>
              <a:t>Autoimmune diseases like type 1 diabetes occur when immune system mistakenly attacks and destroys healthy body tissues, fish helps in preventing it</a:t>
            </a:r>
          </a:p>
          <a:p>
            <a:r>
              <a:rPr lang="en-US" dirty="0" smtClean="0">
                <a:latin typeface="Times New Roman" panose="02020603050405020304" pitchFamily="18" charset="0"/>
                <a:cs typeface="Times New Roman" panose="02020603050405020304" pitchFamily="18" charset="0"/>
              </a:rPr>
              <a:t>Consuming fish can prevent chronic illness such as asthma </a:t>
            </a:r>
          </a:p>
          <a:p>
            <a:r>
              <a:rPr lang="en-US" dirty="0" smtClean="0">
                <a:latin typeface="Times New Roman" panose="02020603050405020304" pitchFamily="18" charset="0"/>
                <a:cs typeface="Times New Roman" panose="02020603050405020304" pitchFamily="18" charset="0"/>
              </a:rPr>
              <a:t>It also improve sleep quality and prevents sleep disorders</a:t>
            </a:r>
          </a:p>
          <a:p>
            <a:endParaRPr lang="en-US" dirty="0" smtClean="0">
              <a:latin typeface="Times New Roman" panose="02020603050405020304" pitchFamily="18" charset="0"/>
              <a:cs typeface="Times New Roman" panose="02020603050405020304" pitchFamily="18" charset="0"/>
            </a:endParaRPr>
          </a:p>
          <a:p>
            <a:endParaRPr lang="en-US" dirty="0" smtClean="0">
              <a:effectLst/>
              <a:latin typeface="Times New Roman" panose="02020603050405020304" pitchFamily="18" charset="0"/>
              <a:cs typeface="Times New Roman" panose="02020603050405020304" pitchFamily="18" charset="0"/>
            </a:endParaRPr>
          </a:p>
          <a:p>
            <a:endParaRPr lang="en-US" dirty="0" smtClean="0">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12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PROCESSING</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Fish processing involves following steps</a:t>
            </a:r>
          </a:p>
          <a:p>
            <a:pPr marL="0" indent="0">
              <a:buNone/>
            </a:pPr>
            <a:r>
              <a:rPr lang="en-US" dirty="0" smtClean="0">
                <a:latin typeface="Times New Roman" panose="02020603050405020304" pitchFamily="18" charset="0"/>
                <a:cs typeface="Times New Roman" panose="02020603050405020304" pitchFamily="18" charset="0"/>
              </a:rPr>
              <a:t>1.WASHING</a:t>
            </a:r>
          </a:p>
          <a:p>
            <a:pPr marL="0" indent="0">
              <a:buNone/>
            </a:pPr>
            <a:r>
              <a:rPr lang="en-US" dirty="0" smtClean="0">
                <a:latin typeface="Times New Roman" panose="02020603050405020304" pitchFamily="18" charset="0"/>
                <a:cs typeface="Times New Roman" panose="02020603050405020304" pitchFamily="18" charset="0"/>
              </a:rPr>
              <a:t>After the harvesting of fish, it is washed with water to remove any form of contamination and slime from the fish body</a:t>
            </a:r>
          </a:p>
          <a:p>
            <a:pPr marL="0" indent="0">
              <a:buNone/>
            </a:pPr>
            <a:r>
              <a:rPr lang="en-US" dirty="0" smtClean="0">
                <a:latin typeface="Times New Roman" panose="02020603050405020304" pitchFamily="18" charset="0"/>
                <a:cs typeface="Times New Roman" panose="02020603050405020304" pitchFamily="18" charset="0"/>
              </a:rPr>
              <a:t>2.GRADING</a:t>
            </a:r>
          </a:p>
          <a:p>
            <a:pPr marL="0" indent="0">
              <a:buNone/>
            </a:pPr>
            <a:r>
              <a:rPr lang="en-US" dirty="0" smtClean="0">
                <a:latin typeface="Times New Roman" panose="02020603050405020304" pitchFamily="18" charset="0"/>
                <a:cs typeface="Times New Roman" panose="02020603050405020304" pitchFamily="18" charset="0"/>
              </a:rPr>
              <a:t>Manually grading and sorting is done to separate different groups of fish</a:t>
            </a:r>
          </a:p>
          <a:p>
            <a:pPr marL="0" indent="0">
              <a:buNone/>
            </a:pPr>
            <a:r>
              <a:rPr lang="en-US" dirty="0" smtClean="0">
                <a:latin typeface="Times New Roman" panose="02020603050405020304" pitchFamily="18" charset="0"/>
                <a:cs typeface="Times New Roman" panose="02020603050405020304" pitchFamily="18" charset="0"/>
              </a:rPr>
              <a:t>3.SCALING</a:t>
            </a:r>
          </a:p>
          <a:p>
            <a:pPr marL="0" indent="0">
              <a:buNone/>
            </a:pPr>
            <a:r>
              <a:rPr lang="en-US" dirty="0" smtClean="0">
                <a:latin typeface="Times New Roman" panose="02020603050405020304" pitchFamily="18" charset="0"/>
                <a:cs typeface="Times New Roman" panose="02020603050405020304" pitchFamily="18" charset="0"/>
              </a:rPr>
              <a:t>Using sharp ends, scales are removed from head to toe</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949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 FISH PROCESSING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anose="02020603050405020304" pitchFamily="18" charset="0"/>
                <a:cs typeface="Times New Roman" panose="02020603050405020304" pitchFamily="18" charset="0"/>
              </a:rPr>
              <a:t>4.TRIMMING</a:t>
            </a:r>
          </a:p>
          <a:p>
            <a:pPr marL="0" indent="0">
              <a:buNone/>
            </a:pPr>
            <a:r>
              <a:rPr lang="en-US" dirty="0" smtClean="0">
                <a:latin typeface="Times New Roman" panose="02020603050405020304" pitchFamily="18" charset="0"/>
                <a:cs typeface="Times New Roman" panose="02020603050405020304" pitchFamily="18" charset="0"/>
              </a:rPr>
              <a:t>To remove all the fins, trimming of fish is done</a:t>
            </a:r>
          </a:p>
          <a:p>
            <a:pPr marL="0" indent="0">
              <a:buNone/>
            </a:pPr>
            <a:r>
              <a:rPr lang="en-US" dirty="0" smtClean="0">
                <a:latin typeface="Times New Roman" panose="02020603050405020304" pitchFamily="18" charset="0"/>
                <a:cs typeface="Times New Roman" panose="02020603050405020304" pitchFamily="18" charset="0"/>
              </a:rPr>
              <a:t>5.GUTTING</a:t>
            </a:r>
          </a:p>
          <a:p>
            <a:pPr marL="0" indent="0">
              <a:buNone/>
            </a:pPr>
            <a:r>
              <a:rPr lang="en-US" dirty="0" smtClean="0">
                <a:latin typeface="Times New Roman" panose="02020603050405020304" pitchFamily="18" charset="0"/>
                <a:cs typeface="Times New Roman" panose="02020603050405020304" pitchFamily="18" charset="0"/>
              </a:rPr>
              <a:t>Removal of gills by cutting the throat connection, knife is run along the belly and all viscera are removed</a:t>
            </a:r>
          </a:p>
          <a:p>
            <a:pPr marL="0" indent="0">
              <a:buNone/>
            </a:pPr>
            <a:r>
              <a:rPr lang="en-US" dirty="0" smtClean="0">
                <a:latin typeface="Times New Roman" panose="02020603050405020304" pitchFamily="18" charset="0"/>
                <a:cs typeface="Times New Roman" panose="02020603050405020304" pitchFamily="18" charset="0"/>
              </a:rPr>
              <a:t>6.DEHEADING AND WASHING</a:t>
            </a:r>
          </a:p>
          <a:p>
            <a:pPr marL="0" indent="0">
              <a:buNone/>
            </a:pPr>
            <a:r>
              <a:rPr lang="en-US" dirty="0" smtClean="0">
                <a:latin typeface="Times New Roman" panose="02020603050405020304" pitchFamily="18" charset="0"/>
                <a:cs typeface="Times New Roman" panose="02020603050405020304" pitchFamily="18" charset="0"/>
              </a:rPr>
              <a:t>Head is removed and fish is thoroughly washed</a:t>
            </a:r>
          </a:p>
          <a:p>
            <a:pPr marL="0" indent="0">
              <a:buNone/>
            </a:pPr>
            <a:r>
              <a:rPr lang="en-US" dirty="0" smtClean="0">
                <a:latin typeface="Times New Roman" panose="02020603050405020304" pitchFamily="18" charset="0"/>
                <a:cs typeface="Times New Roman" panose="02020603050405020304" pitchFamily="18" charset="0"/>
              </a:rPr>
              <a:t>7.SIZE REDUCTION</a:t>
            </a:r>
          </a:p>
          <a:p>
            <a:pPr marL="0" indent="0">
              <a:buNone/>
            </a:pPr>
            <a:r>
              <a:rPr lang="en-US" dirty="0" smtClean="0">
                <a:latin typeface="Times New Roman" panose="02020603050405020304" pitchFamily="18" charset="0"/>
                <a:cs typeface="Times New Roman" panose="02020603050405020304" pitchFamily="18" charset="0"/>
              </a:rPr>
              <a:t>There are numerous market forms in which size of fish is removed</a:t>
            </a: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085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4037</TotalTime>
  <Words>1097</Words>
  <Application>Microsoft Office PowerPoint</Application>
  <PresentationFormat>Widescreen</PresentationFormat>
  <Paragraphs>113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FISH AND SHELL FISH</vt:lpstr>
      <vt:lpstr>FISH AND SHELL FISH</vt:lpstr>
      <vt:lpstr>FISH </vt:lpstr>
      <vt:lpstr>FISH </vt:lpstr>
      <vt:lpstr>COMMERCIAL IMPOTANCE OF FISH </vt:lpstr>
      <vt:lpstr>NUTRITIONAL IMPOTANCE OF FISH </vt:lpstr>
      <vt:lpstr> FISH PROCESSING</vt:lpstr>
      <vt:lpstr> FISH PROCESSING</vt:lpstr>
      <vt:lpstr> SEA FOOD PROCESSED PRODUCTS</vt:lpstr>
      <vt:lpstr> FISH MICROBIOLOGY</vt:lpstr>
      <vt:lpstr> FISH BIOCHEMISTRY</vt:lpstr>
      <vt:lpstr> FISH BIOCHEMISTRY</vt:lpstr>
      <vt:lpstr> FISH PRESERVATION</vt:lpstr>
      <vt:lpstr> FISH PRESERVATION</vt:lpstr>
      <vt:lpstr> FISH QUALITY CONTROL</vt:lpstr>
      <vt:lpstr> FISH QUALITY CONTROL</vt:lpstr>
      <vt:lpstr> FISH QUALITY CONTROL</vt:lpstr>
      <vt:lpstr> FISH QUALITY CONTROL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Ushna Khalid</dc:creator>
  <cp:lastModifiedBy>Ushna Khalid</cp:lastModifiedBy>
  <cp:revision>17</cp:revision>
  <dcterms:created xsi:type="dcterms:W3CDTF">2020-04-16T16:04:09Z</dcterms:created>
  <dcterms:modified xsi:type="dcterms:W3CDTF">2020-04-19T11:22:52Z</dcterms:modified>
</cp:coreProperties>
</file>