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2" r:id="rId7"/>
    <p:sldId id="261"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2" autoAdjust="0"/>
    <p:restoredTop sz="94660"/>
  </p:normalViewPr>
  <p:slideViewPr>
    <p:cSldViewPr>
      <p:cViewPr varScale="1">
        <p:scale>
          <a:sx n="86" d="100"/>
          <a:sy n="86" d="100"/>
        </p:scale>
        <p:origin x="-1008"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83EA02A-851F-479B-814F-7F647D25742D}" type="datetimeFigureOut">
              <a:rPr lang="en-AU" smtClean="0"/>
              <a:t>4/05/12</a:t>
            </a:fld>
            <a:endParaRPr lang="en-AU"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AE3C88C-2FF8-4E40-9779-9173E3EFC0D9}" type="slidenum">
              <a:rPr lang="en-AU" smtClean="0"/>
              <a:t>‹#›</a:t>
            </a:fld>
            <a:endParaRPr lang="en-AU"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AU"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EA02A-851F-479B-814F-7F647D25742D}" type="datetimeFigureOut">
              <a:rPr lang="en-AU" smtClean="0"/>
              <a:t>4/05/12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E3C88C-2FF8-4E40-9779-9173E3EFC0D9}" type="slidenum">
              <a:rPr lang="en-AU" smtClean="0"/>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3EA02A-851F-479B-814F-7F647D25742D}" type="datetimeFigureOut">
              <a:rPr lang="en-AU" smtClean="0"/>
              <a:t>4/05/12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AE3C88C-2FF8-4E40-9779-9173E3EFC0D9}" type="slidenum">
              <a:rPr lang="en-AU" smtClean="0"/>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3EA02A-851F-479B-814F-7F647D25742D}" type="datetimeFigureOut">
              <a:rPr lang="en-AU" smtClean="0"/>
              <a:t>4/05/12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E3C88C-2FF8-4E40-9779-9173E3EFC0D9}" type="slidenum">
              <a:rPr lang="en-AU" smtClean="0"/>
              <a:t>‹#›</a:t>
            </a:fld>
            <a:endParaRPr lang="en-AU"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83EA02A-851F-479B-814F-7F647D25742D}" type="datetimeFigureOut">
              <a:rPr lang="en-AU" smtClean="0"/>
              <a:t>4/05/12</a:t>
            </a:fld>
            <a:endParaRPr lang="en-AU"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AE3C88C-2FF8-4E40-9779-9173E3EFC0D9}" type="slidenum">
              <a:rPr lang="en-AU" smtClean="0"/>
              <a:t>‹#›</a:t>
            </a:fld>
            <a:endParaRPr lang="en-AU"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AU"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3EA02A-851F-479B-814F-7F647D25742D}" type="datetimeFigureOut">
              <a:rPr lang="en-AU" smtClean="0"/>
              <a:t>4/05/12</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AE3C88C-2FF8-4E40-9779-9173E3EFC0D9}" type="slidenum">
              <a:rPr lang="en-AU" smtClean="0"/>
              <a:t>‹#›</a:t>
            </a:fld>
            <a:endParaRPr lang="en-AU"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3EA02A-851F-479B-814F-7F647D25742D}" type="datetimeFigureOut">
              <a:rPr lang="en-AU" smtClean="0"/>
              <a:t>4/05/12</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5AE3C88C-2FF8-4E40-9779-9173E3EFC0D9}" type="slidenum">
              <a:rPr lang="en-AU" smtClean="0"/>
              <a:t>‹#›</a:t>
            </a:fld>
            <a:endParaRPr lang="en-AU"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83EA02A-851F-479B-814F-7F647D25742D}" type="datetimeFigureOut">
              <a:rPr lang="en-AU" smtClean="0"/>
              <a:t>4/05/12</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5AE3C88C-2FF8-4E40-9779-9173E3EFC0D9}" type="slidenum">
              <a:rPr lang="en-AU" smtClean="0"/>
              <a:t>‹#›</a:t>
            </a:fld>
            <a:endParaRPr lang="en-AU"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83EA02A-851F-479B-814F-7F647D25742D}" type="datetimeFigureOut">
              <a:rPr lang="en-AU" smtClean="0"/>
              <a:t>4/05/12</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5AE3C88C-2FF8-4E40-9779-9173E3EFC0D9}" type="slidenum">
              <a:rPr lang="en-AU" smtClean="0"/>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3EA02A-851F-479B-814F-7F647D25742D}" type="datetimeFigureOut">
              <a:rPr lang="en-AU" smtClean="0"/>
              <a:t>4/05/12</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5AE3C88C-2FF8-4E40-9779-9173E3EFC0D9}" type="slidenum">
              <a:rPr lang="en-AU" smtClean="0"/>
              <a:t>‹#›</a:t>
            </a:fld>
            <a:endParaRPr lang="en-AU"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3EA02A-851F-479B-814F-7F647D25742D}" type="datetimeFigureOut">
              <a:rPr lang="en-AU" smtClean="0"/>
              <a:t>4/05/12</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AE3C88C-2FF8-4E40-9779-9173E3EFC0D9}" type="slidenum">
              <a:rPr lang="en-AU" smtClean="0"/>
              <a:t>‹#›</a:t>
            </a:fld>
            <a:endParaRPr lang="en-AU"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83EA02A-851F-479B-814F-7F647D25742D}" type="datetimeFigureOut">
              <a:rPr lang="en-AU" smtClean="0"/>
              <a:t>4/05/12</a:t>
            </a:fld>
            <a:endParaRPr lang="en-AU"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AU"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5AE3C88C-2FF8-4E40-9779-9173E3EFC0D9}" type="slidenum">
              <a:rPr lang="en-AU" smtClean="0"/>
              <a:t>‹#›</a:t>
            </a:fld>
            <a:endParaRPr lang="en-A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AU" dirty="0" smtClean="0">
                <a:latin typeface="Cambria" pitchFamily="18" charset="0"/>
              </a:rPr>
              <a:t>Rosie Dent, Georgie Carrington &amp; Georgie Wilsher</a:t>
            </a:r>
            <a:endParaRPr lang="en-AU" dirty="0">
              <a:latin typeface="Cambria" pitchFamily="18" charset="0"/>
            </a:endParaRPr>
          </a:p>
        </p:txBody>
      </p:sp>
      <p:sp>
        <p:nvSpPr>
          <p:cNvPr id="2" name="Title 1"/>
          <p:cNvSpPr>
            <a:spLocks noGrp="1"/>
          </p:cNvSpPr>
          <p:nvPr>
            <p:ph type="title"/>
          </p:nvPr>
        </p:nvSpPr>
        <p:spPr/>
        <p:txBody>
          <a:bodyPr/>
          <a:lstStyle/>
          <a:p>
            <a:r>
              <a:rPr lang="en-AU" dirty="0" smtClean="0">
                <a:latin typeface="Cambria" pitchFamily="18" charset="0"/>
              </a:rPr>
              <a:t>Feminism</a:t>
            </a:r>
            <a:endParaRPr lang="en-AU" dirty="0">
              <a:latin typeface="Cambria" pitchFamily="18" charset="0"/>
            </a:endParaRPr>
          </a:p>
        </p:txBody>
      </p:sp>
    </p:spTree>
    <p:extLst>
      <p:ext uri="{BB962C8B-B14F-4D97-AF65-F5344CB8AC3E}">
        <p14:creationId xmlns:p14="http://schemas.microsoft.com/office/powerpoint/2010/main" val="3576916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1"/>
            <a:ext cx="8511481" cy="4407408"/>
          </a:xfrm>
        </p:spPr>
        <p:txBody>
          <a:bodyPr>
            <a:normAutofit/>
          </a:bodyPr>
          <a:lstStyle/>
          <a:p>
            <a:r>
              <a:rPr lang="en-AU" dirty="0" smtClean="0"/>
              <a:t>Feminists work to restore women to literary history and expose literary sexism, criticising disciplinary paradigm and formulating feminist ones, preparing the way for feminist theories that would model the coproduction of subject, social and knowledge formations.</a:t>
            </a:r>
          </a:p>
          <a:p>
            <a:r>
              <a:rPr lang="en-AU" dirty="0" smtClean="0"/>
              <a:t>Feminist literary criticism is literary criticism informed by feminist theory, or by the politics of feminism more broadly.</a:t>
            </a:r>
          </a:p>
          <a:p>
            <a:r>
              <a:rPr lang="en-AU" dirty="0" smtClean="0"/>
              <a:t>It came in three strong waves over 40 years, each with a new generation</a:t>
            </a:r>
          </a:p>
        </p:txBody>
      </p:sp>
      <p:sp>
        <p:nvSpPr>
          <p:cNvPr id="2" name="Title 1"/>
          <p:cNvSpPr>
            <a:spLocks noGrp="1"/>
          </p:cNvSpPr>
          <p:nvPr>
            <p:ph type="title"/>
          </p:nvPr>
        </p:nvSpPr>
        <p:spPr/>
        <p:txBody>
          <a:bodyPr/>
          <a:lstStyle/>
          <a:p>
            <a:r>
              <a:rPr lang="en-AU" dirty="0" smtClean="0"/>
              <a:t>What is Feminism</a:t>
            </a:r>
            <a:endParaRPr lang="en-AU" dirty="0"/>
          </a:p>
        </p:txBody>
      </p:sp>
    </p:spTree>
    <p:extLst>
      <p:ext uri="{BB962C8B-B14F-4D97-AF65-F5344CB8AC3E}">
        <p14:creationId xmlns:p14="http://schemas.microsoft.com/office/powerpoint/2010/main" val="2772708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1"/>
            <a:ext cx="8511481" cy="4407408"/>
          </a:xfrm>
        </p:spPr>
        <p:txBody>
          <a:bodyPr>
            <a:normAutofit fontScale="85000" lnSpcReduction="10000"/>
          </a:bodyPr>
          <a:lstStyle/>
          <a:p>
            <a:r>
              <a:rPr lang="en-AU" b="1" dirty="0" smtClean="0"/>
              <a:t>First Wave;</a:t>
            </a:r>
          </a:p>
          <a:p>
            <a:pPr lvl="1"/>
            <a:r>
              <a:rPr lang="en-AU" dirty="0"/>
              <a:t>First-wave feminism refers to a period of feminist activity during the 19th and early twentieth century in the United Kingdom, Canada, the Netherlands and the United States. It focused on inequalities, primarily on gaining women's </a:t>
            </a:r>
            <a:r>
              <a:rPr lang="en-AU" dirty="0" smtClean="0"/>
              <a:t>suffrage</a:t>
            </a:r>
            <a:r>
              <a:rPr lang="en-AU" dirty="0"/>
              <a:t>.</a:t>
            </a:r>
            <a:endParaRPr lang="en-AU" b="1" dirty="0" smtClean="0"/>
          </a:p>
          <a:p>
            <a:r>
              <a:rPr lang="en-AU" b="1" dirty="0" smtClean="0"/>
              <a:t>Second Wave;</a:t>
            </a:r>
          </a:p>
          <a:p>
            <a:pPr lvl="1"/>
            <a:r>
              <a:rPr lang="en-AU" dirty="0" smtClean="0"/>
              <a:t>Second </a:t>
            </a:r>
            <a:r>
              <a:rPr lang="en-AU" dirty="0"/>
              <a:t>Wave </a:t>
            </a:r>
            <a:r>
              <a:rPr lang="en-AU" dirty="0" smtClean="0"/>
              <a:t>Feminism was </a:t>
            </a:r>
            <a:r>
              <a:rPr lang="en-AU" dirty="0"/>
              <a:t>a period of feminist activity in the United States which began during the early 1960s and lasted through the late </a:t>
            </a:r>
            <a:r>
              <a:rPr lang="en-AU" dirty="0" smtClean="0"/>
              <a:t>1990s. Whereas </a:t>
            </a:r>
            <a:r>
              <a:rPr lang="en-AU" dirty="0"/>
              <a:t>first-wave feminism focused mainly on overturning legal obstacles to gender </a:t>
            </a:r>
            <a:r>
              <a:rPr lang="en-AU" dirty="0" smtClean="0"/>
              <a:t>equality, second-wave </a:t>
            </a:r>
            <a:r>
              <a:rPr lang="en-AU" dirty="0"/>
              <a:t>feminism broadened the debate to a wide range of issues: sexuality, family, the workplace, reproductive rights, de facto inequalities, and official legal </a:t>
            </a:r>
            <a:r>
              <a:rPr lang="en-AU" dirty="0" smtClean="0"/>
              <a:t>inequalities</a:t>
            </a:r>
            <a:endParaRPr lang="en-AU" b="1" dirty="0" smtClean="0"/>
          </a:p>
          <a:p>
            <a:r>
              <a:rPr lang="en-AU" b="1" dirty="0" smtClean="0"/>
              <a:t>Third Wave;</a:t>
            </a:r>
          </a:p>
          <a:p>
            <a:pPr lvl="1"/>
            <a:r>
              <a:rPr lang="en-AU" dirty="0"/>
              <a:t>Third-Wave feminism </a:t>
            </a:r>
            <a:r>
              <a:rPr lang="en-AU" dirty="0" smtClean="0"/>
              <a:t>is often </a:t>
            </a:r>
            <a:r>
              <a:rPr lang="en-AU" dirty="0"/>
              <a:t>marked as beginning in the 1980s and continuing to the </a:t>
            </a:r>
            <a:r>
              <a:rPr lang="en-AU" dirty="0" smtClean="0"/>
              <a:t>present. It was a realization </a:t>
            </a:r>
            <a:r>
              <a:rPr lang="en-AU" dirty="0"/>
              <a:t>that women can use the stereotypes given to them and create a sense of empowerment and </a:t>
            </a:r>
            <a:r>
              <a:rPr lang="en-AU" dirty="0" smtClean="0"/>
              <a:t>the </a:t>
            </a:r>
            <a:r>
              <a:rPr lang="en-AU" dirty="0"/>
              <a:t>Third-Wave redefined women and girls as assertive, powerful, and in control of their own </a:t>
            </a:r>
            <a:r>
              <a:rPr lang="en-AU" dirty="0" smtClean="0"/>
              <a:t>sexuality. </a:t>
            </a:r>
            <a:r>
              <a:rPr lang="en-AU" dirty="0"/>
              <a:t>There was also a realization that women are of </a:t>
            </a:r>
            <a:r>
              <a:rPr lang="en-AU" dirty="0" smtClean="0"/>
              <a:t>many colours</a:t>
            </a:r>
            <a:r>
              <a:rPr lang="en-AU" dirty="0"/>
              <a:t>, ethnicities, nationalities, religions and cultural </a:t>
            </a:r>
            <a:r>
              <a:rPr lang="en-AU" dirty="0" smtClean="0"/>
              <a:t>backgrounds. </a:t>
            </a:r>
            <a:r>
              <a:rPr lang="en-AU" dirty="0"/>
              <a:t>The Third Wave embraces diversity and </a:t>
            </a:r>
            <a:r>
              <a:rPr lang="en-AU" dirty="0" smtClean="0"/>
              <a:t>change. In </a:t>
            </a:r>
            <a:r>
              <a:rPr lang="en-AU" dirty="0"/>
              <a:t>this wave, as in previous ones, there is no all-encompassing single feminist idea.</a:t>
            </a:r>
          </a:p>
          <a:p>
            <a:pPr lvl="1"/>
            <a:endParaRPr lang="en-AU" b="1" dirty="0" smtClean="0"/>
          </a:p>
          <a:p>
            <a:pPr lvl="1"/>
            <a:endParaRPr lang="en-AU" b="1" dirty="0" smtClean="0"/>
          </a:p>
        </p:txBody>
      </p:sp>
      <p:sp>
        <p:nvSpPr>
          <p:cNvPr id="2" name="Title 1"/>
          <p:cNvSpPr>
            <a:spLocks noGrp="1"/>
          </p:cNvSpPr>
          <p:nvPr>
            <p:ph type="title"/>
          </p:nvPr>
        </p:nvSpPr>
        <p:spPr/>
        <p:txBody>
          <a:bodyPr/>
          <a:lstStyle/>
          <a:p>
            <a:r>
              <a:rPr lang="en-AU" dirty="0" smtClean="0"/>
              <a:t>Brief History of Feminism</a:t>
            </a:r>
            <a:endParaRPr lang="en-AU" dirty="0"/>
          </a:p>
        </p:txBody>
      </p:sp>
    </p:spTree>
    <p:extLst>
      <p:ext uri="{BB962C8B-B14F-4D97-AF65-F5344CB8AC3E}">
        <p14:creationId xmlns:p14="http://schemas.microsoft.com/office/powerpoint/2010/main" val="271206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719071"/>
            <a:ext cx="8465364" cy="4407408"/>
          </a:xfrm>
        </p:spPr>
        <p:txBody>
          <a:bodyPr>
            <a:normAutofit/>
          </a:bodyPr>
          <a:lstStyle/>
          <a:p>
            <a:r>
              <a:rPr lang="en-AU" dirty="0" smtClean="0"/>
              <a:t>Intellectually, feminist studies investigates gender, race, ethnicity, nationality, class and sexuality as categories that organise social and symbolic systems.</a:t>
            </a:r>
          </a:p>
          <a:p>
            <a:r>
              <a:rPr lang="en-AU" dirty="0" smtClean="0"/>
              <a:t>Feminists literary criticism advocates equal rights for all women in all areas of life: socially, politically, professionally, personally, economically, aesthetically and psychologically.</a:t>
            </a:r>
          </a:p>
          <a:p>
            <a:r>
              <a:rPr lang="en-AU" dirty="0" smtClean="0"/>
              <a:t>The literary text is never primarily a representation of reality, or a reproduction of a personal voice expressing the minutiae of personal experience</a:t>
            </a:r>
          </a:p>
          <a:p>
            <a:r>
              <a:rPr lang="en-AU" dirty="0" smtClean="0"/>
              <a:t>Feminist formulated overarching theories but these theories in turn were criticised by feminists based in different disciplines under the titles of realist constructivist and post-structuralist.</a:t>
            </a:r>
          </a:p>
          <a:p>
            <a:endParaRPr lang="en-AU" dirty="0"/>
          </a:p>
        </p:txBody>
      </p:sp>
      <p:sp>
        <p:nvSpPr>
          <p:cNvPr id="2" name="Title 1"/>
          <p:cNvSpPr>
            <a:spLocks noGrp="1"/>
          </p:cNvSpPr>
          <p:nvPr>
            <p:ph type="title"/>
          </p:nvPr>
        </p:nvSpPr>
        <p:spPr/>
        <p:txBody>
          <a:bodyPr/>
          <a:lstStyle/>
          <a:p>
            <a:r>
              <a:rPr lang="en-AU" dirty="0" smtClean="0"/>
              <a:t>Key Points</a:t>
            </a:r>
            <a:endParaRPr lang="en-AU" dirty="0"/>
          </a:p>
        </p:txBody>
      </p:sp>
    </p:spTree>
    <p:extLst>
      <p:ext uri="{BB962C8B-B14F-4D97-AF65-F5344CB8AC3E}">
        <p14:creationId xmlns:p14="http://schemas.microsoft.com/office/powerpoint/2010/main" val="271206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805335"/>
            <a:ext cx="8407893" cy="3321143"/>
          </a:xfrm>
        </p:spPr>
        <p:txBody>
          <a:bodyPr>
            <a:normAutofit fontScale="77500" lnSpcReduction="20000"/>
          </a:bodyPr>
          <a:lstStyle/>
          <a:p>
            <a:r>
              <a:rPr lang="en-AU" dirty="0" smtClean="0"/>
              <a:t>Virginia Woolf</a:t>
            </a:r>
          </a:p>
          <a:p>
            <a:pPr lvl="1"/>
            <a:r>
              <a:rPr lang="en-AU" dirty="0"/>
              <a:t>Woolf declares that men have and continue to treat women as inferiors. Men define what it means to be female and determine who controls the political, social and literary structures.</a:t>
            </a:r>
          </a:p>
          <a:p>
            <a:pPr lvl="1"/>
            <a:r>
              <a:rPr lang="en-AU" dirty="0"/>
              <a:t>Woolf elaborates on the situation of Shakespeare’s sister and how her creativity wasn’t recognised because of her gender</a:t>
            </a:r>
          </a:p>
          <a:p>
            <a:pPr lvl="1"/>
            <a:r>
              <a:rPr lang="en-AU" dirty="0"/>
              <a:t>Women must reject the social construction of femaleness and establish and define themselves their own identity.</a:t>
            </a:r>
          </a:p>
          <a:p>
            <a:pPr lvl="1"/>
            <a:r>
              <a:rPr lang="en-AU" dirty="0"/>
              <a:t>She believed women need to accurately portray their identity “</a:t>
            </a:r>
            <a:r>
              <a:rPr lang="en-AU" i="1" dirty="0"/>
              <a:t>To the world of reality and not to the world of men</a:t>
            </a:r>
            <a:r>
              <a:rPr lang="en-AU" i="1" dirty="0" smtClean="0"/>
              <a:t>”</a:t>
            </a:r>
            <a:endParaRPr lang="en-AU" dirty="0" smtClean="0"/>
          </a:p>
          <a:p>
            <a:r>
              <a:rPr lang="en-AU" dirty="0" smtClean="0"/>
              <a:t>Simone de Beauvoir</a:t>
            </a:r>
          </a:p>
          <a:p>
            <a:pPr lvl="1"/>
            <a:r>
              <a:rPr lang="en-AU" dirty="0" smtClean="0"/>
              <a:t>Female is not male, she becomes the ‘other’, an object whose existence is defined and interpreted by the dominant male.</a:t>
            </a:r>
          </a:p>
          <a:p>
            <a:pPr lvl="1"/>
            <a:r>
              <a:rPr lang="en-AU" dirty="0" smtClean="0"/>
              <a:t>She believes women must break the bonds of their patriarchal society and define themselves if they wish to become a significant human being in their own right and they must defy the male classification of ‘other’.</a:t>
            </a:r>
          </a:p>
          <a:p>
            <a:pPr lvl="1"/>
            <a:endParaRPr lang="en-AU" dirty="0" smtClean="0"/>
          </a:p>
        </p:txBody>
      </p:sp>
      <p:sp>
        <p:nvSpPr>
          <p:cNvPr id="2" name="Title 1"/>
          <p:cNvSpPr>
            <a:spLocks noGrp="1"/>
          </p:cNvSpPr>
          <p:nvPr>
            <p:ph type="title"/>
          </p:nvPr>
        </p:nvSpPr>
        <p:spPr>
          <a:xfrm>
            <a:off x="381000" y="355847"/>
            <a:ext cx="8381260" cy="840905"/>
          </a:xfrm>
        </p:spPr>
        <p:txBody>
          <a:bodyPr/>
          <a:lstStyle/>
          <a:p>
            <a:r>
              <a:rPr lang="en-AU" dirty="0" smtClean="0"/>
              <a:t>Prominent Theorists</a:t>
            </a:r>
            <a:endParaRPr lang="en-AU" dirty="0"/>
          </a:p>
        </p:txBody>
      </p:sp>
      <p:grpSp>
        <p:nvGrpSpPr>
          <p:cNvPr id="4" name="Group 3"/>
          <p:cNvGrpSpPr/>
          <p:nvPr/>
        </p:nvGrpSpPr>
        <p:grpSpPr>
          <a:xfrm>
            <a:off x="587549" y="1052736"/>
            <a:ext cx="8098209" cy="1781175"/>
            <a:chOff x="179512" y="1052736"/>
            <a:chExt cx="8098209" cy="1781175"/>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052736"/>
              <a:ext cx="260985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4790" y="1052736"/>
              <a:ext cx="2562225" cy="17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6721" y="1052736"/>
              <a:ext cx="29210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71206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3003451"/>
            <a:ext cx="8407893" cy="3123028"/>
          </a:xfrm>
        </p:spPr>
        <p:txBody>
          <a:bodyPr>
            <a:normAutofit fontScale="77500" lnSpcReduction="20000"/>
          </a:bodyPr>
          <a:lstStyle/>
          <a:p>
            <a:r>
              <a:rPr lang="en-AU" dirty="0" smtClean="0"/>
              <a:t>Kate Millett;</a:t>
            </a:r>
          </a:p>
          <a:p>
            <a:pPr lvl="1"/>
            <a:r>
              <a:rPr lang="en-AU" dirty="0"/>
              <a:t>Millett is one of the first to challenge the ideological characteristics of both the male and the female.</a:t>
            </a:r>
          </a:p>
          <a:p>
            <a:pPr lvl="1"/>
            <a:r>
              <a:rPr lang="en-AU" dirty="0"/>
              <a:t>She argues that a female is born, but a woman is created. In other words, one’s sex is determined at birth, but one’s gender is a social construct created by cultural norms.</a:t>
            </a:r>
          </a:p>
          <a:p>
            <a:pPr lvl="1"/>
            <a:r>
              <a:rPr lang="en-AU" dirty="0"/>
              <a:t>Consciously or unconsciously, women and men conform to the social constructs established by society.</a:t>
            </a:r>
          </a:p>
          <a:p>
            <a:pPr lvl="1"/>
            <a:r>
              <a:rPr lang="en-AU" dirty="0"/>
              <a:t>Conforming to these prescribed sex roles dictated by society is what Millett calls ‘sexual politics’, or the operations of power relations in society</a:t>
            </a:r>
          </a:p>
          <a:p>
            <a:pPr lvl="1"/>
            <a:r>
              <a:rPr lang="en-AU" dirty="0"/>
              <a:t>She believes women must disenfranchise the power centre of their culture: male dominance</a:t>
            </a:r>
            <a:r>
              <a:rPr lang="en-AU" dirty="0" smtClean="0"/>
              <a:t>.</a:t>
            </a:r>
          </a:p>
          <a:p>
            <a:r>
              <a:rPr lang="en-AU" dirty="0" smtClean="0"/>
              <a:t>Elaine Showalter;</a:t>
            </a:r>
          </a:p>
          <a:p>
            <a:pPr lvl="1"/>
            <a:r>
              <a:rPr lang="en-AU" dirty="0" smtClean="0"/>
              <a:t>She is an American Feminist literary critic is a major representative of the use of historical data and non-literary material (such as diaries, memoirs, social and medical history) in understanding the literary texts.</a:t>
            </a:r>
          </a:p>
          <a:p>
            <a:pPr lvl="1"/>
            <a:endParaRPr lang="en-AU" dirty="0" smtClean="0"/>
          </a:p>
          <a:p>
            <a:pPr lvl="1"/>
            <a:endParaRPr lang="en-AU" dirty="0" smtClean="0"/>
          </a:p>
        </p:txBody>
      </p:sp>
      <p:sp>
        <p:nvSpPr>
          <p:cNvPr id="2" name="Title 1"/>
          <p:cNvSpPr>
            <a:spLocks noGrp="1"/>
          </p:cNvSpPr>
          <p:nvPr>
            <p:ph type="title"/>
          </p:nvPr>
        </p:nvSpPr>
        <p:spPr>
          <a:xfrm>
            <a:off x="381000" y="355847"/>
            <a:ext cx="8381260" cy="840905"/>
          </a:xfrm>
        </p:spPr>
        <p:txBody>
          <a:bodyPr/>
          <a:lstStyle/>
          <a:p>
            <a:r>
              <a:rPr lang="en-AU" dirty="0" smtClean="0"/>
              <a:t>Prominent theorists</a:t>
            </a:r>
            <a:endParaRPr lang="en-AU" dirty="0"/>
          </a:p>
        </p:txBody>
      </p:sp>
      <p:grpSp>
        <p:nvGrpSpPr>
          <p:cNvPr id="4" name="Group 3"/>
          <p:cNvGrpSpPr/>
          <p:nvPr/>
        </p:nvGrpSpPr>
        <p:grpSpPr>
          <a:xfrm>
            <a:off x="845543" y="1071612"/>
            <a:ext cx="7503021" cy="1931839"/>
            <a:chOff x="827584" y="1040184"/>
            <a:chExt cx="7503021" cy="1931839"/>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067023"/>
              <a:ext cx="24003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7884" y="1040184"/>
              <a:ext cx="2095500" cy="1931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23384" y="1047625"/>
              <a:ext cx="3007221" cy="1924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71206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3175271"/>
            <a:ext cx="8407893" cy="2951207"/>
          </a:xfrm>
        </p:spPr>
        <p:txBody>
          <a:bodyPr>
            <a:normAutofit fontScale="85000" lnSpcReduction="20000"/>
          </a:bodyPr>
          <a:lstStyle/>
          <a:p>
            <a:r>
              <a:rPr lang="en-AU" i="1" dirty="0" smtClean="0"/>
              <a:t>‘American Women’ </a:t>
            </a:r>
            <a:r>
              <a:rPr lang="en-AU" dirty="0" smtClean="0"/>
              <a:t>a report by the newly formed President’s Commission on the Status of Women which documented women’s inequality in education, employment and public life.</a:t>
            </a:r>
          </a:p>
          <a:p>
            <a:r>
              <a:rPr lang="en-AU" i="1" dirty="0" smtClean="0"/>
              <a:t>‘Feminine Mystique’ </a:t>
            </a:r>
            <a:r>
              <a:rPr lang="en-AU" dirty="0" smtClean="0"/>
              <a:t>by Betty Friedan that exposed the ideology of domesticity that made middle and upper class women economically and emotionally dependent on men. </a:t>
            </a:r>
          </a:p>
          <a:p>
            <a:r>
              <a:rPr lang="en-AU" i="1" dirty="0" smtClean="0"/>
              <a:t>“The New Feminist Criticism” </a:t>
            </a:r>
            <a:r>
              <a:rPr lang="en-AU" dirty="0" smtClean="0"/>
              <a:t>by Annis Pratt was a literary work outlining and discussing the complexities of feminist criticism.</a:t>
            </a:r>
          </a:p>
          <a:p>
            <a:pPr marL="274320" lvl="1" indent="-228600">
              <a:buClr>
                <a:schemeClr val="accent1"/>
              </a:buClr>
              <a:buFont typeface="Wingdings 2" pitchFamily="18" charset="2"/>
              <a:buChar char=""/>
            </a:pPr>
            <a:r>
              <a:rPr lang="en-AU" sz="2000" i="1" dirty="0" smtClean="0"/>
              <a:t>“A Room Of Ones Own” </a:t>
            </a:r>
            <a:r>
              <a:rPr lang="en-AU" sz="2000" dirty="0" smtClean="0"/>
              <a:t>by Virginia Woolf (</a:t>
            </a:r>
            <a:r>
              <a:rPr lang="en-AU" sz="2000" dirty="0"/>
              <a:t>1929</a:t>
            </a:r>
            <a:r>
              <a:rPr lang="en-AU" sz="2000" dirty="0" smtClean="0"/>
              <a:t>), her seminal work that lays the foundations for present day feminist criticisms.</a:t>
            </a:r>
          </a:p>
          <a:p>
            <a:pPr marL="274320" lvl="1" indent="-228600">
              <a:buClr>
                <a:schemeClr val="accent1"/>
              </a:buClr>
              <a:buFont typeface="Wingdings 2" pitchFamily="18" charset="2"/>
              <a:buChar char=""/>
            </a:pPr>
            <a:r>
              <a:rPr lang="en-AU" sz="2000" i="1" dirty="0" smtClean="0"/>
              <a:t>“The Second Sex” </a:t>
            </a:r>
            <a:r>
              <a:rPr lang="en-AU" sz="2000" dirty="0" smtClean="0"/>
              <a:t>by Simone de Beauvoir (1949) Heralded as the foundational work of 20</a:t>
            </a:r>
            <a:r>
              <a:rPr lang="en-AU" sz="2000" baseline="30000" dirty="0" smtClean="0"/>
              <a:t>th</a:t>
            </a:r>
            <a:r>
              <a:rPr lang="en-AU" sz="2000" dirty="0" smtClean="0"/>
              <a:t> century feminism.</a:t>
            </a:r>
            <a:endParaRPr lang="en-AU" sz="2000" i="1" dirty="0"/>
          </a:p>
          <a:p>
            <a:pPr marL="45720" indent="0">
              <a:buNone/>
            </a:pPr>
            <a:endParaRPr lang="en-AU" dirty="0"/>
          </a:p>
        </p:txBody>
      </p:sp>
      <p:sp>
        <p:nvSpPr>
          <p:cNvPr id="2" name="Title 1"/>
          <p:cNvSpPr>
            <a:spLocks noGrp="1"/>
          </p:cNvSpPr>
          <p:nvPr>
            <p:ph type="title"/>
          </p:nvPr>
        </p:nvSpPr>
        <p:spPr/>
        <p:txBody>
          <a:bodyPr/>
          <a:lstStyle/>
          <a:p>
            <a:r>
              <a:rPr lang="en-AU" dirty="0" smtClean="0"/>
              <a:t>Prominent Titles</a:t>
            </a:r>
            <a:endParaRPr lang="en-AU" dirty="0"/>
          </a:p>
        </p:txBody>
      </p:sp>
      <p:grpSp>
        <p:nvGrpSpPr>
          <p:cNvPr id="4" name="Group 3"/>
          <p:cNvGrpSpPr/>
          <p:nvPr/>
        </p:nvGrpSpPr>
        <p:grpSpPr>
          <a:xfrm>
            <a:off x="1118853" y="1303063"/>
            <a:ext cx="6956598" cy="1872209"/>
            <a:chOff x="1143794" y="3212975"/>
            <a:chExt cx="6956598" cy="2628901"/>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2388" y="3212976"/>
              <a:ext cx="1768004"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8166" y="3212976"/>
              <a:ext cx="1728986"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794" y="3212975"/>
              <a:ext cx="1733550"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97152" y="3212976"/>
              <a:ext cx="1733550" cy="2628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71206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1"/>
            <a:ext cx="8511481" cy="4407408"/>
          </a:xfrm>
        </p:spPr>
        <p:txBody>
          <a:bodyPr>
            <a:normAutofit fontScale="92500" lnSpcReduction="10000"/>
          </a:bodyPr>
          <a:lstStyle/>
          <a:p>
            <a:r>
              <a:rPr lang="en-AU" dirty="0" smtClean="0"/>
              <a:t>“Not only did we ignore the absences [women’s text and experiences]… not only did we defend the sacrifice of women as only natural… but we also assumed that any male writer must be writing from the Freudian convictions of the male critics and professors who taught us.”- Carolyn </a:t>
            </a:r>
            <a:r>
              <a:rPr lang="en-AU" dirty="0" err="1" smtClean="0"/>
              <a:t>Heilbrun</a:t>
            </a:r>
            <a:r>
              <a:rPr lang="en-AU" dirty="0" smtClean="0"/>
              <a:t> &amp; Catharine </a:t>
            </a:r>
            <a:r>
              <a:rPr lang="en-AU" dirty="0" err="1" smtClean="0"/>
              <a:t>Stimpson</a:t>
            </a:r>
            <a:r>
              <a:rPr lang="en-AU" dirty="0" smtClean="0"/>
              <a:t> (p.65)</a:t>
            </a:r>
          </a:p>
          <a:p>
            <a:r>
              <a:rPr lang="en-AU" dirty="0" smtClean="0"/>
              <a:t>“Feminist criticism [must be] a materialist approach which attempts to do away with the formalist illusion that literature is somehow divorced from the rest of literature.” – </a:t>
            </a:r>
            <a:r>
              <a:rPr lang="en-AU" dirty="0" err="1" smtClean="0"/>
              <a:t>Fraya</a:t>
            </a:r>
            <a:r>
              <a:rPr lang="en-AU" dirty="0" smtClean="0"/>
              <a:t> Katz-Stoker (p.326)</a:t>
            </a:r>
          </a:p>
          <a:p>
            <a:r>
              <a:rPr lang="en-AU" dirty="0" smtClean="0"/>
              <a:t>“The four main tasks of feminist criticism: rediscovering women’s work, “judging the formal aspects of texts”, understand what literature reveals about women and men in their socioeconomic context, and describing the psychomythical development of the female individual in literature.”- Michael </a:t>
            </a:r>
            <a:r>
              <a:rPr lang="en-AU" dirty="0" err="1" smtClean="0"/>
              <a:t>Groden</a:t>
            </a:r>
            <a:endParaRPr lang="en-AU" dirty="0"/>
          </a:p>
        </p:txBody>
      </p:sp>
      <p:sp>
        <p:nvSpPr>
          <p:cNvPr id="2" name="Title 1"/>
          <p:cNvSpPr>
            <a:spLocks noGrp="1"/>
          </p:cNvSpPr>
          <p:nvPr>
            <p:ph type="title"/>
          </p:nvPr>
        </p:nvSpPr>
        <p:spPr/>
        <p:txBody>
          <a:bodyPr/>
          <a:lstStyle/>
          <a:p>
            <a:r>
              <a:rPr lang="en-AU" dirty="0" smtClean="0"/>
              <a:t>Quotes</a:t>
            </a:r>
            <a:endParaRPr lang="en-AU" dirty="0"/>
          </a:p>
        </p:txBody>
      </p:sp>
    </p:spTree>
    <p:extLst>
      <p:ext uri="{BB962C8B-B14F-4D97-AF65-F5344CB8AC3E}">
        <p14:creationId xmlns:p14="http://schemas.microsoft.com/office/powerpoint/2010/main" val="271206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45720" indent="0">
              <a:buNone/>
            </a:pPr>
            <a:endParaRPr lang="en-AU" b="1" dirty="0"/>
          </a:p>
          <a:p>
            <a:pPr marL="45720" indent="0">
              <a:buNone/>
            </a:pPr>
            <a:r>
              <a:rPr lang="en-US" i="1" dirty="0"/>
              <a:t>Feminist Literary Criticism</a:t>
            </a:r>
            <a:r>
              <a:rPr lang="en-US" dirty="0"/>
              <a:t>. (2012). Retrieved 05 02, 2012, from Wikipedia: http://en.wikipedia.org/wiki/Feminist_literary_theory</a:t>
            </a:r>
            <a:endParaRPr lang="en-AU" dirty="0"/>
          </a:p>
          <a:p>
            <a:pPr marL="45720" indent="0">
              <a:buNone/>
            </a:pPr>
            <a:endParaRPr lang="en-US" i="1" dirty="0" smtClean="0"/>
          </a:p>
          <a:p>
            <a:pPr marL="45720" indent="0">
              <a:buNone/>
            </a:pPr>
            <a:r>
              <a:rPr lang="en-US" i="1" dirty="0" smtClean="0"/>
              <a:t>Second-wave </a:t>
            </a:r>
            <a:r>
              <a:rPr lang="en-US" i="1" dirty="0"/>
              <a:t>Feminism</a:t>
            </a:r>
            <a:r>
              <a:rPr lang="en-US" dirty="0"/>
              <a:t>. (2012). Retrieved 05 02, 2012, from Wikipedia: http://en.wikipedia.org/wiki/Second-wave_feminism</a:t>
            </a:r>
            <a:endParaRPr lang="en-AU" dirty="0"/>
          </a:p>
          <a:p>
            <a:pPr marL="45720" indent="0">
              <a:buNone/>
            </a:pPr>
            <a:endParaRPr lang="en-US" dirty="0" smtClean="0"/>
          </a:p>
          <a:p>
            <a:pPr marL="45720" indent="0">
              <a:buNone/>
            </a:pPr>
            <a:r>
              <a:rPr lang="en-US" dirty="0" err="1" smtClean="0"/>
              <a:t>Bressler</a:t>
            </a:r>
            <a:r>
              <a:rPr lang="en-US" dirty="0"/>
              <a:t>, C. (1994). </a:t>
            </a:r>
            <a:r>
              <a:rPr lang="en-US" i="1" dirty="0"/>
              <a:t>Literary Criticism.</a:t>
            </a:r>
            <a:r>
              <a:rPr lang="en-US" dirty="0"/>
              <a:t> Pearson Education.</a:t>
            </a:r>
            <a:endParaRPr lang="en-AU" dirty="0"/>
          </a:p>
          <a:p>
            <a:pPr marL="45720" indent="0">
              <a:buNone/>
            </a:pPr>
            <a:endParaRPr lang="en-US" dirty="0" smtClean="0"/>
          </a:p>
          <a:p>
            <a:pPr marL="45720" indent="0">
              <a:buNone/>
            </a:pPr>
            <a:r>
              <a:rPr lang="en-US" dirty="0" err="1" smtClean="0"/>
              <a:t>Groden</a:t>
            </a:r>
            <a:r>
              <a:rPr lang="en-US" dirty="0"/>
              <a:t>, M. K. (1994). </a:t>
            </a:r>
            <a:r>
              <a:rPr lang="en-US" i="1" dirty="0"/>
              <a:t>The John Hopkins Guide To Literary Theory &amp; Criticism, Second Edition.</a:t>
            </a:r>
            <a:r>
              <a:rPr lang="en-US" dirty="0"/>
              <a:t> The John Hopkins University Press.</a:t>
            </a:r>
            <a:endParaRPr lang="en-AU" dirty="0"/>
          </a:p>
          <a:p>
            <a:pPr marL="45720" indent="0">
              <a:buNone/>
            </a:pPr>
            <a:endParaRPr lang="en-US" dirty="0" smtClean="0"/>
          </a:p>
          <a:p>
            <a:pPr marL="45720" indent="0">
              <a:buNone/>
            </a:pPr>
            <a:r>
              <a:rPr lang="en-US" dirty="0" smtClean="0"/>
              <a:t>Tyson</a:t>
            </a:r>
            <a:r>
              <a:rPr lang="en-US" dirty="0"/>
              <a:t>, L. (2006). </a:t>
            </a:r>
            <a:r>
              <a:rPr lang="en-US" i="1" dirty="0"/>
              <a:t>Critical Theory Today.</a:t>
            </a:r>
            <a:r>
              <a:rPr lang="en-US" dirty="0"/>
              <a:t> </a:t>
            </a:r>
            <a:r>
              <a:rPr lang="en-US" dirty="0" err="1"/>
              <a:t>Tayor</a:t>
            </a:r>
            <a:r>
              <a:rPr lang="en-US" dirty="0"/>
              <a:t> &amp; Francis Group.</a:t>
            </a:r>
            <a:endParaRPr lang="en-AU" dirty="0"/>
          </a:p>
          <a:p>
            <a:pPr marL="45720" indent="0">
              <a:buNone/>
            </a:pPr>
            <a:r>
              <a:rPr lang="en-AU" dirty="0"/>
              <a:t> </a:t>
            </a:r>
          </a:p>
          <a:p>
            <a:endParaRPr lang="en-AU" dirty="0"/>
          </a:p>
        </p:txBody>
      </p:sp>
      <p:sp>
        <p:nvSpPr>
          <p:cNvPr id="2" name="Title 1"/>
          <p:cNvSpPr>
            <a:spLocks noGrp="1"/>
          </p:cNvSpPr>
          <p:nvPr>
            <p:ph type="title"/>
          </p:nvPr>
        </p:nvSpPr>
        <p:spPr/>
        <p:txBody>
          <a:bodyPr/>
          <a:lstStyle/>
          <a:p>
            <a:r>
              <a:rPr lang="en-AU" dirty="0" smtClean="0"/>
              <a:t>Bibliography</a:t>
            </a:r>
            <a:endParaRPr lang="en-AU" dirty="0"/>
          </a:p>
        </p:txBody>
      </p:sp>
    </p:spTree>
    <p:extLst>
      <p:ext uri="{BB962C8B-B14F-4D97-AF65-F5344CB8AC3E}">
        <p14:creationId xmlns:p14="http://schemas.microsoft.com/office/powerpoint/2010/main" val="271206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88</TotalTime>
  <Words>1157</Words>
  <Application>Microsoft Macintosh PowerPoint</Application>
  <PresentationFormat>On-screen Show (4:3)</PresentationFormat>
  <Paragraphs>58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Grid</vt:lpstr>
      <vt:lpstr>Feminism</vt:lpstr>
      <vt:lpstr>What is Feminism</vt:lpstr>
      <vt:lpstr>Brief History of Feminism</vt:lpstr>
      <vt:lpstr>Key Points</vt:lpstr>
      <vt:lpstr>Prominent Theorists</vt:lpstr>
      <vt:lpstr>Prominent theorists</vt:lpstr>
      <vt:lpstr>Prominent Titles</vt:lpstr>
      <vt:lpstr>Quotes</vt:lpstr>
      <vt:lpstr>Bibliography</vt:lpstr>
    </vt:vector>
  </TitlesOfParts>
  <Company>Hillbrook Anglican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Feminism</dc:title>
  <dc:creator>student</dc:creator>
  <cp:lastModifiedBy>debbies</cp:lastModifiedBy>
  <cp:revision>13</cp:revision>
  <dcterms:created xsi:type="dcterms:W3CDTF">2012-05-02T21:41:02Z</dcterms:created>
  <dcterms:modified xsi:type="dcterms:W3CDTF">2012-05-03T23:54:39Z</dcterms:modified>
</cp:coreProperties>
</file>