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71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EAC7E-8D65-475D-848A-EE8390DC1121}" type="datetimeFigureOut">
              <a:rPr lang="en-US" smtClean="0"/>
              <a:pPr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426CE81-61F4-456E-A77C-5F024054FB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World Information &amp; Communication Order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38800" cy="1752600"/>
          </a:xfrm>
        </p:spPr>
        <p:txBody>
          <a:bodyPr/>
          <a:lstStyle/>
          <a:p>
            <a:r>
              <a:rPr lang="en-US" dirty="0" smtClean="0"/>
              <a:t>Topic 5</a:t>
            </a:r>
          </a:p>
          <a:p>
            <a:r>
              <a:rPr lang="en-US" dirty="0" smtClean="0"/>
              <a:t>Course Instructor: Ms. </a:t>
            </a:r>
            <a:r>
              <a:rPr lang="en-US" dirty="0" err="1" smtClean="0"/>
              <a:t>Zowaina</a:t>
            </a:r>
            <a:r>
              <a:rPr lang="en-US" dirty="0" smtClean="0"/>
              <a:t> </a:t>
            </a:r>
            <a:r>
              <a:rPr lang="en-US" dirty="0" err="1" smtClean="0"/>
              <a:t>Azhar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Guidelines of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Belgrade affirmed that UNESCO should lay “a major role in the examination and solution of problem in this domain”</a:t>
            </a:r>
          </a:p>
          <a:p>
            <a:pPr algn="just"/>
            <a:r>
              <a:rPr lang="en-US" dirty="0" smtClean="0"/>
              <a:t>Guidelines:</a:t>
            </a:r>
          </a:p>
          <a:p>
            <a:pPr lvl="1" algn="just"/>
            <a:r>
              <a:rPr lang="en-US" dirty="0" smtClean="0"/>
              <a:t>Elimination of the negative effects of certain monopolies, public or private and excessive concentrations</a:t>
            </a:r>
          </a:p>
          <a:p>
            <a:pPr lvl="1" algn="just"/>
            <a:r>
              <a:rPr lang="en-US" dirty="0" smtClean="0"/>
              <a:t>Removal of the internal and external obstacles to a free flow and wider and better balanced dissemination of information and ideas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n-US" dirty="0" smtClean="0"/>
              <a:t>Plurality of sources and channels of information</a:t>
            </a:r>
          </a:p>
          <a:p>
            <a:pPr lvl="1" algn="just"/>
            <a:r>
              <a:rPr lang="en-US" dirty="0" smtClean="0"/>
              <a:t>Freedom of the press and information</a:t>
            </a:r>
          </a:p>
          <a:p>
            <a:pPr lvl="1" algn="just"/>
            <a:r>
              <a:rPr lang="en-US" dirty="0" smtClean="0"/>
              <a:t>The freedom of journalists… a freedom inseparable from responsibility</a:t>
            </a:r>
          </a:p>
          <a:p>
            <a:pPr lvl="1" algn="just"/>
            <a:r>
              <a:rPr lang="en-US" dirty="0" smtClean="0"/>
              <a:t>The developing countries to achieve improvements….needs and aspirations</a:t>
            </a:r>
          </a:p>
          <a:p>
            <a:pPr lvl="1" algn="just"/>
            <a:r>
              <a:rPr lang="en-US" dirty="0" smtClean="0"/>
              <a:t>The sincere will of developed countries to help them attain these objectives</a:t>
            </a:r>
          </a:p>
          <a:p>
            <a:pPr lvl="1" algn="just"/>
            <a:r>
              <a:rPr lang="en-US" dirty="0" smtClean="0"/>
              <a:t>Respect for each people’s cultural identity…cultural values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May 1981</a:t>
            </a:r>
          </a:p>
          <a:p>
            <a:pPr lvl="1" algn="just"/>
            <a:r>
              <a:rPr lang="en-US" dirty="0" smtClean="0"/>
              <a:t>100 representatives of print and broadcast organizations from the US and 20 other nations</a:t>
            </a:r>
          </a:p>
          <a:p>
            <a:pPr lvl="1" algn="just"/>
            <a:r>
              <a:rPr lang="en-US" dirty="0" smtClean="0"/>
              <a:t>Adopted “Declaration of </a:t>
            </a:r>
            <a:r>
              <a:rPr lang="en-US" dirty="0" err="1" smtClean="0"/>
              <a:t>Tallories</a:t>
            </a:r>
            <a:r>
              <a:rPr lang="en-US" dirty="0" smtClean="0"/>
              <a:t>” calling on UNESCO to “abandon attempts to regulate news content and formulate rules for the press”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June 1981</a:t>
            </a:r>
          </a:p>
          <a:p>
            <a:pPr lvl="1" algn="just"/>
            <a:r>
              <a:rPr lang="en-US" dirty="0" smtClean="0"/>
              <a:t>Elliot Abrams, asst. secretary of state for international organization affairs</a:t>
            </a:r>
          </a:p>
          <a:p>
            <a:pPr lvl="1" algn="just"/>
            <a:r>
              <a:rPr lang="en-US" dirty="0" smtClean="0"/>
              <a:t>Charged UNESCO had ‘lent itself to a massive assault on the free on the free flow of information</a:t>
            </a:r>
          </a:p>
          <a:p>
            <a:pPr lvl="1" algn="just"/>
            <a:r>
              <a:rPr lang="en-US" dirty="0" smtClean="0"/>
              <a:t>Challenged General Secretary </a:t>
            </a:r>
            <a:r>
              <a:rPr lang="en-US" dirty="0" err="1" smtClean="0"/>
              <a:t>M’Bow</a:t>
            </a:r>
            <a:r>
              <a:rPr lang="en-US" dirty="0" smtClean="0"/>
              <a:t>, if he did not remain ‘neutral’ and avoid confrontation on the issue, he faced a battle with the US. “This is a war UNESCO cannot win”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1984</a:t>
            </a:r>
          </a:p>
          <a:p>
            <a:pPr lvl="1"/>
            <a:r>
              <a:rPr lang="en-US" dirty="0" smtClean="0"/>
              <a:t>US withdrew from the UNESCO</a:t>
            </a:r>
          </a:p>
          <a:p>
            <a:r>
              <a:rPr lang="en-US" dirty="0" smtClean="0"/>
              <a:t>1985</a:t>
            </a:r>
          </a:p>
          <a:p>
            <a:pPr lvl="1"/>
            <a:r>
              <a:rPr lang="en-US" dirty="0" smtClean="0"/>
              <a:t>UK withdrew from the UNESCO</a:t>
            </a:r>
          </a:p>
          <a:p>
            <a:r>
              <a:rPr lang="en-US" dirty="0" smtClean="0"/>
              <a:t>1986</a:t>
            </a:r>
          </a:p>
          <a:p>
            <a:pPr lvl="1"/>
            <a:r>
              <a:rPr lang="en-US" dirty="0" smtClean="0"/>
              <a:t>Singapore withdrew from the UNESCO</a:t>
            </a:r>
          </a:p>
          <a:p>
            <a:r>
              <a:rPr lang="en-US" dirty="0" smtClean="0"/>
              <a:t>1997</a:t>
            </a:r>
          </a:p>
          <a:p>
            <a:pPr lvl="1"/>
            <a:r>
              <a:rPr lang="en-US" dirty="0" smtClean="0"/>
              <a:t>Changes in government; UK rejoined</a:t>
            </a:r>
          </a:p>
          <a:p>
            <a:r>
              <a:rPr lang="en-US" dirty="0" smtClean="0"/>
              <a:t>2003</a:t>
            </a:r>
          </a:p>
          <a:p>
            <a:pPr lvl="1"/>
            <a:r>
              <a:rPr lang="en-US" dirty="0" smtClean="0"/>
              <a:t>US rejoined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Considerable reforms had been made in the organization</a:t>
            </a:r>
          </a:p>
          <a:p>
            <a:pPr algn="just"/>
            <a:r>
              <a:rPr lang="en-US" dirty="0" smtClean="0"/>
              <a:t>Attitude of media giants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Few developed countries enjoy monopoly</a:t>
            </a:r>
          </a:p>
          <a:p>
            <a:pPr algn="just"/>
            <a:r>
              <a:rPr lang="en-US" dirty="0" smtClean="0"/>
              <a:t>News agencies, broadcasting houses, TV channels and films</a:t>
            </a:r>
          </a:p>
          <a:p>
            <a:pPr algn="just"/>
            <a:r>
              <a:rPr lang="en-US" dirty="0" smtClean="0"/>
              <a:t>Build and change any country’s image</a:t>
            </a:r>
          </a:p>
          <a:p>
            <a:pPr algn="just"/>
            <a:r>
              <a:rPr lang="en-US" dirty="0" smtClean="0"/>
              <a:t>Reasons for NWICO:</a:t>
            </a:r>
          </a:p>
          <a:p>
            <a:pPr lvl="1" algn="just"/>
            <a:r>
              <a:rPr lang="en-US" dirty="0" smtClean="0"/>
              <a:t>Get rid of monopoly</a:t>
            </a:r>
          </a:p>
          <a:p>
            <a:pPr lvl="1" algn="just"/>
            <a:r>
              <a:rPr lang="en-US" dirty="0" smtClean="0"/>
              <a:t>Give third world a share in mass media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1976</a:t>
            </a:r>
          </a:p>
          <a:p>
            <a:pPr lvl="1"/>
            <a:r>
              <a:rPr lang="en-US" dirty="0" smtClean="0"/>
              <a:t>UNESCO’s General Secretary, </a:t>
            </a:r>
            <a:r>
              <a:rPr lang="en-US" dirty="0" err="1" smtClean="0"/>
              <a:t>M’Bow</a:t>
            </a:r>
            <a:endParaRPr lang="en-US" dirty="0" smtClean="0"/>
          </a:p>
          <a:p>
            <a:pPr lvl="1"/>
            <a:r>
              <a:rPr lang="en-US" dirty="0" smtClean="0"/>
              <a:t>Authorized to appoint international commission for communication problem</a:t>
            </a:r>
          </a:p>
          <a:p>
            <a:pPr lvl="1"/>
            <a:r>
              <a:rPr lang="en-US" dirty="0" smtClean="0"/>
              <a:t>Sean MacBride (Foreign Minister of Ireland)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October 1980</a:t>
            </a:r>
          </a:p>
          <a:p>
            <a:pPr lvl="1"/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General Conference of UNESCO</a:t>
            </a:r>
          </a:p>
          <a:p>
            <a:pPr lvl="1"/>
            <a:r>
              <a:rPr lang="en-US" dirty="0" smtClean="0"/>
              <a:t>Meeting in Belgrade</a:t>
            </a:r>
          </a:p>
          <a:p>
            <a:pPr lvl="1"/>
            <a:r>
              <a:rPr lang="en-US" dirty="0" smtClean="0"/>
              <a:t>Received a report, “Many Voices, One World”</a:t>
            </a:r>
          </a:p>
          <a:p>
            <a:pPr lvl="2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Principles of free reporting of news</a:t>
            </a:r>
          </a:p>
          <a:p>
            <a:pPr lvl="2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State regulation of media</a:t>
            </a:r>
          </a:p>
          <a:p>
            <a:pPr lvl="2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Priority to “the elaboration of international norms” in its communication programs</a:t>
            </a:r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Overall Problems:</a:t>
            </a:r>
          </a:p>
          <a:p>
            <a:pPr lvl="1"/>
            <a:r>
              <a:rPr lang="en-US" dirty="0" smtClean="0"/>
              <a:t>Concentration of the media</a:t>
            </a:r>
          </a:p>
          <a:p>
            <a:pPr lvl="1"/>
            <a:r>
              <a:rPr lang="en-US" dirty="0" smtClean="0"/>
              <a:t>Commercialization of the media</a:t>
            </a:r>
          </a:p>
          <a:p>
            <a:pPr lvl="1"/>
            <a:r>
              <a:rPr lang="en-US" dirty="0" smtClean="0"/>
              <a:t>Unequal access to information and communication</a:t>
            </a:r>
          </a:p>
          <a:p>
            <a:r>
              <a:rPr lang="en-US" dirty="0" smtClean="0"/>
              <a:t>Overall Solutions</a:t>
            </a:r>
          </a:p>
          <a:p>
            <a:pPr lvl="1"/>
            <a:r>
              <a:rPr lang="en-US" dirty="0" smtClean="0"/>
              <a:t>Democratization of communication</a:t>
            </a:r>
          </a:p>
          <a:p>
            <a:pPr lvl="1"/>
            <a:r>
              <a:rPr lang="en-US" dirty="0" smtClean="0"/>
              <a:t>Strengthening of national media to avoid dependence on external sources</a:t>
            </a:r>
          </a:p>
          <a:p>
            <a:pPr lvl="1"/>
            <a:r>
              <a:rPr lang="en-US" dirty="0" smtClean="0"/>
              <a:t>Use of internet-based technologies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Caused furor in the Western press:</a:t>
            </a:r>
          </a:p>
          <a:p>
            <a:pPr lvl="1" algn="just"/>
            <a:r>
              <a:rPr lang="en-US" dirty="0" smtClean="0"/>
              <a:t>The New York Times</a:t>
            </a:r>
          </a:p>
          <a:p>
            <a:pPr lvl="2" algn="just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Editorial  titled as ‘UNESCO as Censor’</a:t>
            </a:r>
          </a:p>
          <a:p>
            <a:pPr lvl="1" algn="just"/>
            <a:r>
              <a:rPr lang="en-US" dirty="0" smtClean="0"/>
              <a:t>Time Magazine</a:t>
            </a:r>
          </a:p>
          <a:p>
            <a:pPr lvl="2" algn="just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Full page editorial statement on ‘The Global First Amendment War’</a:t>
            </a:r>
          </a:p>
          <a:p>
            <a:pPr lvl="1" algn="just"/>
            <a:r>
              <a:rPr lang="en-US" dirty="0" smtClean="0"/>
              <a:t>Hundred of newspapers</a:t>
            </a:r>
          </a:p>
          <a:p>
            <a:pPr lvl="2" algn="just"/>
            <a:r>
              <a:rPr lang="en-US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Carried stories similar to editors and publisher’s ‘Press groups Denounce  UNESCO Plan on Media’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MacBride Commission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Belgrade Assembly referred it to its member governments, without endorsing any of its conclusion</a:t>
            </a:r>
          </a:p>
          <a:p>
            <a:pPr algn="just"/>
            <a:r>
              <a:rPr lang="en-US" dirty="0" smtClean="0"/>
              <a:t>More than 100 developing countries gave detailed description of ‘New World Information Order’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Offensive details to the West were removed</a:t>
            </a:r>
          </a:p>
          <a:p>
            <a:pPr lvl="1" algn="just"/>
            <a:r>
              <a:rPr lang="en-US" dirty="0" smtClean="0"/>
              <a:t>“the rights of peoples…...to comprehensive and true information”</a:t>
            </a:r>
          </a:p>
          <a:p>
            <a:pPr lvl="1" algn="just"/>
            <a:r>
              <a:rPr lang="en-US" dirty="0" smtClean="0"/>
              <a:t>“the right of each nation to inform the world about its affairs”</a:t>
            </a:r>
          </a:p>
          <a:p>
            <a:pPr lvl="1" algn="just"/>
            <a:r>
              <a:rPr lang="en-US" dirty="0" smtClean="0"/>
              <a:t>“the right of each nation to protect its cultural and social identity and against the false and distorted information which may cause harm”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time, all participating nations accepted a document</a:t>
            </a:r>
          </a:p>
          <a:p>
            <a:r>
              <a:rPr lang="en-US" dirty="0" smtClean="0"/>
              <a:t>Possible to define new information order</a:t>
            </a:r>
          </a:p>
          <a:p>
            <a:r>
              <a:rPr lang="en-US" dirty="0" smtClean="0"/>
              <a:t>United Kingdom</a:t>
            </a:r>
          </a:p>
          <a:p>
            <a:pPr lvl="1"/>
            <a:r>
              <a:rPr lang="en-US" dirty="0" smtClean="0"/>
              <a:t>If voting was done, it had given no vote</a:t>
            </a:r>
          </a:p>
          <a:p>
            <a:pPr lvl="1"/>
            <a:r>
              <a:rPr lang="en-US" dirty="0" smtClean="0"/>
              <a:t>Consensus has been drawn</a:t>
            </a:r>
          </a:p>
          <a:p>
            <a:pPr lvl="1"/>
            <a:r>
              <a:rPr lang="en-US" dirty="0" smtClean="0"/>
              <a:t>Objected the idea of defining  the new order</a:t>
            </a:r>
          </a:p>
          <a:p>
            <a:pPr lvl="1"/>
            <a:r>
              <a:rPr lang="en-US" dirty="0" smtClean="0"/>
              <a:t>Got no votes from Western nations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138</TotalTime>
  <Words>629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New World Information &amp; Communication Order</vt:lpstr>
      <vt:lpstr>Introduction </vt:lpstr>
      <vt:lpstr>Background</vt:lpstr>
      <vt:lpstr>Continued…</vt:lpstr>
      <vt:lpstr>Major Highlights</vt:lpstr>
      <vt:lpstr>Criticism</vt:lpstr>
      <vt:lpstr>MacBride Commission Report</vt:lpstr>
      <vt:lpstr>Continued…</vt:lpstr>
      <vt:lpstr>Continued…</vt:lpstr>
      <vt:lpstr>Major Guidelines of Report</vt:lpstr>
      <vt:lpstr>Continued…</vt:lpstr>
      <vt:lpstr>Consequences</vt:lpstr>
      <vt:lpstr>Continued…</vt:lpstr>
      <vt:lpstr>Continued…</vt:lpstr>
      <vt:lpstr>Conclusion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World Information &amp; Communication Order</dc:title>
  <dc:creator>Olive</dc:creator>
  <cp:lastModifiedBy>Olive</cp:lastModifiedBy>
  <cp:revision>34</cp:revision>
  <dcterms:created xsi:type="dcterms:W3CDTF">2020-11-17T16:25:16Z</dcterms:created>
  <dcterms:modified xsi:type="dcterms:W3CDTF">2020-11-18T06:34:21Z</dcterms:modified>
</cp:coreProperties>
</file>