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0" r:id="rId1"/>
  </p:sldMasterIdLst>
  <p:sldIdLst>
    <p:sldId id="257" r:id="rId2"/>
    <p:sldId id="276" r:id="rId3"/>
    <p:sldId id="277" r:id="rId4"/>
    <p:sldId id="272" r:id="rId5"/>
    <p:sldId id="273" r:id="rId6"/>
    <p:sldId id="274" r:id="rId7"/>
    <p:sldId id="275" r:id="rId8"/>
    <p:sldId id="264" r:id="rId9"/>
    <p:sldId id="269" r:id="rId10"/>
    <p:sldId id="265" r:id="rId11"/>
    <p:sldId id="270" r:id="rId12"/>
    <p:sldId id="266" r:id="rId13"/>
    <p:sldId id="278" r:id="rId14"/>
    <p:sldId id="271" r:id="rId15"/>
    <p:sldId id="25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6" autoAdjust="0"/>
    <p:restoredTop sz="94660"/>
  </p:normalViewPr>
  <p:slideViewPr>
    <p:cSldViewPr snapToGrid="0">
      <p:cViewPr varScale="1">
        <p:scale>
          <a:sx n="72" d="100"/>
          <a:sy n="72" d="100"/>
        </p:scale>
        <p:origin x="618"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A7796A1-FD43-4DD6-9B9F-1C608EBC900B}"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237F47E-F013-4197-A127-1C0B9CAC92D0}" type="slidenum">
              <a:rPr lang="en-US" smtClean="0"/>
              <a:t>‹#›</a:t>
            </a:fld>
            <a:endParaRPr lang="en-US"/>
          </a:p>
        </p:txBody>
      </p:sp>
    </p:spTree>
    <p:extLst>
      <p:ext uri="{BB962C8B-B14F-4D97-AF65-F5344CB8AC3E}">
        <p14:creationId xmlns:p14="http://schemas.microsoft.com/office/powerpoint/2010/main" val="3224387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7796A1-FD43-4DD6-9B9F-1C608EBC900B}"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237F47E-F013-4197-A127-1C0B9CAC92D0}" type="slidenum">
              <a:rPr lang="en-US" smtClean="0"/>
              <a:t>‹#›</a:t>
            </a:fld>
            <a:endParaRPr lang="en-US"/>
          </a:p>
        </p:txBody>
      </p:sp>
    </p:spTree>
    <p:extLst>
      <p:ext uri="{BB962C8B-B14F-4D97-AF65-F5344CB8AC3E}">
        <p14:creationId xmlns:p14="http://schemas.microsoft.com/office/powerpoint/2010/main" val="1949155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7796A1-FD43-4DD6-9B9F-1C608EBC900B}"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237F47E-F013-4197-A127-1C0B9CAC92D0}"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663012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A7796A1-FD43-4DD6-9B9F-1C608EBC900B}"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237F47E-F013-4197-A127-1C0B9CAC92D0}" type="slidenum">
              <a:rPr lang="en-US" smtClean="0"/>
              <a:t>‹#›</a:t>
            </a:fld>
            <a:endParaRPr lang="en-US"/>
          </a:p>
        </p:txBody>
      </p:sp>
    </p:spTree>
    <p:extLst>
      <p:ext uri="{BB962C8B-B14F-4D97-AF65-F5344CB8AC3E}">
        <p14:creationId xmlns:p14="http://schemas.microsoft.com/office/powerpoint/2010/main" val="37571816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A7796A1-FD43-4DD6-9B9F-1C608EBC900B}"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237F47E-F013-4197-A127-1C0B9CAC92D0}"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600662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A7796A1-FD43-4DD6-9B9F-1C608EBC900B}"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237F47E-F013-4197-A127-1C0B9CAC92D0}" type="slidenum">
              <a:rPr lang="en-US" smtClean="0"/>
              <a:t>‹#›</a:t>
            </a:fld>
            <a:endParaRPr lang="en-US"/>
          </a:p>
        </p:txBody>
      </p:sp>
    </p:spTree>
    <p:extLst>
      <p:ext uri="{BB962C8B-B14F-4D97-AF65-F5344CB8AC3E}">
        <p14:creationId xmlns:p14="http://schemas.microsoft.com/office/powerpoint/2010/main" val="2240176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7796A1-FD43-4DD6-9B9F-1C608EBC900B}"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237F47E-F013-4197-A127-1C0B9CAC92D0}" type="slidenum">
              <a:rPr lang="en-US" smtClean="0"/>
              <a:t>‹#›</a:t>
            </a:fld>
            <a:endParaRPr lang="en-US"/>
          </a:p>
        </p:txBody>
      </p:sp>
    </p:spTree>
    <p:extLst>
      <p:ext uri="{BB962C8B-B14F-4D97-AF65-F5344CB8AC3E}">
        <p14:creationId xmlns:p14="http://schemas.microsoft.com/office/powerpoint/2010/main" val="11769717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7796A1-FD43-4DD6-9B9F-1C608EBC900B}"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237F47E-F013-4197-A127-1C0B9CAC92D0}" type="slidenum">
              <a:rPr lang="en-US" smtClean="0"/>
              <a:t>‹#›</a:t>
            </a:fld>
            <a:endParaRPr lang="en-US"/>
          </a:p>
        </p:txBody>
      </p:sp>
    </p:spTree>
    <p:extLst>
      <p:ext uri="{BB962C8B-B14F-4D97-AF65-F5344CB8AC3E}">
        <p14:creationId xmlns:p14="http://schemas.microsoft.com/office/powerpoint/2010/main" val="3692556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7796A1-FD43-4DD6-9B9F-1C608EBC900B}"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237F47E-F013-4197-A127-1C0B9CAC92D0}" type="slidenum">
              <a:rPr lang="en-US" smtClean="0"/>
              <a:t>‹#›</a:t>
            </a:fld>
            <a:endParaRPr lang="en-US"/>
          </a:p>
        </p:txBody>
      </p:sp>
    </p:spTree>
    <p:extLst>
      <p:ext uri="{BB962C8B-B14F-4D97-AF65-F5344CB8AC3E}">
        <p14:creationId xmlns:p14="http://schemas.microsoft.com/office/powerpoint/2010/main" val="601875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7796A1-FD43-4DD6-9B9F-1C608EBC900B}"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237F47E-F013-4197-A127-1C0B9CAC92D0}" type="slidenum">
              <a:rPr lang="en-US" smtClean="0"/>
              <a:t>‹#›</a:t>
            </a:fld>
            <a:endParaRPr lang="en-US"/>
          </a:p>
        </p:txBody>
      </p:sp>
    </p:spTree>
    <p:extLst>
      <p:ext uri="{BB962C8B-B14F-4D97-AF65-F5344CB8AC3E}">
        <p14:creationId xmlns:p14="http://schemas.microsoft.com/office/powerpoint/2010/main" val="1517516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A7796A1-FD43-4DD6-9B9F-1C608EBC900B}"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237F47E-F013-4197-A127-1C0B9CAC92D0}" type="slidenum">
              <a:rPr lang="en-US" smtClean="0"/>
              <a:t>‹#›</a:t>
            </a:fld>
            <a:endParaRPr lang="en-US"/>
          </a:p>
        </p:txBody>
      </p:sp>
    </p:spTree>
    <p:extLst>
      <p:ext uri="{BB962C8B-B14F-4D97-AF65-F5344CB8AC3E}">
        <p14:creationId xmlns:p14="http://schemas.microsoft.com/office/powerpoint/2010/main" val="607213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A7796A1-FD43-4DD6-9B9F-1C608EBC900B}" type="datetimeFigureOut">
              <a:rPr lang="en-US" smtClean="0"/>
              <a:t>4/20/2020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237F47E-F013-4197-A127-1C0B9CAC92D0}" type="slidenum">
              <a:rPr lang="en-US" smtClean="0"/>
              <a:t>‹#›</a:t>
            </a:fld>
            <a:endParaRPr lang="en-US"/>
          </a:p>
        </p:txBody>
      </p:sp>
    </p:spTree>
    <p:extLst>
      <p:ext uri="{BB962C8B-B14F-4D97-AF65-F5344CB8AC3E}">
        <p14:creationId xmlns:p14="http://schemas.microsoft.com/office/powerpoint/2010/main" val="1746421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A7796A1-FD43-4DD6-9B9F-1C608EBC900B}" type="datetimeFigureOut">
              <a:rPr lang="en-US" smtClean="0"/>
              <a:t>4/20/2020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237F47E-F013-4197-A127-1C0B9CAC92D0}" type="slidenum">
              <a:rPr lang="en-US" smtClean="0"/>
              <a:t>‹#›</a:t>
            </a:fld>
            <a:endParaRPr lang="en-US"/>
          </a:p>
        </p:txBody>
      </p:sp>
    </p:spTree>
    <p:extLst>
      <p:ext uri="{BB962C8B-B14F-4D97-AF65-F5344CB8AC3E}">
        <p14:creationId xmlns:p14="http://schemas.microsoft.com/office/powerpoint/2010/main" val="2718315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7796A1-FD43-4DD6-9B9F-1C608EBC900B}" type="datetimeFigureOut">
              <a:rPr lang="en-US" smtClean="0"/>
              <a:t>4/20/2020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237F47E-F013-4197-A127-1C0B9CAC92D0}" type="slidenum">
              <a:rPr lang="en-US" smtClean="0"/>
              <a:t>‹#›</a:t>
            </a:fld>
            <a:endParaRPr lang="en-US"/>
          </a:p>
        </p:txBody>
      </p:sp>
    </p:spTree>
    <p:extLst>
      <p:ext uri="{BB962C8B-B14F-4D97-AF65-F5344CB8AC3E}">
        <p14:creationId xmlns:p14="http://schemas.microsoft.com/office/powerpoint/2010/main" val="3886698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7796A1-FD43-4DD6-9B9F-1C608EBC900B}"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237F47E-F013-4197-A127-1C0B9CAC92D0}" type="slidenum">
              <a:rPr lang="en-US" smtClean="0"/>
              <a:t>‹#›</a:t>
            </a:fld>
            <a:endParaRPr lang="en-US"/>
          </a:p>
        </p:txBody>
      </p:sp>
    </p:spTree>
    <p:extLst>
      <p:ext uri="{BB962C8B-B14F-4D97-AF65-F5344CB8AC3E}">
        <p14:creationId xmlns:p14="http://schemas.microsoft.com/office/powerpoint/2010/main" val="3630278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7796A1-FD43-4DD6-9B9F-1C608EBC900B}"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237F47E-F013-4197-A127-1C0B9CAC92D0}" type="slidenum">
              <a:rPr lang="en-US" smtClean="0"/>
              <a:t>‹#›</a:t>
            </a:fld>
            <a:endParaRPr lang="en-US"/>
          </a:p>
        </p:txBody>
      </p:sp>
    </p:spTree>
    <p:extLst>
      <p:ext uri="{BB962C8B-B14F-4D97-AF65-F5344CB8AC3E}">
        <p14:creationId xmlns:p14="http://schemas.microsoft.com/office/powerpoint/2010/main" val="3451690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A7796A1-FD43-4DD6-9B9F-1C608EBC900B}" type="datetimeFigureOut">
              <a:rPr lang="en-US" smtClean="0"/>
              <a:t>4/20/2020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237F47E-F013-4197-A127-1C0B9CAC92D0}" type="slidenum">
              <a:rPr lang="en-US" smtClean="0"/>
              <a:t>‹#›</a:t>
            </a:fld>
            <a:endParaRPr lang="en-US"/>
          </a:p>
        </p:txBody>
      </p:sp>
    </p:spTree>
    <p:extLst>
      <p:ext uri="{BB962C8B-B14F-4D97-AF65-F5344CB8AC3E}">
        <p14:creationId xmlns:p14="http://schemas.microsoft.com/office/powerpoint/2010/main" val="846199629"/>
      </p:ext>
    </p:extLst>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 id="2147484062" r:id="rId12"/>
    <p:sldLayoutId id="2147484063" r:id="rId13"/>
    <p:sldLayoutId id="2147484064" r:id="rId14"/>
    <p:sldLayoutId id="2147484065" r:id="rId15"/>
    <p:sldLayoutId id="214748406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96789" y="624110"/>
            <a:ext cx="9907824" cy="972678"/>
          </a:xfrm>
        </p:spPr>
        <p:txBody>
          <a:bodyPr>
            <a:normAutofit/>
          </a:bodyPr>
          <a:lstStyle/>
          <a:p>
            <a:pPr algn="ctr"/>
            <a:r>
              <a:rPr lang="en-US" sz="4400" b="1" u="sng" dirty="0" smtClean="0">
                <a:solidFill>
                  <a:schemeClr val="tx1"/>
                </a:solidFill>
                <a:latin typeface="Times New Roman" panose="02020603050405020304" pitchFamily="18" charset="0"/>
                <a:cs typeface="Times New Roman" panose="02020603050405020304" pitchFamily="18" charset="0"/>
              </a:rPr>
              <a:t>Topic </a:t>
            </a:r>
            <a:endParaRPr lang="en-US" sz="4400" b="1" u="sng" dirty="0">
              <a:solidFill>
                <a:schemeClr val="tx1"/>
              </a:solidFill>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idx="1"/>
          </p:nvPr>
        </p:nvSpPr>
        <p:spPr>
          <a:xfrm>
            <a:off x="1091821" y="2133599"/>
            <a:ext cx="10890913" cy="4171667"/>
          </a:xfrm>
        </p:spPr>
        <p:txBody>
          <a:bodyPr>
            <a:normAutofit/>
          </a:bodyPr>
          <a:lstStyle/>
          <a:p>
            <a:pPr marL="0" indent="0" algn="ctr">
              <a:buNone/>
            </a:pPr>
            <a:endParaRPr lang="en-US" sz="4000" b="1"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en-US" sz="4000" b="1" dirty="0" smtClean="0">
                <a:solidFill>
                  <a:schemeClr val="tx1"/>
                </a:solidFill>
                <a:latin typeface="Times New Roman" panose="02020603050405020304" pitchFamily="18" charset="0"/>
                <a:cs typeface="Times New Roman" panose="02020603050405020304" pitchFamily="18" charset="0"/>
              </a:rPr>
              <a:t>“Teaching Methodology ”</a:t>
            </a:r>
          </a:p>
          <a:p>
            <a:pPr marL="0" indent="0" algn="ctr">
              <a:buNone/>
            </a:pPr>
            <a:r>
              <a:rPr lang="en-US" sz="4000" b="1" dirty="0" smtClean="0">
                <a:solidFill>
                  <a:schemeClr val="tx1"/>
                </a:solidFill>
                <a:latin typeface="Times New Roman" panose="02020603050405020304" pitchFamily="18" charset="0"/>
                <a:cs typeface="Times New Roman" panose="02020603050405020304" pitchFamily="18" charset="0"/>
              </a:rPr>
              <a:t>By </a:t>
            </a:r>
            <a:r>
              <a:rPr lang="en-US" sz="4000" b="1" dirty="0" smtClean="0">
                <a:solidFill>
                  <a:schemeClr val="tx1"/>
                </a:solidFill>
                <a:latin typeface="Times New Roman" panose="02020603050405020304" pitchFamily="18" charset="0"/>
                <a:cs typeface="Times New Roman" panose="02020603050405020304" pitchFamily="18" charset="0"/>
              </a:rPr>
              <a:t>Raazia Yasmeen</a:t>
            </a:r>
            <a:endParaRPr lang="en-US" sz="40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0301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 calcmode="lin" valueType="num">
                                      <p:cBhvr>
                                        <p:cTn id="14"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8">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 calcmode="lin" valueType="num">
                                      <p:cBhvr>
                                        <p:cTn id="21"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7731" y="163774"/>
            <a:ext cx="10058400" cy="805217"/>
          </a:xfrm>
        </p:spPr>
        <p:txBody>
          <a:bodyPr/>
          <a:lstStyle/>
          <a:p>
            <a:pPr marL="571500" indent="-571500">
              <a:buFont typeface="Wingdings" panose="05000000000000000000" pitchFamily="2" charset="2"/>
              <a:buChar char="v"/>
            </a:pPr>
            <a:r>
              <a:rPr lang="en-US" b="1" dirty="0" smtClean="0">
                <a:solidFill>
                  <a:schemeClr val="tx1"/>
                </a:solidFill>
                <a:latin typeface="Times New Roman" panose="02020603050405020304" pitchFamily="18" charset="0"/>
                <a:cs typeface="Times New Roman" panose="02020603050405020304" pitchFamily="18" charset="0"/>
              </a:rPr>
              <a:t>Higher Secondary level:- ( Grade 11 to 12)</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19368" y="1187356"/>
            <a:ext cx="10563366" cy="5500047"/>
          </a:xfrm>
        </p:spPr>
        <p:txBody>
          <a:bodyPr>
            <a:normAutofit/>
          </a:bodyPr>
          <a:lstStyle/>
          <a:p>
            <a:pPr>
              <a:buFont typeface="Wingdings" panose="05000000000000000000" pitchFamily="2" charset="2"/>
              <a:buChar char="v"/>
            </a:pPr>
            <a:r>
              <a:rPr lang="en-US" sz="2000" b="1" dirty="0" smtClean="0">
                <a:solidFill>
                  <a:schemeClr val="tx1"/>
                </a:solidFill>
                <a:latin typeface="Times New Roman" panose="02020603050405020304" pitchFamily="18" charset="0"/>
                <a:cs typeface="Times New Roman" panose="02020603050405020304" pitchFamily="18" charset="0"/>
              </a:rPr>
              <a:t>Group Discussion method:-   </a:t>
            </a:r>
          </a:p>
          <a:p>
            <a:pPr>
              <a:buFont typeface="Wingdings" panose="05000000000000000000" pitchFamily="2" charset="2"/>
              <a:buChar char="Ø"/>
            </a:pPr>
            <a:r>
              <a:rPr lang="en-US" dirty="0" smtClean="0">
                <a:solidFill>
                  <a:schemeClr val="tx1"/>
                </a:solidFill>
                <a:latin typeface="Times New Roman" panose="02020603050405020304" pitchFamily="18" charset="0"/>
                <a:cs typeface="Times New Roman" panose="02020603050405020304" pitchFamily="18" charset="0"/>
              </a:rPr>
              <a:t>This </a:t>
            </a:r>
            <a:r>
              <a:rPr lang="en-US" dirty="0">
                <a:solidFill>
                  <a:schemeClr val="tx1"/>
                </a:solidFill>
                <a:latin typeface="Times New Roman" panose="02020603050405020304" pitchFamily="18" charset="0"/>
                <a:cs typeface="Times New Roman" panose="02020603050405020304" pitchFamily="18" charset="0"/>
              </a:rPr>
              <a:t>is the type of method of teaching where a teacher gives the all class or different groups within the class. The teacher can just give a topic to the class or a group to discuss. </a:t>
            </a:r>
          </a:p>
          <a:p>
            <a:pPr>
              <a:buFont typeface="Wingdings" panose="05000000000000000000" pitchFamily="2" charset="2"/>
              <a:buChar char="v"/>
            </a:pPr>
            <a:r>
              <a:rPr lang="en-US" sz="2000" b="1" dirty="0" smtClean="0">
                <a:solidFill>
                  <a:schemeClr val="tx1"/>
                </a:solidFill>
                <a:latin typeface="Times New Roman" panose="02020603050405020304" pitchFamily="18" charset="0"/>
                <a:cs typeface="Times New Roman" panose="02020603050405020304" pitchFamily="18" charset="0"/>
              </a:rPr>
              <a:t>Project method:-</a:t>
            </a:r>
          </a:p>
          <a:p>
            <a:pPr>
              <a:buFont typeface="Wingdings" panose="05000000000000000000" pitchFamily="2" charset="2"/>
              <a:buChar char="Ø"/>
            </a:pPr>
            <a:r>
              <a:rPr lang="en-US" dirty="0" smtClean="0">
                <a:solidFill>
                  <a:schemeClr val="tx1"/>
                </a:solidFill>
                <a:latin typeface="Times New Roman" panose="02020603050405020304" pitchFamily="18" charset="0"/>
                <a:cs typeface="Times New Roman" panose="02020603050405020304" pitchFamily="18" charset="0"/>
              </a:rPr>
              <a:t>Project-based </a:t>
            </a:r>
            <a:r>
              <a:rPr lang="en-US" dirty="0">
                <a:solidFill>
                  <a:schemeClr val="tx1"/>
                </a:solidFill>
                <a:latin typeface="Times New Roman" panose="02020603050405020304" pitchFamily="18" charset="0"/>
                <a:cs typeface="Times New Roman" panose="02020603050405020304" pitchFamily="18" charset="0"/>
              </a:rPr>
              <a:t>teaching begins with an assignment to carry out one or more tasks that lead to the Production of a final report. </a:t>
            </a:r>
            <a:r>
              <a:rPr lang="en-US" dirty="0" smtClean="0">
                <a:solidFill>
                  <a:schemeClr val="tx1"/>
                </a:solidFill>
                <a:latin typeface="Times New Roman" panose="02020603050405020304" pitchFamily="18" charset="0"/>
                <a:cs typeface="Times New Roman" panose="02020603050405020304" pitchFamily="18" charset="0"/>
              </a:rPr>
              <a:t>project </a:t>
            </a:r>
            <a:r>
              <a:rPr lang="en-US" dirty="0">
                <a:solidFill>
                  <a:schemeClr val="tx1"/>
                </a:solidFill>
                <a:latin typeface="Times New Roman" panose="02020603050405020304" pitchFamily="18" charset="0"/>
                <a:cs typeface="Times New Roman" panose="02020603050405020304" pitchFamily="18" charset="0"/>
              </a:rPr>
              <a:t>is normally a written and oral report </a:t>
            </a:r>
            <a:r>
              <a:rPr lang="en-US" dirty="0" smtClean="0">
                <a:solidFill>
                  <a:schemeClr val="tx1"/>
                </a:solidFill>
                <a:latin typeface="Times New Roman" panose="02020603050405020304" pitchFamily="18" charset="0"/>
                <a:cs typeface="Times New Roman" panose="02020603050405020304" pitchFamily="18" charset="0"/>
              </a:rPr>
              <a:t>.</a:t>
            </a:r>
          </a:p>
          <a:p>
            <a:pPr>
              <a:buFont typeface="Wingdings" panose="05000000000000000000" pitchFamily="2" charset="2"/>
              <a:buChar char="v"/>
            </a:pPr>
            <a:r>
              <a:rPr lang="en-US" sz="1600" dirty="0" smtClean="0">
                <a:solidFill>
                  <a:schemeClr val="tx1"/>
                </a:solidFill>
                <a:latin typeface="Times New Roman" panose="02020603050405020304" pitchFamily="18" charset="0"/>
                <a:cs typeface="Times New Roman" panose="02020603050405020304" pitchFamily="18" charset="0"/>
              </a:rPr>
              <a:t> </a:t>
            </a:r>
            <a:r>
              <a:rPr lang="en-US" sz="2000" b="1" dirty="0" smtClean="0">
                <a:solidFill>
                  <a:schemeClr val="tx1"/>
                </a:solidFill>
                <a:latin typeface="Times New Roman" panose="02020603050405020304" pitchFamily="18" charset="0"/>
                <a:cs typeface="Times New Roman" panose="02020603050405020304" pitchFamily="18" charset="0"/>
              </a:rPr>
              <a:t>Explaining </a:t>
            </a:r>
            <a:r>
              <a:rPr lang="en-US" sz="2000" b="1" dirty="0">
                <a:solidFill>
                  <a:schemeClr val="tx1"/>
                </a:solidFill>
                <a:latin typeface="Times New Roman" panose="02020603050405020304" pitchFamily="18" charset="0"/>
                <a:cs typeface="Times New Roman" panose="02020603050405020304" pitchFamily="18" charset="0"/>
              </a:rPr>
              <a:t>method:-</a:t>
            </a:r>
          </a:p>
          <a:p>
            <a:pPr lvl="0">
              <a:buClr>
                <a:srgbClr val="A53010"/>
              </a:buCl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is widely used by teachers and professors and is expressed verbally. Its structure repeats that of a speech having all characteristic parts followed by arguments and rhetorical questions. It may be constructed as: telling, lecture, narration, exposition or simple speech</a:t>
            </a:r>
            <a:r>
              <a:rPr lang="en-US" dirty="0" smtClean="0">
                <a:solidFill>
                  <a:schemeClr val="tx1"/>
                </a:solidFill>
                <a:latin typeface="Times New Roman" panose="02020603050405020304" pitchFamily="18" charset="0"/>
                <a:cs typeface="Times New Roman" panose="02020603050405020304" pitchFamily="18" charset="0"/>
              </a:rPr>
              <a:t>.</a:t>
            </a:r>
          </a:p>
          <a:p>
            <a:pPr lvl="0">
              <a:buClr>
                <a:srgbClr val="A53010"/>
              </a:buClr>
              <a:buFont typeface="Wingdings" panose="05000000000000000000" pitchFamily="2" charset="2"/>
              <a:buChar char="v"/>
            </a:pPr>
            <a:r>
              <a:rPr lang="en-US" sz="2000" b="1" dirty="0" smtClean="0">
                <a:solidFill>
                  <a:schemeClr val="tx1"/>
                </a:solidFill>
                <a:latin typeface="Times New Roman" panose="02020603050405020304" pitchFamily="18" charset="0"/>
                <a:cs typeface="Times New Roman" panose="02020603050405020304" pitchFamily="18" charset="0"/>
              </a:rPr>
              <a:t>Question and answer method:-  </a:t>
            </a:r>
          </a:p>
          <a:p>
            <a:pPr lvl="0">
              <a:buClr>
                <a:srgbClr val="A53010"/>
              </a:buClr>
              <a:buFont typeface="Wingdings" panose="05000000000000000000" pitchFamily="2" charset="2"/>
              <a:buChar char="Ø"/>
            </a:pPr>
            <a:r>
              <a:rPr lang="en-US" dirty="0" smtClean="0">
                <a:solidFill>
                  <a:schemeClr val="tx1"/>
                </a:solidFill>
                <a:latin typeface="Times New Roman" panose="02020603050405020304" pitchFamily="18" charset="0"/>
                <a:cs typeface="Times New Roman" panose="02020603050405020304" pitchFamily="18" charset="0"/>
              </a:rPr>
              <a:t>This </a:t>
            </a:r>
            <a:r>
              <a:rPr lang="en-US" dirty="0">
                <a:solidFill>
                  <a:schemeClr val="tx1"/>
                </a:solidFill>
                <a:latin typeface="Times New Roman" panose="02020603050405020304" pitchFamily="18" charset="0"/>
                <a:cs typeface="Times New Roman" panose="02020603050405020304" pitchFamily="18" charset="0"/>
              </a:rPr>
              <a:t>method involves posing the question to the learners in order to promote thinking and understanding. It is informal assessment which is used with group of learners as a way of ascertaining the existing level of what learner have acquired from the previous material learnt or even in what there are yet to </a:t>
            </a:r>
            <a:r>
              <a:rPr lang="en-US" dirty="0" smtClean="0">
                <a:solidFill>
                  <a:schemeClr val="tx1"/>
                </a:solidFill>
                <a:latin typeface="Times New Roman" panose="02020603050405020304" pitchFamily="18" charset="0"/>
                <a:cs typeface="Times New Roman" panose="02020603050405020304" pitchFamily="18" charset="0"/>
              </a:rPr>
              <a:t>learn.</a:t>
            </a:r>
            <a:endParaRPr lang="en-US"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v"/>
            </a:pPr>
            <a:endParaRPr lang="en-US"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0667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3">
                                            <p:txEl>
                                              <p:pRg st="2" end="2"/>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1" dur="500"/>
                                        <p:tgtEl>
                                          <p:spTgt spid="3">
                                            <p:txEl>
                                              <p:pRg st="3" end="3"/>
                                            </p:txEl>
                                          </p:spTgt>
                                        </p:tgtEl>
                                      </p:cBhvr>
                                    </p:animEffect>
                                  </p:childTnLst>
                                </p:cTn>
                              </p:par>
                              <p:par>
                                <p:cTn id="32" presetID="53" presetClass="entr" presetSubtype="16"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p:cTn id="34"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6" dur="500"/>
                                        <p:tgtEl>
                                          <p:spTgt spid="3">
                                            <p:txEl>
                                              <p:pRg st="4" end="4"/>
                                            </p:txEl>
                                          </p:spTgt>
                                        </p:tgtEl>
                                      </p:cBhvr>
                                    </p:animEffect>
                                  </p:childTnLst>
                                </p:cTn>
                              </p:par>
                              <p:par>
                                <p:cTn id="37" presetID="53" presetClass="entr" presetSubtype="16"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1" dur="500"/>
                                        <p:tgtEl>
                                          <p:spTgt spid="3">
                                            <p:txEl>
                                              <p:pRg st="5" end="5"/>
                                            </p:txEl>
                                          </p:spTgt>
                                        </p:tgtEl>
                                      </p:cBhvr>
                                    </p:animEffect>
                                  </p:childTnLst>
                                </p:cTn>
                              </p:par>
                              <p:par>
                                <p:cTn id="42" presetID="53" presetClass="entr" presetSubtype="16" fill="hold" nodeType="with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 calcmode="lin" valueType="num">
                                      <p:cBhvr>
                                        <p:cTn id="44"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5"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6" dur="500"/>
                                        <p:tgtEl>
                                          <p:spTgt spid="3">
                                            <p:txEl>
                                              <p:pRg st="6" end="6"/>
                                            </p:txEl>
                                          </p:spTgt>
                                        </p:tgtEl>
                                      </p:cBhvr>
                                    </p:animEffect>
                                  </p:childTnLst>
                                </p:cTn>
                              </p:par>
                              <p:par>
                                <p:cTn id="47" presetID="53" presetClass="entr" presetSubtype="16" fill="hold" nodeType="with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1229" y="132790"/>
            <a:ext cx="10126789" cy="863497"/>
          </a:xfrm>
        </p:spPr>
        <p:txBody>
          <a:bodyPr/>
          <a:lstStyle/>
          <a:p>
            <a:pPr marL="571500" indent="-571500">
              <a:buFont typeface="Wingdings" panose="05000000000000000000" pitchFamily="2" charset="2"/>
              <a:buChar char="v"/>
            </a:pPr>
            <a:r>
              <a:rPr lang="en-US" b="1" dirty="0" smtClean="0">
                <a:solidFill>
                  <a:schemeClr val="tx1"/>
                </a:solidFill>
                <a:latin typeface="Times New Roman" panose="02020603050405020304" pitchFamily="18" charset="0"/>
                <a:cs typeface="Times New Roman" panose="02020603050405020304" pitchFamily="18" charset="0"/>
              </a:rPr>
              <a:t>Best Methodologies:-</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51229" y="1296537"/>
            <a:ext cx="10126789" cy="5459105"/>
          </a:xfrm>
        </p:spPr>
        <p:txBody>
          <a:bodyPr>
            <a:normAutofit/>
          </a:bodyPr>
          <a:lstStyle/>
          <a:p>
            <a:pPr>
              <a:buFont typeface="Wingdings" panose="05000000000000000000" pitchFamily="2" charset="2"/>
              <a:buChar char="Ø"/>
            </a:pPr>
            <a:r>
              <a:rPr lang="en-US" sz="3600" dirty="0" smtClean="0">
                <a:solidFill>
                  <a:schemeClr val="tx1"/>
                </a:solidFill>
                <a:latin typeface="Times New Roman" panose="02020603050405020304" pitchFamily="18" charset="0"/>
                <a:cs typeface="Times New Roman" panose="02020603050405020304" pitchFamily="18" charset="0"/>
              </a:rPr>
              <a:t>Group discussion method.</a:t>
            </a:r>
          </a:p>
          <a:p>
            <a:pPr>
              <a:buFont typeface="Wingdings" panose="05000000000000000000" pitchFamily="2" charset="2"/>
              <a:buChar char="Ø"/>
            </a:pPr>
            <a:r>
              <a:rPr lang="en-US" sz="3600" dirty="0" smtClean="0">
                <a:solidFill>
                  <a:schemeClr val="tx1"/>
                </a:solidFill>
                <a:latin typeface="Times New Roman" panose="02020603050405020304" pitchFamily="18" charset="0"/>
                <a:cs typeface="Times New Roman" panose="02020603050405020304" pitchFamily="18" charset="0"/>
              </a:rPr>
              <a:t>Project method.</a:t>
            </a:r>
          </a:p>
          <a:p>
            <a:pPr>
              <a:buFont typeface="Wingdings" panose="05000000000000000000" pitchFamily="2" charset="2"/>
              <a:buChar char="Ø"/>
            </a:pPr>
            <a:r>
              <a:rPr lang="en-US" sz="3600" dirty="0" smtClean="0">
                <a:solidFill>
                  <a:schemeClr val="tx1"/>
                </a:solidFill>
                <a:latin typeface="Times New Roman" panose="02020603050405020304" pitchFamily="18" charset="0"/>
                <a:cs typeface="Times New Roman" panose="02020603050405020304" pitchFamily="18" charset="0"/>
              </a:rPr>
              <a:t>Lecture method.</a:t>
            </a:r>
          </a:p>
          <a:p>
            <a:pPr>
              <a:buFont typeface="Wingdings" panose="05000000000000000000" pitchFamily="2" charset="2"/>
              <a:buChar char="Ø"/>
            </a:pPr>
            <a:endParaRPr lang="en-US" sz="3600" dirty="0" smtClean="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3600" dirty="0" smtClean="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3600" dirty="0" smtClean="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3600" dirty="0" smtClean="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3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109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6789" y="177422"/>
            <a:ext cx="9907824" cy="996285"/>
          </a:xfrm>
        </p:spPr>
        <p:txBody>
          <a:bodyPr>
            <a:normAutofit fontScale="90000"/>
          </a:bodyPr>
          <a:lstStyle/>
          <a:p>
            <a:pPr marL="571500" indent="-571500">
              <a:buFont typeface="Wingdings" panose="05000000000000000000" pitchFamily="2" charset="2"/>
              <a:buChar char="v"/>
            </a:pPr>
            <a:r>
              <a:rPr lang="en-US" b="1" dirty="0" smtClean="0">
                <a:solidFill>
                  <a:schemeClr val="tx1"/>
                </a:solidFill>
                <a:latin typeface="Times New Roman" panose="02020603050405020304" pitchFamily="18" charset="0"/>
                <a:cs typeface="Times New Roman" panose="02020603050405020304" pitchFamily="18" charset="0"/>
              </a:rPr>
              <a:t>Higher Education level:- (B.s , Ma, MPhil, PHD)</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96789" y="1487606"/>
            <a:ext cx="10112990" cy="5370393"/>
          </a:xfrm>
        </p:spPr>
        <p:txBody>
          <a:bodyPr>
            <a:normAutofit/>
          </a:bodyPr>
          <a:lstStyle/>
          <a:p>
            <a:pPr>
              <a:buFont typeface="Wingdings" panose="05000000000000000000" pitchFamily="2" charset="2"/>
              <a:buChar char="v"/>
            </a:pPr>
            <a:r>
              <a:rPr lang="en-US" sz="2000" b="1" dirty="0" smtClean="0">
                <a:solidFill>
                  <a:schemeClr val="tx1"/>
                </a:solidFill>
                <a:latin typeface="Times New Roman" panose="02020603050405020304" pitchFamily="18" charset="0"/>
                <a:cs typeface="Times New Roman" panose="02020603050405020304" pitchFamily="18" charset="0"/>
              </a:rPr>
              <a:t>Project method:-</a:t>
            </a:r>
          </a:p>
          <a:p>
            <a:pPr lvl="0">
              <a:buClr>
                <a:srgbClr val="A53010"/>
              </a:buClr>
              <a:buFont typeface="Wingdings" panose="05000000000000000000" pitchFamily="2" charset="2"/>
              <a:buChar char="v"/>
            </a:pPr>
            <a:r>
              <a:rPr lang="en-US" sz="2000" b="1" dirty="0">
                <a:solidFill>
                  <a:schemeClr val="tx1"/>
                </a:solidFill>
                <a:latin typeface="Times New Roman" panose="02020603050405020304" pitchFamily="18" charset="0"/>
                <a:cs typeface="Times New Roman" panose="02020603050405020304" pitchFamily="18" charset="0"/>
              </a:rPr>
              <a:t>Lecture method</a:t>
            </a:r>
            <a:r>
              <a:rPr lang="en-US" sz="2000" b="1" dirty="0" smtClean="0">
                <a:solidFill>
                  <a:schemeClr val="tx1"/>
                </a:solidFill>
                <a:latin typeface="Times New Roman" panose="02020603050405020304" pitchFamily="18" charset="0"/>
                <a:cs typeface="Times New Roman" panose="02020603050405020304" pitchFamily="18" charset="0"/>
              </a:rPr>
              <a:t>:-</a:t>
            </a:r>
          </a:p>
          <a:p>
            <a:pPr>
              <a:buFont typeface="Wingdings" panose="05000000000000000000" pitchFamily="2" charset="2"/>
              <a:buChar char="v"/>
            </a:pPr>
            <a:r>
              <a:rPr lang="en-US" sz="2000" b="1" dirty="0" smtClean="0">
                <a:solidFill>
                  <a:schemeClr val="tx1"/>
                </a:solidFill>
                <a:latin typeface="Times New Roman" panose="02020603050405020304" pitchFamily="18" charset="0"/>
                <a:cs typeface="Times New Roman" panose="02020603050405020304" pitchFamily="18" charset="0"/>
              </a:rPr>
              <a:t>Team work method:-</a:t>
            </a:r>
          </a:p>
          <a:p>
            <a:pPr algn="just">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Team teaching involves a group of instructors working purposefully, regularly, and cooperatively to help a group of students of any age learn. Teachers together set goals for a course, design a syllabus, prepare individual lesson plans, teach students, and evaluate the </a:t>
            </a:r>
            <a:r>
              <a:rPr lang="en-US" dirty="0" smtClean="0">
                <a:solidFill>
                  <a:schemeClr val="tx1"/>
                </a:solidFill>
                <a:latin typeface="Times New Roman" panose="02020603050405020304" pitchFamily="18" charset="0"/>
                <a:cs typeface="Times New Roman" panose="02020603050405020304" pitchFamily="18" charset="0"/>
              </a:rPr>
              <a:t>results.</a:t>
            </a:r>
          </a:p>
          <a:p>
            <a:pPr algn="just">
              <a:buFont typeface="Wingdings" panose="05000000000000000000" pitchFamily="2" charset="2"/>
              <a:buChar char="v"/>
            </a:pPr>
            <a:r>
              <a:rPr lang="en-US" sz="2000" b="1" dirty="0" smtClean="0">
                <a:solidFill>
                  <a:schemeClr val="tx1"/>
                </a:solidFill>
                <a:latin typeface="Times New Roman" panose="02020603050405020304" pitchFamily="18" charset="0"/>
                <a:cs typeface="Times New Roman" panose="02020603050405020304" pitchFamily="18" charset="0"/>
              </a:rPr>
              <a:t>Group discussion method:-</a:t>
            </a:r>
          </a:p>
          <a:p>
            <a:pPr>
              <a:buFont typeface="Wingdings" panose="05000000000000000000" pitchFamily="2" charset="2"/>
              <a:buChar char="Ø"/>
            </a:pPr>
            <a:r>
              <a:rPr lang="en-US" dirty="0" smtClean="0">
                <a:solidFill>
                  <a:schemeClr val="tx1"/>
                </a:solidFill>
                <a:latin typeface="Times New Roman" panose="02020603050405020304" pitchFamily="18" charset="0"/>
                <a:cs typeface="Times New Roman" panose="02020603050405020304" pitchFamily="18" charset="0"/>
              </a:rPr>
              <a:t>The </a:t>
            </a:r>
            <a:r>
              <a:rPr lang="en-US" dirty="0">
                <a:solidFill>
                  <a:schemeClr val="tx1"/>
                </a:solidFill>
                <a:latin typeface="Times New Roman" panose="02020603050405020304" pitchFamily="18" charset="0"/>
                <a:cs typeface="Times New Roman" panose="02020603050405020304" pitchFamily="18" charset="0"/>
              </a:rPr>
              <a:t>group discussions defined as the process of reaching and counter reaction between two or more than two person on a common subject with the objective of achieving some specific conclusion or result. </a:t>
            </a:r>
            <a:endParaRPr lang="en-US" dirty="0" smtClean="0">
              <a:solidFill>
                <a:schemeClr val="tx1"/>
              </a:solidFill>
              <a:latin typeface="Times New Roman" panose="02020603050405020304" pitchFamily="18" charset="0"/>
              <a:cs typeface="Times New Roman" panose="02020603050405020304" pitchFamily="18" charset="0"/>
            </a:endParaRPr>
          </a:p>
          <a:p>
            <a:pPr lvl="0">
              <a:buClr>
                <a:srgbClr val="A53010"/>
              </a:buClr>
              <a:buFont typeface="Wingdings" panose="05000000000000000000" pitchFamily="2" charset="2"/>
              <a:buChar char="v"/>
            </a:pPr>
            <a:r>
              <a:rPr lang="en-US" sz="2000" b="1" dirty="0">
                <a:solidFill>
                  <a:schemeClr val="tx1"/>
                </a:solidFill>
                <a:latin typeface="Times New Roman" panose="02020603050405020304" pitchFamily="18" charset="0"/>
                <a:cs typeface="Times New Roman" panose="02020603050405020304" pitchFamily="18" charset="0"/>
              </a:rPr>
              <a:t>Research method:-  </a:t>
            </a:r>
          </a:p>
          <a:p>
            <a:pPr lvl="0">
              <a:buClr>
                <a:srgbClr val="A53010"/>
              </a:buCl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research method as a kind of learning where learners use various methods and instruments of finding relevant </a:t>
            </a:r>
            <a:r>
              <a:rPr lang="en-US" dirty="0" smtClean="0">
                <a:solidFill>
                  <a:schemeClr val="tx1"/>
                </a:solidFill>
                <a:latin typeface="Times New Roman" panose="02020603050405020304" pitchFamily="18" charset="0"/>
                <a:cs typeface="Times New Roman" panose="02020603050405020304" pitchFamily="18" charset="0"/>
              </a:rPr>
              <a:t>information.</a:t>
            </a:r>
            <a:endParaRPr lang="en-US"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v"/>
            </a:pPr>
            <a:endParaRPr lang="en-US"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7424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3">
                                            <p:txEl>
                                              <p:pRg st="1" end="1"/>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3">
                                            <p:txEl>
                                              <p:pRg st="2" end="2"/>
                                            </p:txEl>
                                          </p:spTgt>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9" dur="500"/>
                                        <p:tgtEl>
                                          <p:spTgt spid="3">
                                            <p:txEl>
                                              <p:pRg st="3" end="3"/>
                                            </p:txEl>
                                          </p:spTgt>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p:cTn id="3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4" dur="500"/>
                                        <p:tgtEl>
                                          <p:spTgt spid="3">
                                            <p:txEl>
                                              <p:pRg st="4" end="4"/>
                                            </p:txEl>
                                          </p:spTgt>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9" dur="500"/>
                                        <p:tgtEl>
                                          <p:spTgt spid="3">
                                            <p:txEl>
                                              <p:pRg st="5" end="5"/>
                                            </p:txEl>
                                          </p:spTgt>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8675" y="0"/>
            <a:ext cx="9825937" cy="750626"/>
          </a:xfrm>
        </p:spPr>
        <p:txBody>
          <a:bodyPr/>
          <a:lstStyle/>
          <a:p>
            <a:r>
              <a:rPr lang="en-US" b="1" dirty="0" err="1" smtClean="0">
                <a:latin typeface="Times New Roman" panose="02020603050405020304" pitchFamily="18" charset="0"/>
                <a:cs typeface="Times New Roman" panose="02020603050405020304" pitchFamily="18" charset="0"/>
              </a:rPr>
              <a:t>Cont</a:t>
            </a:r>
            <a:r>
              <a:rPr lang="en-US" b="1" dirty="0" smtClean="0">
                <a:latin typeface="Times New Roman" panose="02020603050405020304" pitchFamily="18" charset="0"/>
                <a:cs typeface="Times New Roman" panose="02020603050405020304" pitchFamily="18" charset="0"/>
              </a:rPr>
              <a: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78675" y="968991"/>
            <a:ext cx="10249468" cy="5773003"/>
          </a:xfrm>
        </p:spPr>
        <p:txBody>
          <a:bodyPr>
            <a:normAutofit/>
          </a:bodyPr>
          <a:lstStyle/>
          <a:p>
            <a:pPr lvl="0">
              <a:buClr>
                <a:srgbClr val="A53010"/>
              </a:buClr>
              <a:buFont typeface="Wingdings" panose="05000000000000000000" pitchFamily="2" charset="2"/>
              <a:buChar char="v"/>
            </a:pPr>
            <a:r>
              <a:rPr lang="en-US" sz="2000" b="1" dirty="0" smtClean="0">
                <a:solidFill>
                  <a:schemeClr val="tx1"/>
                </a:solidFill>
                <a:latin typeface="Times New Roman" panose="02020603050405020304" pitchFamily="18" charset="0"/>
                <a:cs typeface="Times New Roman" panose="02020603050405020304" pitchFamily="18" charset="0"/>
              </a:rPr>
              <a:t>Buzz method:-</a:t>
            </a:r>
          </a:p>
          <a:p>
            <a:pPr lvl="0">
              <a:buClr>
                <a:srgbClr val="A53010"/>
              </a:buClr>
              <a:buFont typeface="Wingdings" panose="05000000000000000000" pitchFamily="2" charset="2"/>
              <a:buChar char="Ø"/>
            </a:pPr>
            <a:r>
              <a:rPr lang="en-US" sz="2000" b="1" dirty="0" smtClean="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The buzz group technique is a patent discussion group with a high degree of student involvement in which small group of 2-3 participants discuss a specific question or issue in order to come-up with many ideas in a </a:t>
            </a:r>
            <a:r>
              <a:rPr lang="en-US" dirty="0" smtClean="0">
                <a:solidFill>
                  <a:schemeClr val="tx1"/>
                </a:solidFill>
                <a:latin typeface="Times New Roman" panose="02020603050405020304" pitchFamily="18" charset="0"/>
                <a:cs typeface="Times New Roman" panose="02020603050405020304" pitchFamily="18" charset="0"/>
              </a:rPr>
              <a:t>short-time.</a:t>
            </a:r>
            <a:endParaRPr lang="en-US" dirty="0">
              <a:solidFill>
                <a:schemeClr val="tx1"/>
              </a:solidFill>
              <a:latin typeface="Times New Roman" panose="02020603050405020304" pitchFamily="18" charset="0"/>
              <a:cs typeface="Times New Roman" panose="02020603050405020304" pitchFamily="18" charset="0"/>
            </a:endParaRPr>
          </a:p>
          <a:p>
            <a:pPr lvl="0">
              <a:buClr>
                <a:srgbClr val="A53010"/>
              </a:buClr>
              <a:buFont typeface="Wingdings" panose="05000000000000000000" pitchFamily="2" charset="2"/>
              <a:buChar char="v"/>
            </a:pPr>
            <a:r>
              <a:rPr lang="en-US" sz="2000" b="1" dirty="0" smtClean="0">
                <a:solidFill>
                  <a:schemeClr val="tx1"/>
                </a:solidFill>
                <a:latin typeface="Times New Roman" panose="02020603050405020304" pitchFamily="18" charset="0"/>
                <a:cs typeface="Times New Roman" panose="02020603050405020304" pitchFamily="18" charset="0"/>
              </a:rPr>
              <a:t>Assignment teaching method:-</a:t>
            </a:r>
          </a:p>
          <a:p>
            <a:pPr lvl="0">
              <a:buClr>
                <a:srgbClr val="A53010"/>
              </a:buClr>
              <a:buFont typeface="Wingdings" panose="05000000000000000000" pitchFamily="2" charset="2"/>
              <a:buChar char="Ø"/>
            </a:pPr>
            <a:r>
              <a:rPr lang="en-US" dirty="0" smtClean="0">
                <a:solidFill>
                  <a:schemeClr val="tx1"/>
                </a:solidFill>
                <a:latin typeface="Times New Roman" panose="02020603050405020304" pitchFamily="18" charset="0"/>
                <a:cs typeface="Times New Roman" panose="02020603050405020304" pitchFamily="18" charset="0"/>
              </a:rPr>
              <a:t>This </a:t>
            </a:r>
            <a:r>
              <a:rPr lang="en-US" dirty="0">
                <a:solidFill>
                  <a:schemeClr val="tx1"/>
                </a:solidFill>
                <a:latin typeface="Times New Roman" panose="02020603050405020304" pitchFamily="18" charset="0"/>
                <a:cs typeface="Times New Roman" panose="02020603050405020304" pitchFamily="18" charset="0"/>
              </a:rPr>
              <a:t>is a teaching technique where a teacher gives work to the student to go and find solutions to the problems given</a:t>
            </a:r>
            <a:r>
              <a:rPr lang="en-US" dirty="0" smtClean="0">
                <a:solidFill>
                  <a:schemeClr val="tx1"/>
                </a:solidFill>
                <a:latin typeface="Times New Roman" panose="02020603050405020304" pitchFamily="18" charset="0"/>
                <a:cs typeface="Times New Roman" panose="02020603050405020304" pitchFamily="18" charset="0"/>
              </a:rPr>
              <a:t>.</a:t>
            </a:r>
          </a:p>
          <a:p>
            <a:pPr lvl="0">
              <a:buClr>
                <a:srgbClr val="A53010"/>
              </a:buClr>
              <a:buFont typeface="Wingdings" panose="05000000000000000000" pitchFamily="2" charset="2"/>
              <a:buChar char="v"/>
            </a:pPr>
            <a:r>
              <a:rPr lang="en-US" dirty="0" smtClean="0">
                <a:solidFill>
                  <a:schemeClr val="tx1"/>
                </a:solidFill>
                <a:latin typeface="Times New Roman" panose="02020603050405020304" pitchFamily="18" charset="0"/>
                <a:cs typeface="Times New Roman" panose="02020603050405020304" pitchFamily="18" charset="0"/>
              </a:rPr>
              <a:t> </a:t>
            </a:r>
            <a:r>
              <a:rPr lang="en-US" sz="2000" b="1" dirty="0">
                <a:solidFill>
                  <a:schemeClr val="tx1"/>
                </a:solidFill>
                <a:latin typeface="Times New Roman" panose="02020603050405020304" pitchFamily="18" charset="0"/>
                <a:cs typeface="Times New Roman" panose="02020603050405020304" pitchFamily="18" charset="0"/>
              </a:rPr>
              <a:t>Questioning method:-</a:t>
            </a:r>
          </a:p>
          <a:p>
            <a:pPr lvl="0">
              <a:buClr>
                <a:srgbClr val="A53010"/>
              </a:buCl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This method involves posing the question to the learners in order to promote thinking and understanding. It is informal assessment which is used with group of learners as a way of ascertaining the existing level of what learner have acquired from the previous material learnt or even in what there are yet to learn.</a:t>
            </a:r>
          </a:p>
          <a:p>
            <a:pPr lvl="0">
              <a:buClr>
                <a:srgbClr val="A53010"/>
              </a:buCl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3929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3">
                                            <p:txEl>
                                              <p:pRg st="2" end="2"/>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1" dur="500"/>
                                        <p:tgtEl>
                                          <p:spTgt spid="3">
                                            <p:txEl>
                                              <p:pRg st="3" end="3"/>
                                            </p:txEl>
                                          </p:spTgt>
                                        </p:tgtEl>
                                      </p:cBhvr>
                                    </p:animEffect>
                                  </p:childTnLst>
                                </p:cTn>
                              </p:par>
                              <p:par>
                                <p:cTn id="32" presetID="53" presetClass="entr" presetSubtype="16"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p:cTn id="34"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6" dur="500"/>
                                        <p:tgtEl>
                                          <p:spTgt spid="3">
                                            <p:txEl>
                                              <p:pRg st="4" end="4"/>
                                            </p:txEl>
                                          </p:spTgt>
                                        </p:tgtEl>
                                      </p:cBhvr>
                                    </p:animEffect>
                                  </p:childTnLst>
                                </p:cTn>
                              </p:par>
                              <p:par>
                                <p:cTn id="37" presetID="53" presetClass="entr" presetSubtype="16"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1229" y="132790"/>
            <a:ext cx="10126789" cy="863497"/>
          </a:xfrm>
        </p:spPr>
        <p:txBody>
          <a:bodyPr/>
          <a:lstStyle/>
          <a:p>
            <a:pPr marL="571500" indent="-571500">
              <a:buFont typeface="Wingdings" panose="05000000000000000000" pitchFamily="2" charset="2"/>
              <a:buChar char="v"/>
            </a:pPr>
            <a:r>
              <a:rPr lang="en-US" b="1" dirty="0" smtClean="0">
                <a:solidFill>
                  <a:schemeClr val="tx1"/>
                </a:solidFill>
                <a:latin typeface="Times New Roman" panose="02020603050405020304" pitchFamily="18" charset="0"/>
                <a:cs typeface="Times New Roman" panose="02020603050405020304" pitchFamily="18" charset="0"/>
              </a:rPr>
              <a:t>Best Methodologies:-</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51229" y="1296537"/>
            <a:ext cx="10126789" cy="5459105"/>
          </a:xfrm>
        </p:spPr>
        <p:txBody>
          <a:bodyPr>
            <a:normAutofit/>
          </a:bodyPr>
          <a:lstStyle/>
          <a:p>
            <a:pPr>
              <a:buFont typeface="Wingdings" panose="05000000000000000000" pitchFamily="2" charset="2"/>
              <a:buChar char="Ø"/>
            </a:pPr>
            <a:r>
              <a:rPr lang="en-US" sz="3600" dirty="0" smtClean="0">
                <a:solidFill>
                  <a:schemeClr val="tx1"/>
                </a:solidFill>
                <a:latin typeface="Times New Roman" panose="02020603050405020304" pitchFamily="18" charset="0"/>
                <a:cs typeface="Times New Roman" panose="02020603050405020304" pitchFamily="18" charset="0"/>
              </a:rPr>
              <a:t>Project method.</a:t>
            </a:r>
          </a:p>
          <a:p>
            <a:pPr>
              <a:buFont typeface="Wingdings" panose="05000000000000000000" pitchFamily="2" charset="2"/>
              <a:buChar char="Ø"/>
            </a:pPr>
            <a:r>
              <a:rPr lang="en-US" sz="3600" dirty="0" smtClean="0">
                <a:solidFill>
                  <a:schemeClr val="tx1"/>
                </a:solidFill>
                <a:latin typeface="Times New Roman" panose="02020603050405020304" pitchFamily="18" charset="0"/>
                <a:cs typeface="Times New Roman" panose="02020603050405020304" pitchFamily="18" charset="0"/>
              </a:rPr>
              <a:t>Team work method.</a:t>
            </a:r>
          </a:p>
          <a:p>
            <a:pPr>
              <a:buFont typeface="Wingdings" panose="05000000000000000000" pitchFamily="2" charset="2"/>
              <a:buChar char="Ø"/>
            </a:pPr>
            <a:r>
              <a:rPr lang="en-US" sz="3600" dirty="0" smtClean="0">
                <a:solidFill>
                  <a:schemeClr val="tx1"/>
                </a:solidFill>
                <a:latin typeface="Times New Roman" panose="02020603050405020304" pitchFamily="18" charset="0"/>
                <a:cs typeface="Times New Roman" panose="02020603050405020304" pitchFamily="18" charset="0"/>
              </a:rPr>
              <a:t>Group discussion. </a:t>
            </a:r>
          </a:p>
          <a:p>
            <a:pPr>
              <a:buFont typeface="Wingdings" panose="05000000000000000000" pitchFamily="2" charset="2"/>
              <a:buChar char="Ø"/>
            </a:pPr>
            <a:r>
              <a:rPr lang="en-US" sz="3600" dirty="0" smtClean="0">
                <a:solidFill>
                  <a:schemeClr val="tx1"/>
                </a:solidFill>
                <a:latin typeface="Times New Roman" panose="02020603050405020304" pitchFamily="18" charset="0"/>
                <a:cs typeface="Times New Roman" panose="02020603050405020304" pitchFamily="18" charset="0"/>
              </a:rPr>
              <a:t>Research method.</a:t>
            </a:r>
            <a:endParaRPr lang="en-US" sz="3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7817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3">
                                            <p:txEl>
                                              <p:pRg st="2" end="2"/>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56096" y="624110"/>
            <a:ext cx="9648515" cy="6104236"/>
          </a:xfrm>
        </p:spPr>
        <p:txBody>
          <a:bodyPr/>
          <a:lstStyle/>
          <a:p>
            <a:pPr algn="ctr"/>
            <a:r>
              <a:rPr lang="en-US" dirty="0" smtClean="0">
                <a:solidFill>
                  <a:schemeClr val="tx1"/>
                </a:solidFill>
              </a:rPr>
              <a:t/>
            </a:r>
            <a:br>
              <a:rPr lang="en-US" dirty="0" smtClean="0">
                <a:solidFill>
                  <a:schemeClr val="tx1"/>
                </a:solidFill>
              </a:rPr>
            </a:br>
            <a:r>
              <a:rPr lang="en-US" dirty="0">
                <a:solidFill>
                  <a:schemeClr val="tx1"/>
                </a:solidFill>
              </a:rPr>
              <a:t/>
            </a:r>
            <a:br>
              <a:rPr lang="en-US" dirty="0">
                <a:solidFill>
                  <a:schemeClr val="tx1"/>
                </a:solidFill>
              </a:rPr>
            </a:br>
            <a:r>
              <a:rPr lang="en-US" dirty="0" smtClean="0">
                <a:solidFill>
                  <a:schemeClr val="tx1"/>
                </a:solidFill>
              </a:rPr>
              <a:t/>
            </a:r>
            <a:br>
              <a:rPr lang="en-US" dirty="0" smtClean="0">
                <a:solidFill>
                  <a:schemeClr val="tx1"/>
                </a:solidFill>
              </a:rPr>
            </a:br>
            <a:r>
              <a:rPr lang="en-US" dirty="0">
                <a:solidFill>
                  <a:schemeClr val="tx1"/>
                </a:solidFill>
              </a:rPr>
              <a:t/>
            </a:r>
            <a:br>
              <a:rPr lang="en-US" dirty="0">
                <a:solidFill>
                  <a:schemeClr val="tx1"/>
                </a:solidFill>
              </a:rPr>
            </a:br>
            <a:r>
              <a:rPr lang="en-US" sz="9600" b="1" dirty="0" smtClean="0">
                <a:solidFill>
                  <a:schemeClr val="tx1"/>
                </a:solidFill>
                <a:latin typeface="Times New Roman" panose="02020603050405020304" pitchFamily="18" charset="0"/>
                <a:cs typeface="Times New Roman" panose="02020603050405020304" pitchFamily="18" charset="0"/>
              </a:rPr>
              <a:t>Thanks </a:t>
            </a:r>
            <a:r>
              <a:rPr lang="en-US" sz="9600" b="1" dirty="0" smtClean="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 </a:t>
            </a:r>
            <a:endParaRPr lang="en-US" sz="96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4240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5970" y="327545"/>
            <a:ext cx="9853684" cy="968991"/>
          </a:xfrm>
        </p:spPr>
        <p:txBody>
          <a:bodyPr/>
          <a:lstStyle/>
          <a:p>
            <a:pPr marL="571500" indent="-571500">
              <a:buFont typeface="Wingdings" panose="05000000000000000000" pitchFamily="2" charset="2"/>
              <a:buChar char="v"/>
            </a:pPr>
            <a:r>
              <a:rPr lang="en-US" b="1" dirty="0" smtClean="0">
                <a:solidFill>
                  <a:schemeClr val="tx1"/>
                </a:solidFill>
                <a:latin typeface="Times New Roman" panose="02020603050405020304" pitchFamily="18" charset="0"/>
                <a:cs typeface="Times New Roman" panose="02020603050405020304" pitchFamily="18" charset="0"/>
              </a:rPr>
              <a:t>Teaching Methodology:-</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705969" y="1555844"/>
            <a:ext cx="10003809" cy="5186149"/>
          </a:xfrm>
        </p:spPr>
        <p:txBody>
          <a:bodyPr>
            <a:normAutofit/>
          </a:bodyPr>
          <a:lstStyle/>
          <a:p>
            <a:pPr>
              <a:buFont typeface="Wingdings" panose="05000000000000000000" pitchFamily="2" charset="2"/>
              <a:buChar char="Ø"/>
            </a:pPr>
            <a:r>
              <a:rPr lang="en-US" sz="2800" dirty="0">
                <a:solidFill>
                  <a:schemeClr val="tx1"/>
                </a:solidFill>
                <a:latin typeface="Times New Roman" panose="02020603050405020304" pitchFamily="18" charset="0"/>
                <a:cs typeface="Times New Roman" panose="02020603050405020304" pitchFamily="18" charset="0"/>
              </a:rPr>
              <a:t>Teaching methods is the stimulation, guidance, direction and encouragement for learning. </a:t>
            </a:r>
            <a:endParaRPr lang="en-US" sz="2800" dirty="0" smtClean="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800" dirty="0" smtClean="0">
                <a:solidFill>
                  <a:schemeClr val="tx1"/>
                </a:solidFill>
                <a:latin typeface="Times New Roman" panose="02020603050405020304" pitchFamily="18" charset="0"/>
                <a:cs typeface="Times New Roman" panose="02020603050405020304" pitchFamily="18" charset="0"/>
              </a:rPr>
              <a:t>A </a:t>
            </a:r>
            <a:r>
              <a:rPr lang="en-US" sz="2800" dirty="0">
                <a:solidFill>
                  <a:schemeClr val="tx1"/>
                </a:solidFill>
                <a:latin typeface="Times New Roman" panose="02020603050405020304" pitchFamily="18" charset="0"/>
                <a:cs typeface="Times New Roman" panose="02020603050405020304" pitchFamily="18" charset="0"/>
              </a:rPr>
              <a:t>teaching method comprises the principles and methods used by teachers to enable student learning. </a:t>
            </a:r>
            <a:endParaRPr lang="en-US" sz="2800" dirty="0" smtClean="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800" dirty="0" smtClean="0">
                <a:solidFill>
                  <a:schemeClr val="tx1"/>
                </a:solidFill>
                <a:latin typeface="Times New Roman" panose="02020603050405020304" pitchFamily="18" charset="0"/>
                <a:cs typeface="Times New Roman" panose="02020603050405020304" pitchFamily="18" charset="0"/>
              </a:rPr>
              <a:t>These </a:t>
            </a:r>
            <a:r>
              <a:rPr lang="en-US" sz="2800" dirty="0">
                <a:solidFill>
                  <a:schemeClr val="tx1"/>
                </a:solidFill>
                <a:latin typeface="Times New Roman" panose="02020603050405020304" pitchFamily="18" charset="0"/>
                <a:cs typeface="Times New Roman" panose="02020603050405020304" pitchFamily="18" charset="0"/>
              </a:rPr>
              <a:t>strategies are determined partly on subject matter to be taught and partly by the nature of the learner.</a:t>
            </a:r>
          </a:p>
        </p:txBody>
      </p:sp>
    </p:spTree>
    <p:extLst>
      <p:ext uri="{BB962C8B-B14F-4D97-AF65-F5344CB8AC3E}">
        <p14:creationId xmlns:p14="http://schemas.microsoft.com/office/powerpoint/2010/main" val="1063532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8675" y="624110"/>
            <a:ext cx="9825937" cy="1150099"/>
          </a:xfrm>
        </p:spPr>
        <p:txBody>
          <a:bodyPr>
            <a:normAutofit fontScale="90000"/>
          </a:bodyPr>
          <a:lstStyle/>
          <a:p>
            <a:pPr marL="571500" indent="-571500">
              <a:buFont typeface="Wingdings" panose="05000000000000000000" pitchFamily="2" charset="2"/>
              <a:buChar char="v"/>
            </a:pPr>
            <a:r>
              <a:rPr lang="en-US" b="1" dirty="0" smtClean="0">
                <a:solidFill>
                  <a:schemeClr val="tx1"/>
                </a:solidFill>
                <a:latin typeface="Times New Roman" panose="02020603050405020304" pitchFamily="18" charset="0"/>
                <a:cs typeface="Times New Roman" panose="02020603050405020304" pitchFamily="18" charset="0"/>
              </a:rPr>
              <a:t>Teaching Methodologies in Different level of Education</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78675" y="2133599"/>
            <a:ext cx="9825937" cy="4567451"/>
          </a:xfrm>
        </p:spPr>
        <p:txBody>
          <a:bodyPr>
            <a:normAutofit/>
          </a:bodyPr>
          <a:lstStyle/>
          <a:p>
            <a:pPr>
              <a:buFont typeface="Wingdings" panose="05000000000000000000" pitchFamily="2" charset="2"/>
              <a:buChar char="Ø"/>
            </a:pPr>
            <a:r>
              <a:rPr lang="en-US" sz="3200" dirty="0" smtClean="0">
                <a:solidFill>
                  <a:schemeClr val="tx1"/>
                </a:solidFill>
                <a:latin typeface="Times New Roman" panose="02020603050405020304" pitchFamily="18" charset="0"/>
                <a:cs typeface="Times New Roman" panose="02020603050405020304" pitchFamily="18" charset="0"/>
              </a:rPr>
              <a:t>Primary Level (Grade 1 to 5)</a:t>
            </a:r>
          </a:p>
          <a:p>
            <a:pPr>
              <a:buFont typeface="Wingdings" panose="05000000000000000000" pitchFamily="2" charset="2"/>
              <a:buChar char="Ø"/>
            </a:pPr>
            <a:r>
              <a:rPr lang="en-US" sz="3200" dirty="0" smtClean="0">
                <a:solidFill>
                  <a:schemeClr val="tx1"/>
                </a:solidFill>
                <a:latin typeface="Times New Roman" panose="02020603050405020304" pitchFamily="18" charset="0"/>
                <a:cs typeface="Times New Roman" panose="02020603050405020304" pitchFamily="18" charset="0"/>
              </a:rPr>
              <a:t>Middle Level (Grade 6 to 8)</a:t>
            </a:r>
          </a:p>
          <a:p>
            <a:pPr>
              <a:buFont typeface="Wingdings" panose="05000000000000000000" pitchFamily="2" charset="2"/>
              <a:buChar char="Ø"/>
            </a:pPr>
            <a:r>
              <a:rPr lang="en-US" sz="3200" dirty="0" smtClean="0">
                <a:solidFill>
                  <a:schemeClr val="tx1"/>
                </a:solidFill>
                <a:latin typeface="Times New Roman" panose="02020603050405020304" pitchFamily="18" charset="0"/>
                <a:cs typeface="Times New Roman" panose="02020603050405020304" pitchFamily="18" charset="0"/>
              </a:rPr>
              <a:t>Secondary Level (Grade 9 to 11)</a:t>
            </a:r>
          </a:p>
          <a:p>
            <a:pPr>
              <a:buFont typeface="Wingdings" panose="05000000000000000000" pitchFamily="2" charset="2"/>
              <a:buChar char="Ø"/>
            </a:pPr>
            <a:r>
              <a:rPr lang="en-US" sz="3200" dirty="0" smtClean="0">
                <a:solidFill>
                  <a:schemeClr val="tx1"/>
                </a:solidFill>
                <a:latin typeface="Times New Roman" panose="02020603050405020304" pitchFamily="18" charset="0"/>
                <a:cs typeface="Times New Roman" panose="02020603050405020304" pitchFamily="18" charset="0"/>
              </a:rPr>
              <a:t>Higher Secondary Level (Grade 11 to 12)</a:t>
            </a:r>
          </a:p>
          <a:p>
            <a:pPr>
              <a:buFont typeface="Wingdings" panose="05000000000000000000" pitchFamily="2" charset="2"/>
              <a:buChar char="Ø"/>
            </a:pPr>
            <a:r>
              <a:rPr lang="en-US" sz="3200" dirty="0" smtClean="0">
                <a:solidFill>
                  <a:schemeClr val="tx1"/>
                </a:solidFill>
                <a:latin typeface="Times New Roman" panose="02020603050405020304" pitchFamily="18" charset="0"/>
                <a:cs typeface="Times New Roman" panose="02020603050405020304" pitchFamily="18" charset="0"/>
              </a:rPr>
              <a:t>Higher Education Level (B.s ,Ma , MPhil. , PHD)</a:t>
            </a:r>
            <a:endParaRPr lang="en-US"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5268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3">
                                            <p:txEl>
                                              <p:pRg st="2" end="2"/>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1" dur="500"/>
                                        <p:tgtEl>
                                          <p:spTgt spid="3">
                                            <p:txEl>
                                              <p:pRg st="3" end="3"/>
                                            </p:txEl>
                                          </p:spTgt>
                                        </p:tgtEl>
                                      </p:cBhvr>
                                    </p:animEffect>
                                  </p:childTnLst>
                                </p:cTn>
                              </p:par>
                              <p:par>
                                <p:cTn id="32" presetID="53" presetClass="entr" presetSubtype="16"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p:cTn id="34"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4085" y="109182"/>
            <a:ext cx="10181228" cy="750627"/>
          </a:xfrm>
        </p:spPr>
        <p:txBody>
          <a:bodyPr/>
          <a:lstStyle/>
          <a:p>
            <a:pPr marL="571500" indent="-571500">
              <a:buFont typeface="Wingdings" panose="05000000000000000000" pitchFamily="2" charset="2"/>
              <a:buChar char="v"/>
            </a:pPr>
            <a:r>
              <a:rPr lang="en-US" b="1" dirty="0" smtClean="0">
                <a:solidFill>
                  <a:schemeClr val="tx1"/>
                </a:solidFill>
                <a:latin typeface="Times New Roman" panose="02020603050405020304" pitchFamily="18" charset="0"/>
                <a:cs typeface="Times New Roman" panose="02020603050405020304" pitchFamily="18" charset="0"/>
              </a:rPr>
              <a:t>Primary Level (Grade 1 to Grade 5):-</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24084" y="859809"/>
            <a:ext cx="10385945" cy="5868537"/>
          </a:xfrm>
        </p:spPr>
        <p:txBody>
          <a:bodyPr>
            <a:normAutofit fontScale="92500" lnSpcReduction="10000"/>
          </a:bodyPr>
          <a:lstStyle/>
          <a:p>
            <a:pPr>
              <a:buFont typeface="Wingdings" panose="05000000000000000000" pitchFamily="2" charset="2"/>
              <a:buChar char="v"/>
            </a:pPr>
            <a:r>
              <a:rPr lang="en-US" sz="2200" b="1" dirty="0" smtClean="0">
                <a:solidFill>
                  <a:schemeClr val="tx1"/>
                </a:solidFill>
                <a:latin typeface="Times New Roman" panose="02020603050405020304" pitchFamily="18" charset="0"/>
                <a:cs typeface="Times New Roman" panose="02020603050405020304" pitchFamily="18" charset="0"/>
              </a:rPr>
              <a:t>Reading aloud method:-</a:t>
            </a:r>
          </a:p>
          <a:p>
            <a:pPr>
              <a:buFont typeface="Wingdings" panose="05000000000000000000" pitchFamily="2" charset="2"/>
              <a:buChar char="Ø"/>
            </a:pPr>
            <a:r>
              <a:rPr lang="en-US" sz="1900" dirty="0">
                <a:solidFill>
                  <a:schemeClr val="tx1"/>
                </a:solidFill>
                <a:latin typeface="Times New Roman" panose="02020603050405020304" pitchFamily="18" charset="0"/>
                <a:cs typeface="Times New Roman" panose="02020603050405020304" pitchFamily="18" charset="0"/>
              </a:rPr>
              <a:t>Reading aloud means just that-reading </a:t>
            </a:r>
            <a:r>
              <a:rPr lang="en-US" sz="1900" dirty="0" smtClean="0">
                <a:solidFill>
                  <a:schemeClr val="tx1"/>
                </a:solidFill>
                <a:latin typeface="Times New Roman" panose="02020603050405020304" pitchFamily="18" charset="0"/>
                <a:cs typeface="Times New Roman" panose="02020603050405020304" pitchFamily="18" charset="0"/>
              </a:rPr>
              <a:t>aloud. When </a:t>
            </a:r>
            <a:r>
              <a:rPr lang="en-US" sz="1900" dirty="0">
                <a:solidFill>
                  <a:schemeClr val="tx1"/>
                </a:solidFill>
                <a:latin typeface="Times New Roman" panose="02020603050405020304" pitchFamily="18" charset="0"/>
                <a:cs typeface="Times New Roman" panose="02020603050405020304" pitchFamily="18" charset="0"/>
              </a:rPr>
              <a:t>we read aloud to students, we engage them in texts that they might not be able to read. In the process, we expand their imaginations, provide new knowledge, </a:t>
            </a:r>
            <a:r>
              <a:rPr lang="en-US" sz="1900" dirty="0" smtClean="0">
                <a:solidFill>
                  <a:schemeClr val="tx1"/>
                </a:solidFill>
                <a:latin typeface="Times New Roman" panose="02020603050405020304" pitchFamily="18" charset="0"/>
                <a:cs typeface="Times New Roman" panose="02020603050405020304" pitchFamily="18" charset="0"/>
              </a:rPr>
              <a:t>build </a:t>
            </a:r>
            <a:r>
              <a:rPr lang="en-US" sz="1900" dirty="0">
                <a:solidFill>
                  <a:schemeClr val="tx1"/>
                </a:solidFill>
                <a:latin typeface="Times New Roman" panose="02020603050405020304" pitchFamily="18" charset="0"/>
                <a:cs typeface="Times New Roman" panose="02020603050405020304" pitchFamily="18" charset="0"/>
              </a:rPr>
              <a:t>vocabulary, and promote reading as a worthwhile, </a:t>
            </a:r>
            <a:endParaRPr lang="en-US" sz="1900" dirty="0" smtClean="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2200" b="1" dirty="0" smtClean="0">
                <a:solidFill>
                  <a:schemeClr val="tx1"/>
                </a:solidFill>
                <a:latin typeface="Times New Roman" panose="02020603050405020304" pitchFamily="18" charset="0"/>
                <a:cs typeface="Times New Roman" panose="02020603050405020304" pitchFamily="18" charset="0"/>
              </a:rPr>
              <a:t>Story telling method:-</a:t>
            </a:r>
          </a:p>
          <a:p>
            <a:pPr>
              <a:buFont typeface="Wingdings" panose="05000000000000000000" pitchFamily="2" charset="2"/>
              <a:buChar char="Ø"/>
            </a:pPr>
            <a:r>
              <a:rPr lang="en-US" sz="1900" dirty="0">
                <a:solidFill>
                  <a:schemeClr val="tx1"/>
                </a:solidFill>
                <a:latin typeface="Times New Roman" panose="02020603050405020304" pitchFamily="18" charset="0"/>
                <a:cs typeface="Times New Roman" panose="02020603050405020304" pitchFamily="18" charset="0"/>
              </a:rPr>
              <a:t>Storytelling is a means for sharing and interpreting </a:t>
            </a:r>
            <a:r>
              <a:rPr lang="en-US" sz="1900" dirty="0" smtClean="0">
                <a:solidFill>
                  <a:schemeClr val="tx1"/>
                </a:solidFill>
                <a:latin typeface="Times New Roman" panose="02020603050405020304" pitchFamily="18" charset="0"/>
                <a:cs typeface="Times New Roman" panose="02020603050405020304" pitchFamily="18" charset="0"/>
              </a:rPr>
              <a:t>experiences. Story </a:t>
            </a:r>
            <a:r>
              <a:rPr lang="en-US" sz="1900" dirty="0">
                <a:solidFill>
                  <a:schemeClr val="tx1"/>
                </a:solidFill>
                <a:latin typeface="Times New Roman" panose="02020603050405020304" pitchFamily="18" charset="0"/>
                <a:cs typeface="Times New Roman" panose="02020603050405020304" pitchFamily="18" charset="0"/>
              </a:rPr>
              <a:t>Telling Method of Teaching is another way in which learners can learn vast amounts of information by listening to others</a:t>
            </a:r>
            <a:r>
              <a:rPr lang="en-US" sz="1900" dirty="0" smtClean="0">
                <a:solidFill>
                  <a:schemeClr val="tx1"/>
                </a:solidFill>
                <a:latin typeface="Times New Roman" panose="02020603050405020304" pitchFamily="18" charset="0"/>
                <a:cs typeface="Times New Roman" panose="02020603050405020304" pitchFamily="18" charset="0"/>
              </a:rPr>
              <a:t>.</a:t>
            </a:r>
          </a:p>
          <a:p>
            <a:pPr>
              <a:buFont typeface="Wingdings" panose="05000000000000000000" pitchFamily="2" charset="2"/>
              <a:buChar char="v"/>
            </a:pPr>
            <a:r>
              <a:rPr lang="en-US" sz="2200" b="1" dirty="0" smtClean="0">
                <a:solidFill>
                  <a:schemeClr val="tx1"/>
                </a:solidFill>
                <a:latin typeface="Times New Roman" panose="02020603050405020304" pitchFamily="18" charset="0"/>
                <a:cs typeface="Times New Roman" panose="02020603050405020304" pitchFamily="18" charset="0"/>
              </a:rPr>
              <a:t>Gaming </a:t>
            </a:r>
            <a:r>
              <a:rPr lang="en-US" sz="2200" b="1" dirty="0">
                <a:solidFill>
                  <a:schemeClr val="tx1"/>
                </a:solidFill>
                <a:latin typeface="Times New Roman" panose="02020603050405020304" pitchFamily="18" charset="0"/>
                <a:cs typeface="Times New Roman" panose="02020603050405020304" pitchFamily="18" charset="0"/>
              </a:rPr>
              <a:t>method:-</a:t>
            </a:r>
          </a:p>
          <a:p>
            <a:pPr>
              <a:buFont typeface="Wingdings" panose="05000000000000000000" pitchFamily="2" charset="2"/>
              <a:buChar char="Ø"/>
            </a:pPr>
            <a:r>
              <a:rPr lang="en-US" sz="1900" dirty="0">
                <a:solidFill>
                  <a:schemeClr val="tx1"/>
                </a:solidFill>
                <a:latin typeface="Times New Roman" panose="02020603050405020304" pitchFamily="18" charset="0"/>
                <a:cs typeface="Times New Roman" panose="02020603050405020304" pitchFamily="18" charset="0"/>
              </a:rPr>
              <a:t>Game-based learning is a teaching method that allows learners to explore different parts of games as a form of learning. Games can be designed by teachers and other education specialists in a way that balances academic subjects such as </a:t>
            </a:r>
            <a:r>
              <a:rPr lang="en-US" sz="1900" dirty="0" smtClean="0">
                <a:solidFill>
                  <a:schemeClr val="tx1"/>
                </a:solidFill>
                <a:latin typeface="Times New Roman" panose="02020603050405020304" pitchFamily="18" charset="0"/>
                <a:cs typeface="Times New Roman" panose="02020603050405020304" pitchFamily="18" charset="0"/>
              </a:rPr>
              <a:t>math.</a:t>
            </a:r>
          </a:p>
          <a:p>
            <a:pPr>
              <a:buFont typeface="Wingdings" panose="05000000000000000000" pitchFamily="2" charset="2"/>
              <a:buChar char="v"/>
            </a:pPr>
            <a:r>
              <a:rPr lang="en-US" sz="2200" b="1" dirty="0" smtClean="0">
                <a:solidFill>
                  <a:schemeClr val="tx1"/>
                </a:solidFill>
                <a:latin typeface="Times New Roman" panose="02020603050405020304" pitchFamily="18" charset="0"/>
                <a:cs typeface="Times New Roman" panose="02020603050405020304" pitchFamily="18" charset="0"/>
              </a:rPr>
              <a:t>Activity based leaning method:-</a:t>
            </a:r>
          </a:p>
          <a:p>
            <a:pPr>
              <a:buFont typeface="Wingdings" panose="05000000000000000000" pitchFamily="2" charset="2"/>
              <a:buChar char="Ø"/>
            </a:pPr>
            <a:r>
              <a:rPr lang="en-US" sz="1900" dirty="0" smtClean="0">
                <a:solidFill>
                  <a:schemeClr val="tx1"/>
                </a:solidFill>
                <a:latin typeface="Times New Roman" panose="02020603050405020304" pitchFamily="18" charset="0"/>
                <a:cs typeface="Times New Roman" panose="02020603050405020304" pitchFamily="18" charset="0"/>
              </a:rPr>
              <a:t>Activity </a:t>
            </a:r>
            <a:r>
              <a:rPr lang="en-US" sz="1900" dirty="0">
                <a:solidFill>
                  <a:schemeClr val="tx1"/>
                </a:solidFill>
                <a:latin typeface="Times New Roman" panose="02020603050405020304" pitchFamily="18" charset="0"/>
                <a:cs typeface="Times New Roman" panose="02020603050405020304" pitchFamily="18" charset="0"/>
              </a:rPr>
              <a:t>method is a technique adopted by a teacher to emphasize his or her method of teaching through activity in which the students participate </a:t>
            </a:r>
            <a:r>
              <a:rPr lang="en-US" sz="1900" dirty="0" smtClean="0">
                <a:solidFill>
                  <a:schemeClr val="tx1"/>
                </a:solidFill>
                <a:latin typeface="Times New Roman" panose="02020603050405020304" pitchFamily="18" charset="0"/>
                <a:cs typeface="Times New Roman" panose="02020603050405020304" pitchFamily="18" charset="0"/>
              </a:rPr>
              <a:t>and </a:t>
            </a:r>
            <a:r>
              <a:rPr lang="en-US" sz="1900" dirty="0">
                <a:solidFill>
                  <a:schemeClr val="tx1"/>
                </a:solidFill>
                <a:latin typeface="Times New Roman" panose="02020603050405020304" pitchFamily="18" charset="0"/>
                <a:cs typeface="Times New Roman" panose="02020603050405020304" pitchFamily="18" charset="0"/>
              </a:rPr>
              <a:t>bring about efficient learning experiences. </a:t>
            </a:r>
            <a:endParaRPr lang="en-US" sz="1900" dirty="0" smtClean="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2200" b="1" dirty="0" smtClean="0">
                <a:solidFill>
                  <a:schemeClr val="tx1"/>
                </a:solidFill>
                <a:latin typeface="Times New Roman" panose="02020603050405020304" pitchFamily="18" charset="0"/>
                <a:cs typeface="Times New Roman" panose="02020603050405020304" pitchFamily="18" charset="0"/>
              </a:rPr>
              <a:t>Play way method:-</a:t>
            </a:r>
          </a:p>
          <a:p>
            <a:pPr>
              <a:buFont typeface="Wingdings" panose="05000000000000000000" pitchFamily="2" charset="2"/>
              <a:buChar char="Ø"/>
            </a:pPr>
            <a:r>
              <a:rPr lang="en-US" sz="1900" dirty="0" smtClean="0">
                <a:solidFill>
                  <a:schemeClr val="tx1"/>
                </a:solidFill>
                <a:latin typeface="Times New Roman" panose="02020603050405020304" pitchFamily="18" charset="0"/>
                <a:cs typeface="Times New Roman" panose="02020603050405020304" pitchFamily="18" charset="0"/>
              </a:rPr>
              <a:t>Play-way </a:t>
            </a:r>
            <a:r>
              <a:rPr lang="en-US" sz="1900" dirty="0">
                <a:solidFill>
                  <a:schemeClr val="tx1"/>
                </a:solidFill>
                <a:latin typeface="Times New Roman" panose="02020603050405020304" pitchFamily="18" charset="0"/>
                <a:cs typeface="Times New Roman" panose="02020603050405020304" pitchFamily="18" charset="0"/>
              </a:rPr>
              <a:t>method can be utilized in the teaching of various subjects of the school curriculum to make them lively and interesting. In the teaching of languages play way can include dramatization of interesting </a:t>
            </a:r>
            <a:r>
              <a:rPr lang="en-US" sz="1900" dirty="0" smtClean="0">
                <a:solidFill>
                  <a:schemeClr val="tx1"/>
                </a:solidFill>
                <a:latin typeface="Times New Roman" panose="02020603050405020304" pitchFamily="18" charset="0"/>
                <a:cs typeface="Times New Roman" panose="02020603050405020304" pitchFamily="18" charset="0"/>
              </a:rPr>
              <a:t>plays</a:t>
            </a:r>
            <a:r>
              <a:rPr lang="en-US" sz="1900" dirty="0">
                <a:solidFill>
                  <a:schemeClr val="tx1"/>
                </a:solidFill>
                <a:latin typeface="Times New Roman" panose="02020603050405020304" pitchFamily="18" charset="0"/>
                <a:cs typeface="Times New Roman" panose="02020603050405020304" pitchFamily="18" charset="0"/>
              </a:rPr>
              <a:t>, debate, discussion, speeches, spelling games and story games. </a:t>
            </a:r>
            <a:endParaRPr lang="en-US" sz="19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2804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3">
                                            <p:txEl>
                                              <p:pRg st="2" end="2"/>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1" dur="500"/>
                                        <p:tgtEl>
                                          <p:spTgt spid="3">
                                            <p:txEl>
                                              <p:pRg st="3" end="3"/>
                                            </p:txEl>
                                          </p:spTgt>
                                        </p:tgtEl>
                                      </p:cBhvr>
                                    </p:animEffect>
                                  </p:childTnLst>
                                </p:cTn>
                              </p:par>
                              <p:par>
                                <p:cTn id="32" presetID="53" presetClass="entr" presetSubtype="16"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p:cTn id="34"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6" dur="500"/>
                                        <p:tgtEl>
                                          <p:spTgt spid="3">
                                            <p:txEl>
                                              <p:pRg st="4" end="4"/>
                                            </p:txEl>
                                          </p:spTgt>
                                        </p:tgtEl>
                                      </p:cBhvr>
                                    </p:animEffect>
                                  </p:childTnLst>
                                </p:cTn>
                              </p:par>
                              <p:par>
                                <p:cTn id="37" presetID="53" presetClass="entr" presetSubtype="16"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1" dur="500"/>
                                        <p:tgtEl>
                                          <p:spTgt spid="3">
                                            <p:txEl>
                                              <p:pRg st="5" end="5"/>
                                            </p:txEl>
                                          </p:spTgt>
                                        </p:tgtEl>
                                      </p:cBhvr>
                                    </p:animEffect>
                                  </p:childTnLst>
                                </p:cTn>
                              </p:par>
                              <p:par>
                                <p:cTn id="42" presetID="53" presetClass="entr" presetSubtype="16" fill="hold" nodeType="with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 calcmode="lin" valueType="num">
                                      <p:cBhvr>
                                        <p:cTn id="44"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5"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6" dur="500"/>
                                        <p:tgtEl>
                                          <p:spTgt spid="3">
                                            <p:txEl>
                                              <p:pRg st="6" end="6"/>
                                            </p:txEl>
                                          </p:spTgt>
                                        </p:tgtEl>
                                      </p:cBhvr>
                                    </p:animEffect>
                                  </p:childTnLst>
                                </p:cTn>
                              </p:par>
                              <p:par>
                                <p:cTn id="47" presetID="53" presetClass="entr" presetSubtype="16" fill="hold" nodeType="with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3">
                                            <p:txEl>
                                              <p:pRg st="7" end="7"/>
                                            </p:txEl>
                                          </p:spTgt>
                                        </p:tgtEl>
                                      </p:cBhvr>
                                    </p:animEffect>
                                  </p:childTnLst>
                                </p:cTn>
                              </p:par>
                              <p:par>
                                <p:cTn id="52" presetID="53" presetClass="entr" presetSubtype="16" fill="hold" nodeType="withEffect">
                                  <p:stCondLst>
                                    <p:cond delay="0"/>
                                  </p:stCondLst>
                                  <p:childTnLst>
                                    <p:set>
                                      <p:cBhvr>
                                        <p:cTn id="53" dur="1" fill="hold">
                                          <p:stCondLst>
                                            <p:cond delay="0"/>
                                          </p:stCondLst>
                                        </p:cTn>
                                        <p:tgtEl>
                                          <p:spTgt spid="3">
                                            <p:txEl>
                                              <p:pRg st="9" end="9"/>
                                            </p:txEl>
                                          </p:spTgt>
                                        </p:tgtEl>
                                        <p:attrNameLst>
                                          <p:attrName>style.visibility</p:attrName>
                                        </p:attrNameLst>
                                      </p:cBhvr>
                                      <p:to>
                                        <p:strVal val="visible"/>
                                      </p:to>
                                    </p:set>
                                    <p:anim calcmode="lin" valueType="num">
                                      <p:cBhvr>
                                        <p:cTn id="54"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55"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56" dur="500"/>
                                        <p:tgtEl>
                                          <p:spTgt spid="3">
                                            <p:txEl>
                                              <p:pRg st="9" end="9"/>
                                            </p:txEl>
                                          </p:spTgt>
                                        </p:tgtEl>
                                      </p:cBhvr>
                                    </p:animEffect>
                                  </p:childTnLst>
                                </p:cTn>
                              </p:par>
                              <p:par>
                                <p:cTn id="57" presetID="53" presetClass="entr" presetSubtype="16" fill="hold" nodeType="with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 calcmode="lin" valueType="num">
                                      <p:cBhvr>
                                        <p:cTn id="59"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0"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6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1229" y="132790"/>
            <a:ext cx="10126789" cy="1423055"/>
          </a:xfrm>
        </p:spPr>
        <p:txBody>
          <a:bodyPr/>
          <a:lstStyle/>
          <a:p>
            <a:pPr marL="571500" indent="-571500">
              <a:buFont typeface="Wingdings" panose="05000000000000000000" pitchFamily="2" charset="2"/>
              <a:buChar char="v"/>
            </a:pPr>
            <a:r>
              <a:rPr lang="en-US" b="1" dirty="0" smtClean="0">
                <a:solidFill>
                  <a:schemeClr val="tx1"/>
                </a:solidFill>
                <a:latin typeface="Times New Roman" panose="02020603050405020304" pitchFamily="18" charset="0"/>
                <a:cs typeface="Times New Roman" panose="02020603050405020304" pitchFamily="18" charset="0"/>
              </a:rPr>
              <a:t>Best Methodologies:-</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51229" y="1801505"/>
            <a:ext cx="10126789" cy="4954138"/>
          </a:xfrm>
        </p:spPr>
        <p:txBody>
          <a:bodyPr>
            <a:normAutofit/>
          </a:bodyPr>
          <a:lstStyle/>
          <a:p>
            <a:pPr>
              <a:buFont typeface="Wingdings" panose="05000000000000000000" pitchFamily="2" charset="2"/>
              <a:buChar char="Ø"/>
            </a:pPr>
            <a:r>
              <a:rPr lang="en-US" sz="3600" dirty="0" smtClean="0">
                <a:solidFill>
                  <a:schemeClr val="tx1"/>
                </a:solidFill>
                <a:latin typeface="Times New Roman" panose="02020603050405020304" pitchFamily="18" charset="0"/>
                <a:cs typeface="Times New Roman" panose="02020603050405020304" pitchFamily="18" charset="0"/>
              </a:rPr>
              <a:t>Reading aloud method.</a:t>
            </a:r>
          </a:p>
          <a:p>
            <a:pPr>
              <a:buFont typeface="Wingdings" panose="05000000000000000000" pitchFamily="2" charset="2"/>
              <a:buChar char="Ø"/>
            </a:pPr>
            <a:r>
              <a:rPr lang="en-US" sz="3600" dirty="0" smtClean="0">
                <a:solidFill>
                  <a:schemeClr val="tx1"/>
                </a:solidFill>
                <a:latin typeface="Times New Roman" panose="02020603050405020304" pitchFamily="18" charset="0"/>
                <a:cs typeface="Times New Roman" panose="02020603050405020304" pitchFamily="18" charset="0"/>
              </a:rPr>
              <a:t>Story telling method.</a:t>
            </a:r>
          </a:p>
          <a:p>
            <a:pPr>
              <a:buFont typeface="Wingdings" panose="05000000000000000000" pitchFamily="2" charset="2"/>
              <a:buChar char="Ø"/>
            </a:pPr>
            <a:r>
              <a:rPr lang="en-US" sz="3600" dirty="0" smtClean="0">
                <a:solidFill>
                  <a:schemeClr val="tx1"/>
                </a:solidFill>
                <a:latin typeface="Times New Roman" panose="02020603050405020304" pitchFamily="18" charset="0"/>
                <a:cs typeface="Times New Roman" panose="02020603050405020304" pitchFamily="18" charset="0"/>
              </a:rPr>
              <a:t>Play way method.</a:t>
            </a:r>
          </a:p>
          <a:p>
            <a:pPr>
              <a:buFont typeface="Wingdings" panose="05000000000000000000" pitchFamily="2" charset="2"/>
              <a:buChar char="Ø"/>
            </a:pPr>
            <a:endParaRPr lang="en-US" sz="3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3300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0436" y="119143"/>
            <a:ext cx="9894176" cy="808905"/>
          </a:xfrm>
        </p:spPr>
        <p:txBody>
          <a:bodyPr/>
          <a:lstStyle/>
          <a:p>
            <a:pPr marL="571500" indent="-571500">
              <a:buFont typeface="Wingdings" panose="05000000000000000000" pitchFamily="2" charset="2"/>
              <a:buChar char="v"/>
            </a:pPr>
            <a:r>
              <a:rPr lang="en-US" b="1" dirty="0" smtClean="0">
                <a:solidFill>
                  <a:schemeClr val="tx1"/>
                </a:solidFill>
                <a:latin typeface="Times New Roman" panose="02020603050405020304" pitchFamily="18" charset="0"/>
                <a:cs typeface="Times New Roman" panose="02020603050405020304" pitchFamily="18" charset="0"/>
              </a:rPr>
              <a:t>Middle Level:- (Grade 6 to 8)</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55343" y="1201004"/>
            <a:ext cx="11122926" cy="5540990"/>
          </a:xfrm>
        </p:spPr>
        <p:txBody>
          <a:bodyPr>
            <a:normAutofit fontScale="70000" lnSpcReduction="20000"/>
          </a:bodyPr>
          <a:lstStyle/>
          <a:p>
            <a:pPr>
              <a:buFont typeface="Wingdings" panose="05000000000000000000" pitchFamily="2" charset="2"/>
              <a:buChar char="v"/>
            </a:pPr>
            <a:r>
              <a:rPr lang="en-US" sz="2900" b="1" dirty="0" smtClean="0">
                <a:solidFill>
                  <a:schemeClr val="tx1"/>
                </a:solidFill>
                <a:latin typeface="Times New Roman" panose="02020603050405020304" pitchFamily="18" charset="0"/>
                <a:cs typeface="Times New Roman" panose="02020603050405020304" pitchFamily="18" charset="0"/>
              </a:rPr>
              <a:t>Creative writing :-</a:t>
            </a:r>
          </a:p>
          <a:p>
            <a:pPr>
              <a:buFont typeface="Wingdings" panose="05000000000000000000" pitchFamily="2" charset="2"/>
              <a:buChar char="Ø"/>
            </a:pPr>
            <a:r>
              <a:rPr lang="en-US" sz="2600" dirty="0" smtClean="0">
                <a:solidFill>
                  <a:schemeClr val="tx1"/>
                </a:solidFill>
                <a:latin typeface="Times New Roman" panose="02020603050405020304" pitchFamily="18" charset="0"/>
                <a:cs typeface="Times New Roman" panose="02020603050405020304" pitchFamily="18" charset="0"/>
              </a:rPr>
              <a:t>Here </a:t>
            </a:r>
            <a:r>
              <a:rPr lang="en-US" sz="2600" dirty="0">
                <a:solidFill>
                  <a:schemeClr val="tx1"/>
                </a:solidFill>
                <a:latin typeface="Times New Roman" panose="02020603050405020304" pitchFamily="18" charset="0"/>
                <a:cs typeface="Times New Roman" panose="02020603050405020304" pitchFamily="18" charset="0"/>
              </a:rPr>
              <a:t>students can learn through creative writing of which the teacher helps the learners to identify the problem or the issue involved through this method the learners may be able to solve problem or what they need to </a:t>
            </a:r>
            <a:r>
              <a:rPr lang="en-US" sz="2600" dirty="0" smtClean="0">
                <a:solidFill>
                  <a:schemeClr val="tx1"/>
                </a:solidFill>
                <a:latin typeface="Times New Roman" panose="02020603050405020304" pitchFamily="18" charset="0"/>
                <a:cs typeface="Times New Roman" panose="02020603050405020304" pitchFamily="18" charset="0"/>
              </a:rPr>
              <a:t>solve. </a:t>
            </a:r>
            <a:endParaRPr lang="en-US" sz="2600"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2900" b="1" dirty="0" smtClean="0">
                <a:solidFill>
                  <a:schemeClr val="tx1"/>
                </a:solidFill>
                <a:latin typeface="Times New Roman" panose="02020603050405020304" pitchFamily="18" charset="0"/>
                <a:cs typeface="Times New Roman" panose="02020603050405020304" pitchFamily="18" charset="0"/>
              </a:rPr>
              <a:t>Memorization method:- </a:t>
            </a:r>
          </a:p>
          <a:p>
            <a:pPr>
              <a:buFont typeface="Wingdings" panose="05000000000000000000" pitchFamily="2" charset="2"/>
              <a:buChar char="Ø"/>
            </a:pPr>
            <a:r>
              <a:rPr lang="en-US" sz="2600" dirty="0" smtClean="0">
                <a:solidFill>
                  <a:schemeClr val="tx1"/>
                </a:solidFill>
                <a:latin typeface="Times New Roman" panose="02020603050405020304" pitchFamily="18" charset="0"/>
                <a:cs typeface="Times New Roman" panose="02020603050405020304" pitchFamily="18" charset="0"/>
              </a:rPr>
              <a:t>This </a:t>
            </a:r>
            <a:r>
              <a:rPr lang="en-US" sz="2600" dirty="0">
                <a:solidFill>
                  <a:schemeClr val="tx1"/>
                </a:solidFill>
                <a:latin typeface="Times New Roman" panose="02020603050405020304" pitchFamily="18" charset="0"/>
                <a:cs typeface="Times New Roman" panose="02020603050405020304" pitchFamily="18" charset="0"/>
              </a:rPr>
              <a:t>is a method of teaching which involves an act of using repetition to memorize facts. It is probably used in science or in mathematics in which questions, formulae even answers at time are printed on the flash cards to help learners remember information easily. Therefore, it provides to learners the ability to recall information randomly</a:t>
            </a:r>
            <a:r>
              <a:rPr lang="en-US" sz="2600" b="1" dirty="0">
                <a:solidFill>
                  <a:schemeClr val="tx1"/>
                </a:solidFill>
                <a:latin typeface="Times New Roman" panose="02020603050405020304" pitchFamily="18" charset="0"/>
                <a:cs typeface="Times New Roman" panose="02020603050405020304" pitchFamily="18" charset="0"/>
              </a:rPr>
              <a:t>. </a:t>
            </a:r>
            <a:endParaRPr lang="en-US" sz="2600" b="1" dirty="0" smtClean="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2900" b="1" dirty="0" smtClean="0">
                <a:solidFill>
                  <a:schemeClr val="tx1"/>
                </a:solidFill>
                <a:latin typeface="Times New Roman" panose="02020603050405020304" pitchFamily="18" charset="0"/>
                <a:cs typeface="Times New Roman" panose="02020603050405020304" pitchFamily="18" charset="0"/>
              </a:rPr>
              <a:t>Explaining method:-</a:t>
            </a:r>
          </a:p>
          <a:p>
            <a:pPr>
              <a:buFont typeface="Wingdings" panose="05000000000000000000" pitchFamily="2" charset="2"/>
              <a:buChar char="Ø"/>
            </a:pPr>
            <a:r>
              <a:rPr lang="en-US" sz="2600" dirty="0" smtClean="0">
                <a:solidFill>
                  <a:schemeClr val="tx1"/>
                </a:solidFill>
                <a:latin typeface="Times New Roman" panose="02020603050405020304" pitchFamily="18" charset="0"/>
                <a:cs typeface="Times New Roman" panose="02020603050405020304" pitchFamily="18" charset="0"/>
              </a:rPr>
              <a:t>It is widely used by teachers and professors and is expressed verbally. Its structure repeats that of a speech having all characteristic parts followed by arguments and rhetorical questions. It may be constructed as: telling, lecture, narration, exposition or simple speech.</a:t>
            </a:r>
          </a:p>
          <a:p>
            <a:pPr>
              <a:buFont typeface="Wingdings" panose="05000000000000000000" pitchFamily="2" charset="2"/>
              <a:buChar char="v"/>
            </a:pPr>
            <a:r>
              <a:rPr lang="en-US" sz="2900" b="1" dirty="0" smtClean="0">
                <a:solidFill>
                  <a:schemeClr val="tx1"/>
                </a:solidFill>
                <a:latin typeface="Times New Roman" panose="02020603050405020304" pitchFamily="18" charset="0"/>
                <a:cs typeface="Times New Roman" panose="02020603050405020304" pitchFamily="18" charset="0"/>
              </a:rPr>
              <a:t>Home work method:-</a:t>
            </a:r>
          </a:p>
          <a:p>
            <a:pPr>
              <a:buFont typeface="Wingdings" panose="05000000000000000000" pitchFamily="2" charset="2"/>
              <a:buChar char="Ø"/>
            </a:pPr>
            <a:r>
              <a:rPr lang="en-US" sz="2600" dirty="0" smtClean="0">
                <a:solidFill>
                  <a:schemeClr val="tx1"/>
                </a:solidFill>
                <a:latin typeface="Times New Roman" panose="02020603050405020304" pitchFamily="18" charset="0"/>
                <a:cs typeface="Times New Roman" panose="02020603050405020304" pitchFamily="18" charset="0"/>
              </a:rPr>
              <a:t>Teacher give home work assignments or task to students in different subjects like English, Math, Science, Urdu etc.</a:t>
            </a:r>
          </a:p>
          <a:p>
            <a:pPr>
              <a:buFont typeface="Wingdings" panose="05000000000000000000" pitchFamily="2" charset="2"/>
              <a:buChar char="v"/>
            </a:pPr>
            <a:r>
              <a:rPr lang="en-US" sz="2900" b="1" dirty="0" smtClean="0">
                <a:solidFill>
                  <a:schemeClr val="tx1"/>
                </a:solidFill>
                <a:latin typeface="Times New Roman" panose="02020603050405020304" pitchFamily="18" charset="0"/>
                <a:cs typeface="Times New Roman" panose="02020603050405020304" pitchFamily="18" charset="0"/>
              </a:rPr>
              <a:t>Telling method:-</a:t>
            </a:r>
          </a:p>
          <a:p>
            <a:pPr>
              <a:buFont typeface="Wingdings" panose="05000000000000000000" pitchFamily="2" charset="2"/>
              <a:buChar char="Ø"/>
            </a:pPr>
            <a:r>
              <a:rPr lang="en-US" sz="2600" dirty="0" smtClean="0">
                <a:solidFill>
                  <a:schemeClr val="tx1"/>
                </a:solidFill>
                <a:latin typeface="Times New Roman" panose="02020603050405020304" pitchFamily="18" charset="0"/>
                <a:cs typeface="Times New Roman" panose="02020603050405020304" pitchFamily="18" charset="0"/>
              </a:rPr>
              <a:t>teacher </a:t>
            </a:r>
            <a:r>
              <a:rPr lang="en-US" sz="2600" dirty="0">
                <a:solidFill>
                  <a:schemeClr val="tx1"/>
                </a:solidFill>
                <a:latin typeface="Times New Roman" panose="02020603050405020304" pitchFamily="18" charset="0"/>
                <a:cs typeface="Times New Roman" panose="02020603050405020304" pitchFamily="18" charset="0"/>
              </a:rPr>
              <a:t>makes a brief oral presentation of some fact of concept of educational significances, it is a method often resorted to by teachers for supplying the students with information above events, incidents and simple facts. </a:t>
            </a:r>
          </a:p>
        </p:txBody>
      </p:sp>
    </p:spTree>
    <p:extLst>
      <p:ext uri="{BB962C8B-B14F-4D97-AF65-F5344CB8AC3E}">
        <p14:creationId xmlns:p14="http://schemas.microsoft.com/office/powerpoint/2010/main" val="40902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3">
                                            <p:txEl>
                                              <p:pRg st="2" end="2"/>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1" dur="500"/>
                                        <p:tgtEl>
                                          <p:spTgt spid="3">
                                            <p:txEl>
                                              <p:pRg st="3" end="3"/>
                                            </p:txEl>
                                          </p:spTgt>
                                        </p:tgtEl>
                                      </p:cBhvr>
                                    </p:animEffect>
                                  </p:childTnLst>
                                </p:cTn>
                              </p:par>
                              <p:par>
                                <p:cTn id="32" presetID="53" presetClass="entr" presetSubtype="16"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p:cTn id="34"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6" dur="500"/>
                                        <p:tgtEl>
                                          <p:spTgt spid="3">
                                            <p:txEl>
                                              <p:pRg st="4" end="4"/>
                                            </p:txEl>
                                          </p:spTgt>
                                        </p:tgtEl>
                                      </p:cBhvr>
                                    </p:animEffect>
                                  </p:childTnLst>
                                </p:cTn>
                              </p:par>
                              <p:par>
                                <p:cTn id="37" presetID="53" presetClass="entr" presetSubtype="16"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1" dur="500"/>
                                        <p:tgtEl>
                                          <p:spTgt spid="3">
                                            <p:txEl>
                                              <p:pRg st="5" end="5"/>
                                            </p:txEl>
                                          </p:spTgt>
                                        </p:tgtEl>
                                      </p:cBhvr>
                                    </p:animEffect>
                                  </p:childTnLst>
                                </p:cTn>
                              </p:par>
                              <p:par>
                                <p:cTn id="42" presetID="53" presetClass="entr" presetSubtype="16" fill="hold" nodeType="with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 calcmode="lin" valueType="num">
                                      <p:cBhvr>
                                        <p:cTn id="44"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5"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6" dur="500"/>
                                        <p:tgtEl>
                                          <p:spTgt spid="3">
                                            <p:txEl>
                                              <p:pRg st="6" end="6"/>
                                            </p:txEl>
                                          </p:spTgt>
                                        </p:tgtEl>
                                      </p:cBhvr>
                                    </p:animEffect>
                                  </p:childTnLst>
                                </p:cTn>
                              </p:par>
                              <p:par>
                                <p:cTn id="47" presetID="53" presetClass="entr" presetSubtype="16" fill="hold" nodeType="with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3">
                                            <p:txEl>
                                              <p:pRg st="7" end="7"/>
                                            </p:txEl>
                                          </p:spTgt>
                                        </p:tgtEl>
                                      </p:cBhvr>
                                    </p:animEffect>
                                  </p:childTnLst>
                                </p:cTn>
                              </p:par>
                              <p:par>
                                <p:cTn id="52" presetID="53" presetClass="entr" presetSubtype="16" fill="hold" nodeType="with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 calcmode="lin" valueType="num">
                                      <p:cBhvr>
                                        <p:cTn id="54"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5"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6" dur="500"/>
                                        <p:tgtEl>
                                          <p:spTgt spid="3">
                                            <p:txEl>
                                              <p:pRg st="8" end="8"/>
                                            </p:txEl>
                                          </p:spTgt>
                                        </p:tgtEl>
                                      </p:cBhvr>
                                    </p:animEffect>
                                  </p:childTnLst>
                                </p:cTn>
                              </p:par>
                              <p:par>
                                <p:cTn id="57" presetID="53" presetClass="entr" presetSubtype="16" fill="hold" nodeType="with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 calcmode="lin" valueType="num">
                                      <p:cBhvr>
                                        <p:cTn id="59"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0"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6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1229" y="132790"/>
            <a:ext cx="10126789" cy="863497"/>
          </a:xfrm>
        </p:spPr>
        <p:txBody>
          <a:bodyPr/>
          <a:lstStyle/>
          <a:p>
            <a:pPr marL="571500" indent="-571500">
              <a:buFont typeface="Wingdings" panose="05000000000000000000" pitchFamily="2" charset="2"/>
              <a:buChar char="v"/>
            </a:pPr>
            <a:r>
              <a:rPr lang="en-US" b="1" dirty="0" smtClean="0">
                <a:solidFill>
                  <a:schemeClr val="tx1"/>
                </a:solidFill>
                <a:latin typeface="Times New Roman" panose="02020603050405020304" pitchFamily="18" charset="0"/>
                <a:cs typeface="Times New Roman" panose="02020603050405020304" pitchFamily="18" charset="0"/>
              </a:rPr>
              <a:t>Best Methodologies:-</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51229" y="1296537"/>
            <a:ext cx="10126789" cy="5459105"/>
          </a:xfrm>
        </p:spPr>
        <p:txBody>
          <a:bodyPr>
            <a:normAutofit/>
          </a:bodyPr>
          <a:lstStyle/>
          <a:p>
            <a:pPr>
              <a:buFont typeface="Wingdings" panose="05000000000000000000" pitchFamily="2" charset="2"/>
              <a:buChar char="Ø"/>
            </a:pPr>
            <a:r>
              <a:rPr lang="en-US" sz="3200" dirty="0" smtClean="0">
                <a:solidFill>
                  <a:schemeClr val="tx1"/>
                </a:solidFill>
                <a:latin typeface="Times New Roman" panose="02020603050405020304" pitchFamily="18" charset="0"/>
                <a:cs typeface="Times New Roman" panose="02020603050405020304" pitchFamily="18" charset="0"/>
              </a:rPr>
              <a:t>Creative writing method.</a:t>
            </a:r>
          </a:p>
          <a:p>
            <a:pPr>
              <a:buFont typeface="Wingdings" panose="05000000000000000000" pitchFamily="2" charset="2"/>
              <a:buChar char="Ø"/>
            </a:pPr>
            <a:r>
              <a:rPr lang="en-US" sz="3200" dirty="0" smtClean="0">
                <a:solidFill>
                  <a:schemeClr val="tx1"/>
                </a:solidFill>
                <a:latin typeface="Times New Roman" panose="02020603050405020304" pitchFamily="18" charset="0"/>
                <a:cs typeface="Times New Roman" panose="02020603050405020304" pitchFamily="18" charset="0"/>
              </a:rPr>
              <a:t>Home work method.</a:t>
            </a:r>
          </a:p>
          <a:p>
            <a:pPr>
              <a:buFont typeface="Wingdings" panose="05000000000000000000" pitchFamily="2" charset="2"/>
              <a:buChar char="Ø"/>
            </a:pPr>
            <a:r>
              <a:rPr lang="en-US" sz="3200" dirty="0" smtClean="0">
                <a:solidFill>
                  <a:schemeClr val="tx1"/>
                </a:solidFill>
                <a:latin typeface="Times New Roman" panose="02020603050405020304" pitchFamily="18" charset="0"/>
                <a:cs typeface="Times New Roman" panose="02020603050405020304" pitchFamily="18" charset="0"/>
              </a:rPr>
              <a:t>Memorization method.</a:t>
            </a:r>
          </a:p>
          <a:p>
            <a:endParaRPr lang="en-US"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1603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1229" y="146439"/>
            <a:ext cx="9853383" cy="645131"/>
          </a:xfrm>
        </p:spPr>
        <p:txBody>
          <a:bodyPr>
            <a:normAutofit/>
          </a:bodyPr>
          <a:lstStyle/>
          <a:p>
            <a:pPr marL="571500" indent="-571500">
              <a:buFont typeface="Wingdings" panose="05000000000000000000" pitchFamily="2" charset="2"/>
              <a:buChar char="v"/>
            </a:pPr>
            <a:r>
              <a:rPr lang="en-US" b="1" dirty="0" smtClean="0">
                <a:solidFill>
                  <a:schemeClr val="tx1"/>
                </a:solidFill>
                <a:latin typeface="Times New Roman" panose="02020603050405020304" pitchFamily="18" charset="0"/>
                <a:cs typeface="Times New Roman" panose="02020603050405020304" pitchFamily="18" charset="0"/>
              </a:rPr>
              <a:t>Secondary Level:- (Grade 9 to 10)</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51229" y="914401"/>
            <a:ext cx="9853383" cy="5943600"/>
          </a:xfrm>
        </p:spPr>
        <p:txBody>
          <a:bodyPr>
            <a:normAutofit fontScale="92500" lnSpcReduction="20000"/>
          </a:bodyPr>
          <a:lstStyle/>
          <a:p>
            <a:pPr>
              <a:buFont typeface="Wingdings" panose="05000000000000000000" pitchFamily="2" charset="2"/>
              <a:buChar char="v"/>
            </a:pPr>
            <a:r>
              <a:rPr lang="en-US" sz="2200" b="1" dirty="0" smtClean="0">
                <a:solidFill>
                  <a:schemeClr val="tx1"/>
                </a:solidFill>
                <a:latin typeface="Times New Roman" panose="02020603050405020304" pitchFamily="18" charset="0"/>
                <a:cs typeface="Times New Roman" panose="02020603050405020304" pitchFamily="18" charset="0"/>
              </a:rPr>
              <a:t>Collaborating Method:-</a:t>
            </a:r>
          </a:p>
          <a:p>
            <a:pPr>
              <a:buFont typeface="Wingdings" panose="05000000000000000000" pitchFamily="2" charset="2"/>
              <a:buChar char="Ø"/>
            </a:pPr>
            <a:r>
              <a:rPr lang="en-US" sz="1900" dirty="0">
                <a:solidFill>
                  <a:schemeClr val="tx1"/>
                </a:solidFill>
                <a:latin typeface="Times New Roman" panose="02020603050405020304" pitchFamily="18" charset="0"/>
                <a:cs typeface="Times New Roman" panose="02020603050405020304" pitchFamily="18" charset="0"/>
              </a:rPr>
              <a:t>Collaboration allows students to actively participate in the learning process by talking with each other and listening to other points of view. Collaboration establishes a personal connection between students and the topic of study and it helps students think in a less personally biased way. </a:t>
            </a:r>
            <a:endParaRPr lang="en-US" sz="1900" dirty="0" smtClean="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2200" b="1" dirty="0">
                <a:solidFill>
                  <a:schemeClr val="tx1"/>
                </a:solidFill>
                <a:latin typeface="Times New Roman" panose="02020603050405020304" pitchFamily="18" charset="0"/>
                <a:cs typeface="Times New Roman" panose="02020603050405020304" pitchFamily="18" charset="0"/>
              </a:rPr>
              <a:t>L</a:t>
            </a:r>
            <a:r>
              <a:rPr lang="en-US" sz="2200" b="1" dirty="0" smtClean="0">
                <a:solidFill>
                  <a:schemeClr val="tx1"/>
                </a:solidFill>
                <a:latin typeface="Times New Roman" panose="02020603050405020304" pitchFamily="18" charset="0"/>
                <a:cs typeface="Times New Roman" panose="02020603050405020304" pitchFamily="18" charset="0"/>
              </a:rPr>
              <a:t>ecture method:-</a:t>
            </a:r>
          </a:p>
          <a:p>
            <a:pPr>
              <a:buFont typeface="Wingdings" panose="05000000000000000000" pitchFamily="2" charset="2"/>
              <a:buChar char="Ø"/>
            </a:pPr>
            <a:r>
              <a:rPr lang="en-US" sz="1900" dirty="0" smtClean="0">
                <a:solidFill>
                  <a:schemeClr val="tx1"/>
                </a:solidFill>
                <a:latin typeface="Times New Roman" panose="02020603050405020304" pitchFamily="18" charset="0"/>
                <a:cs typeface="Times New Roman" panose="02020603050405020304" pitchFamily="18" charset="0"/>
              </a:rPr>
              <a:t>The </a:t>
            </a:r>
            <a:r>
              <a:rPr lang="en-US" sz="1900" dirty="0">
                <a:solidFill>
                  <a:schemeClr val="tx1"/>
                </a:solidFill>
                <a:latin typeface="Times New Roman" panose="02020603050405020304" pitchFamily="18" charset="0"/>
                <a:cs typeface="Times New Roman" panose="02020603050405020304" pitchFamily="18" charset="0"/>
              </a:rPr>
              <a:t>lecture is a teaching procedure consisting of the clarification or the explanation of facts, principles or </a:t>
            </a:r>
            <a:r>
              <a:rPr lang="en-US" sz="1900" dirty="0" smtClean="0">
                <a:solidFill>
                  <a:schemeClr val="tx1"/>
                </a:solidFill>
                <a:latin typeface="Times New Roman" panose="02020603050405020304" pitchFamily="18" charset="0"/>
                <a:cs typeface="Times New Roman" panose="02020603050405020304" pitchFamily="18" charset="0"/>
              </a:rPr>
              <a:t>relationships. a lecture is a process of </a:t>
            </a:r>
            <a:r>
              <a:rPr lang="en-US" sz="1900" dirty="0">
                <a:solidFill>
                  <a:schemeClr val="tx1"/>
                </a:solidFill>
                <a:latin typeface="Times New Roman" panose="02020603050405020304" pitchFamily="18" charset="0"/>
                <a:cs typeface="Times New Roman" panose="02020603050405020304" pitchFamily="18" charset="0"/>
              </a:rPr>
              <a:t>an oral presentation intended to present information or teach </a:t>
            </a:r>
            <a:r>
              <a:rPr lang="en-US" sz="1900" dirty="0" smtClean="0">
                <a:solidFill>
                  <a:schemeClr val="tx1"/>
                </a:solidFill>
                <a:latin typeface="Times New Roman" panose="02020603050405020304" pitchFamily="18" charset="0"/>
                <a:cs typeface="Times New Roman" panose="02020603050405020304" pitchFamily="18" charset="0"/>
              </a:rPr>
              <a:t>student </a:t>
            </a:r>
            <a:r>
              <a:rPr lang="en-US" sz="1900" dirty="0">
                <a:solidFill>
                  <a:schemeClr val="tx1"/>
                </a:solidFill>
                <a:latin typeface="Times New Roman" panose="02020603050405020304" pitchFamily="18" charset="0"/>
                <a:cs typeface="Times New Roman" panose="02020603050405020304" pitchFamily="18" charset="0"/>
              </a:rPr>
              <a:t>about a particular </a:t>
            </a:r>
            <a:r>
              <a:rPr lang="en-US" sz="1900" dirty="0" smtClean="0">
                <a:solidFill>
                  <a:schemeClr val="tx1"/>
                </a:solidFill>
                <a:latin typeface="Times New Roman" panose="02020603050405020304" pitchFamily="18" charset="0"/>
                <a:cs typeface="Times New Roman" panose="02020603050405020304" pitchFamily="18" charset="0"/>
              </a:rPr>
              <a:t>topic/subject.</a:t>
            </a:r>
          </a:p>
          <a:p>
            <a:pPr>
              <a:buFont typeface="Wingdings" panose="05000000000000000000" pitchFamily="2" charset="2"/>
              <a:buChar char="v"/>
            </a:pPr>
            <a:r>
              <a:rPr lang="en-US" sz="2200" b="1" dirty="0" smtClean="0">
                <a:solidFill>
                  <a:schemeClr val="tx1"/>
                </a:solidFill>
                <a:latin typeface="Times New Roman" panose="02020603050405020304" pitchFamily="18" charset="0"/>
                <a:cs typeface="Times New Roman" panose="02020603050405020304" pitchFamily="18" charset="0"/>
              </a:rPr>
              <a:t>Brain storming method:-</a:t>
            </a:r>
          </a:p>
          <a:p>
            <a:pPr>
              <a:buFont typeface="Wingdings" panose="05000000000000000000" pitchFamily="2" charset="2"/>
              <a:buChar char="Ø"/>
            </a:pPr>
            <a:r>
              <a:rPr lang="en-US" sz="1900" dirty="0">
                <a:solidFill>
                  <a:schemeClr val="tx1"/>
                </a:solidFill>
                <a:latin typeface="Times New Roman" panose="02020603050405020304" pitchFamily="18" charset="0"/>
                <a:cs typeface="Times New Roman" panose="02020603050405020304" pitchFamily="18" charset="0"/>
              </a:rPr>
              <a:t>Brainstorming is a large or small group activity that encourages students to focus on a topic and contribute to the free flow of ideas. The teacher may begin a brainstorming session by posing a question or a problem, or by introducing a topic. Students then express possible answers, relevant words and ideas</a:t>
            </a:r>
            <a:r>
              <a:rPr lang="en-US" sz="1900" dirty="0" smtClean="0">
                <a:solidFill>
                  <a:schemeClr val="tx1"/>
                </a:solidFill>
                <a:latin typeface="Times New Roman" panose="02020603050405020304" pitchFamily="18" charset="0"/>
                <a:cs typeface="Times New Roman" panose="02020603050405020304" pitchFamily="18" charset="0"/>
              </a:rPr>
              <a:t>.</a:t>
            </a:r>
          </a:p>
          <a:p>
            <a:pPr lvl="0">
              <a:buClr>
                <a:srgbClr val="A53010"/>
              </a:buClr>
              <a:buFont typeface="Wingdings" panose="05000000000000000000" pitchFamily="2" charset="2"/>
              <a:buChar char="v"/>
            </a:pPr>
            <a:r>
              <a:rPr lang="en-US" sz="2200" b="1" dirty="0">
                <a:solidFill>
                  <a:schemeClr val="tx1"/>
                </a:solidFill>
                <a:latin typeface="Times New Roman" panose="02020603050405020304" pitchFamily="18" charset="0"/>
                <a:cs typeface="Times New Roman" panose="02020603050405020304" pitchFamily="18" charset="0"/>
              </a:rPr>
              <a:t>Explaining method:-</a:t>
            </a:r>
          </a:p>
          <a:p>
            <a:pPr lvl="0">
              <a:buClr>
                <a:srgbClr val="A53010"/>
              </a:buClr>
              <a:buFont typeface="Wingdings" panose="05000000000000000000" pitchFamily="2" charset="2"/>
              <a:buChar char="Ø"/>
            </a:pPr>
            <a:r>
              <a:rPr lang="en-US" sz="1900" dirty="0">
                <a:solidFill>
                  <a:schemeClr val="tx1"/>
                </a:solidFill>
                <a:latin typeface="Times New Roman" panose="02020603050405020304" pitchFamily="18" charset="0"/>
                <a:cs typeface="Times New Roman" panose="02020603050405020304" pitchFamily="18" charset="0"/>
              </a:rPr>
              <a:t>It is widely used by teachers and professors and is expressed verbally. Its structure repeats that of a speech having all characteristic parts followed by arguments and rhetorical questions. It may be constructed as: telling, lecture, narration, exposition or simple speech</a:t>
            </a:r>
            <a:r>
              <a:rPr lang="en-US" sz="1900" dirty="0" smtClean="0">
                <a:solidFill>
                  <a:schemeClr val="tx1"/>
                </a:solidFill>
                <a:latin typeface="Times New Roman" panose="02020603050405020304" pitchFamily="18" charset="0"/>
                <a:cs typeface="Times New Roman" panose="02020603050405020304" pitchFamily="18" charset="0"/>
              </a:rPr>
              <a:t>.</a:t>
            </a:r>
          </a:p>
          <a:p>
            <a:pPr lvl="0">
              <a:buClr>
                <a:srgbClr val="A53010"/>
              </a:buClr>
              <a:buFont typeface="Wingdings" panose="05000000000000000000" pitchFamily="2" charset="2"/>
              <a:buChar char="v"/>
            </a:pPr>
            <a:r>
              <a:rPr lang="en-US" sz="2200" b="1" dirty="0" smtClean="0">
                <a:solidFill>
                  <a:schemeClr val="tx1"/>
                </a:solidFill>
                <a:latin typeface="Times New Roman" panose="02020603050405020304" pitchFamily="18" charset="0"/>
                <a:cs typeface="Times New Roman" panose="02020603050405020304" pitchFamily="18" charset="0"/>
              </a:rPr>
              <a:t>Inquiry-based </a:t>
            </a:r>
            <a:r>
              <a:rPr lang="en-US" sz="2200" b="1" dirty="0">
                <a:solidFill>
                  <a:schemeClr val="tx1"/>
                </a:solidFill>
                <a:latin typeface="Times New Roman" panose="02020603050405020304" pitchFamily="18" charset="0"/>
                <a:cs typeface="Times New Roman" panose="02020603050405020304" pitchFamily="18" charset="0"/>
              </a:rPr>
              <a:t>learning :- </a:t>
            </a:r>
            <a:endParaRPr lang="en-US" sz="2200" b="1" dirty="0" smtClean="0">
              <a:solidFill>
                <a:schemeClr val="tx1"/>
              </a:solidFill>
              <a:latin typeface="Times New Roman" panose="02020603050405020304" pitchFamily="18" charset="0"/>
              <a:cs typeface="Times New Roman" panose="02020603050405020304" pitchFamily="18" charset="0"/>
            </a:endParaRPr>
          </a:p>
          <a:p>
            <a:pPr lvl="0">
              <a:buClr>
                <a:srgbClr val="A53010"/>
              </a:buClr>
              <a:buFont typeface="Wingdings" panose="05000000000000000000" pitchFamily="2" charset="2"/>
              <a:buChar char="Ø"/>
            </a:pPr>
            <a:r>
              <a:rPr lang="en-US" sz="1900" dirty="0" smtClean="0">
                <a:solidFill>
                  <a:schemeClr val="tx1"/>
                </a:solidFill>
                <a:latin typeface="Times New Roman" panose="02020603050405020304" pitchFamily="18" charset="0"/>
                <a:cs typeface="Times New Roman" panose="02020603050405020304" pitchFamily="18" charset="0"/>
              </a:rPr>
              <a:t>Students </a:t>
            </a:r>
            <a:r>
              <a:rPr lang="en-US" sz="1900" dirty="0">
                <a:solidFill>
                  <a:schemeClr val="tx1"/>
                </a:solidFill>
                <a:latin typeface="Times New Roman" panose="02020603050405020304" pitchFamily="18" charset="0"/>
                <a:cs typeface="Times New Roman" panose="02020603050405020304" pitchFamily="18" charset="0"/>
              </a:rPr>
              <a:t>practice problem solving and critical thinking skills to arrive at a conclusion. This teaching method is extremely student-centered and </a:t>
            </a:r>
            <a:r>
              <a:rPr lang="en-US" sz="1900" dirty="0" smtClean="0">
                <a:solidFill>
                  <a:schemeClr val="tx1"/>
                </a:solidFill>
                <a:latin typeface="Times New Roman" panose="02020603050405020304" pitchFamily="18" charset="0"/>
                <a:cs typeface="Times New Roman" panose="02020603050405020304" pitchFamily="18" charset="0"/>
              </a:rPr>
              <a:t>student-directed.</a:t>
            </a:r>
            <a:endParaRPr lang="en-US" sz="19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3967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3">
                                            <p:txEl>
                                              <p:pRg st="2" end="2"/>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1" dur="500"/>
                                        <p:tgtEl>
                                          <p:spTgt spid="3">
                                            <p:txEl>
                                              <p:pRg st="3" end="3"/>
                                            </p:txEl>
                                          </p:spTgt>
                                        </p:tgtEl>
                                      </p:cBhvr>
                                    </p:animEffect>
                                  </p:childTnLst>
                                </p:cTn>
                              </p:par>
                              <p:par>
                                <p:cTn id="32" presetID="53" presetClass="entr" presetSubtype="16"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p:cTn id="34"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6" dur="500"/>
                                        <p:tgtEl>
                                          <p:spTgt spid="3">
                                            <p:txEl>
                                              <p:pRg st="4" end="4"/>
                                            </p:txEl>
                                          </p:spTgt>
                                        </p:tgtEl>
                                      </p:cBhvr>
                                    </p:animEffect>
                                  </p:childTnLst>
                                </p:cTn>
                              </p:par>
                              <p:par>
                                <p:cTn id="37" presetID="53" presetClass="entr" presetSubtype="16"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1" dur="500"/>
                                        <p:tgtEl>
                                          <p:spTgt spid="3">
                                            <p:txEl>
                                              <p:pRg st="5" end="5"/>
                                            </p:txEl>
                                          </p:spTgt>
                                        </p:tgtEl>
                                      </p:cBhvr>
                                    </p:animEffect>
                                  </p:childTnLst>
                                </p:cTn>
                              </p:par>
                              <p:par>
                                <p:cTn id="42" presetID="53" presetClass="entr" presetSubtype="16" fill="hold" nodeType="with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 calcmode="lin" valueType="num">
                                      <p:cBhvr>
                                        <p:cTn id="44"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5"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6" dur="500"/>
                                        <p:tgtEl>
                                          <p:spTgt spid="3">
                                            <p:txEl>
                                              <p:pRg st="6" end="6"/>
                                            </p:txEl>
                                          </p:spTgt>
                                        </p:tgtEl>
                                      </p:cBhvr>
                                    </p:animEffect>
                                  </p:childTnLst>
                                </p:cTn>
                              </p:par>
                              <p:par>
                                <p:cTn id="47" presetID="53" presetClass="entr" presetSubtype="16" fill="hold" nodeType="with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3">
                                            <p:txEl>
                                              <p:pRg st="7" end="7"/>
                                            </p:txEl>
                                          </p:spTgt>
                                        </p:tgtEl>
                                      </p:cBhvr>
                                    </p:animEffect>
                                  </p:childTnLst>
                                </p:cTn>
                              </p:par>
                              <p:par>
                                <p:cTn id="52" presetID="53" presetClass="entr" presetSubtype="16" fill="hold" nodeType="with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 calcmode="lin" valueType="num">
                                      <p:cBhvr>
                                        <p:cTn id="54"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5"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6" dur="500"/>
                                        <p:tgtEl>
                                          <p:spTgt spid="3">
                                            <p:txEl>
                                              <p:pRg st="8" end="8"/>
                                            </p:txEl>
                                          </p:spTgt>
                                        </p:tgtEl>
                                      </p:cBhvr>
                                    </p:animEffect>
                                  </p:childTnLst>
                                </p:cTn>
                              </p:par>
                              <p:par>
                                <p:cTn id="57" presetID="53" presetClass="entr" presetSubtype="16" fill="hold" nodeType="with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 calcmode="lin" valueType="num">
                                      <p:cBhvr>
                                        <p:cTn id="59"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0"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6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1229" y="132790"/>
            <a:ext cx="10126789" cy="863497"/>
          </a:xfrm>
        </p:spPr>
        <p:txBody>
          <a:bodyPr/>
          <a:lstStyle/>
          <a:p>
            <a:pPr marL="571500" indent="-571500">
              <a:buFont typeface="Wingdings" panose="05000000000000000000" pitchFamily="2" charset="2"/>
              <a:buChar char="v"/>
            </a:pPr>
            <a:r>
              <a:rPr lang="en-US" b="1" dirty="0" smtClean="0">
                <a:solidFill>
                  <a:schemeClr val="tx1"/>
                </a:solidFill>
                <a:latin typeface="Times New Roman" panose="02020603050405020304" pitchFamily="18" charset="0"/>
                <a:cs typeface="Times New Roman" panose="02020603050405020304" pitchFamily="18" charset="0"/>
              </a:rPr>
              <a:t>Best Methodologies:-</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51229" y="1296537"/>
            <a:ext cx="10126789" cy="5459105"/>
          </a:xfrm>
        </p:spPr>
        <p:txBody>
          <a:bodyPr>
            <a:normAutofit/>
          </a:bodyPr>
          <a:lstStyle/>
          <a:p>
            <a:pPr>
              <a:buFont typeface="Wingdings" panose="05000000000000000000" pitchFamily="2" charset="2"/>
              <a:buChar char="Ø"/>
            </a:pPr>
            <a:r>
              <a:rPr lang="en-US" sz="3600" dirty="0" smtClean="0">
                <a:solidFill>
                  <a:schemeClr val="tx1"/>
                </a:solidFill>
                <a:latin typeface="Times New Roman" panose="02020603050405020304" pitchFamily="18" charset="0"/>
                <a:cs typeface="Times New Roman" panose="02020603050405020304" pitchFamily="18" charset="0"/>
              </a:rPr>
              <a:t>Explaining method.</a:t>
            </a:r>
          </a:p>
          <a:p>
            <a:pPr>
              <a:buFont typeface="Wingdings" panose="05000000000000000000" pitchFamily="2" charset="2"/>
              <a:buChar char="Ø"/>
            </a:pPr>
            <a:r>
              <a:rPr lang="en-US" sz="3600" dirty="0" smtClean="0">
                <a:solidFill>
                  <a:schemeClr val="tx1"/>
                </a:solidFill>
                <a:latin typeface="Times New Roman" panose="02020603050405020304" pitchFamily="18" charset="0"/>
                <a:cs typeface="Times New Roman" panose="02020603050405020304" pitchFamily="18" charset="0"/>
              </a:rPr>
              <a:t>Lecture method.</a:t>
            </a:r>
          </a:p>
          <a:p>
            <a:pPr>
              <a:buFont typeface="Wingdings" panose="05000000000000000000" pitchFamily="2" charset="2"/>
              <a:buChar char="Ø"/>
            </a:pPr>
            <a:r>
              <a:rPr lang="en-US" sz="3600" dirty="0" smtClean="0">
                <a:solidFill>
                  <a:schemeClr val="tx1"/>
                </a:solidFill>
                <a:latin typeface="Times New Roman" panose="02020603050405020304" pitchFamily="18" charset="0"/>
                <a:cs typeface="Times New Roman" panose="02020603050405020304" pitchFamily="18" charset="0"/>
              </a:rPr>
              <a:t>Brain storming method.</a:t>
            </a:r>
            <a:endParaRPr lang="en-US" sz="3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2937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328</TotalTime>
  <Words>1359</Words>
  <Application>Microsoft Office PowerPoint</Application>
  <PresentationFormat>Widescreen</PresentationFormat>
  <Paragraphs>97</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Century Gothic</vt:lpstr>
      <vt:lpstr>Times New Roman</vt:lpstr>
      <vt:lpstr>Wingdings</vt:lpstr>
      <vt:lpstr>Wingdings 3</vt:lpstr>
      <vt:lpstr>Wisp</vt:lpstr>
      <vt:lpstr>Topic </vt:lpstr>
      <vt:lpstr>Teaching Methodology:-</vt:lpstr>
      <vt:lpstr>Teaching Methodologies in Different level of Education</vt:lpstr>
      <vt:lpstr>Primary Level (Grade 1 to Grade 5):-</vt:lpstr>
      <vt:lpstr>Best Methodologies:-</vt:lpstr>
      <vt:lpstr>Middle Level:- (Grade 6 to 8)</vt:lpstr>
      <vt:lpstr>Best Methodologies:-</vt:lpstr>
      <vt:lpstr>Secondary Level:- (Grade 9 to 10)</vt:lpstr>
      <vt:lpstr>Best Methodologies:-</vt:lpstr>
      <vt:lpstr>Higher Secondary level:- ( Grade 11 to 12)</vt:lpstr>
      <vt:lpstr>Best Methodologies:-</vt:lpstr>
      <vt:lpstr>Higher Education level:- (B.s , Ma, MPhil, PHD)</vt:lpstr>
      <vt:lpstr>Cont….</vt:lpstr>
      <vt:lpstr>Best Methodologies:-</vt:lpstr>
      <vt:lpstr>    Thanks 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Comparative education in Pakistan</dc:title>
  <dc:creator>user</dc:creator>
  <cp:lastModifiedBy>Windows User</cp:lastModifiedBy>
  <cp:revision>204</cp:revision>
  <dcterms:created xsi:type="dcterms:W3CDTF">2020-03-09T18:40:34Z</dcterms:created>
  <dcterms:modified xsi:type="dcterms:W3CDTF">2020-04-20T10:54:10Z</dcterms:modified>
</cp:coreProperties>
</file>