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78" r:id="rId6"/>
    <p:sldId id="279" r:id="rId7"/>
    <p:sldId id="266" r:id="rId8"/>
    <p:sldId id="260" r:id="rId9"/>
    <p:sldId id="261" r:id="rId10"/>
    <p:sldId id="280" r:id="rId11"/>
    <p:sldId id="267" r:id="rId12"/>
    <p:sldId id="262" r:id="rId13"/>
    <p:sldId id="263" r:id="rId14"/>
    <p:sldId id="264" r:id="rId15"/>
    <p:sldId id="268" r:id="rId16"/>
    <p:sldId id="281" r:id="rId17"/>
    <p:sldId id="269" r:id="rId18"/>
    <p:sldId id="270" r:id="rId19"/>
    <p:sldId id="265" r:id="rId20"/>
    <p:sldId id="271" r:id="rId21"/>
    <p:sldId id="274" r:id="rId22"/>
    <p:sldId id="282" r:id="rId23"/>
    <p:sldId id="272" r:id="rId24"/>
    <p:sldId id="273" r:id="rId25"/>
    <p:sldId id="277" r:id="rId26"/>
    <p:sldId id="275"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1F53C7-E1F2-41E4-811C-E08F94CD35D4}"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FC78149-C73C-4B58-A273-64326C69EF1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F53C7-E1F2-41E4-811C-E08F94CD35D4}"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F53C7-E1F2-41E4-811C-E08F94CD35D4}"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F53C7-E1F2-41E4-811C-E08F94CD35D4}"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1F53C7-E1F2-41E4-811C-E08F94CD35D4}" type="datetimeFigureOut">
              <a:rPr lang="en-US" smtClean="0"/>
              <a:t>4/13/2020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8149-C73C-4B58-A273-64326C69EF1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1F53C7-E1F2-41E4-811C-E08F94CD35D4}"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1F53C7-E1F2-41E4-811C-E08F94CD35D4}"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1F53C7-E1F2-41E4-811C-E08F94CD35D4}"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41F53C7-E1F2-41E4-811C-E08F94CD35D4}"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78149-C73C-4B58-A273-64326C69EF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1F53C7-E1F2-41E4-811C-E08F94CD35D4}"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8149-C73C-4B58-A273-64326C69EF1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41F53C7-E1F2-41E4-811C-E08F94CD35D4}" type="datetimeFigureOut">
              <a:rPr lang="en-US" smtClean="0"/>
              <a:t>4/13/2020</a:t>
            </a:fld>
            <a:endParaRPr lang="en-US"/>
          </a:p>
        </p:txBody>
      </p:sp>
      <p:sp>
        <p:nvSpPr>
          <p:cNvPr id="7" name="Slide Number Placeholder 6"/>
          <p:cNvSpPr>
            <a:spLocks noGrp="1"/>
          </p:cNvSpPr>
          <p:nvPr>
            <p:ph type="sldNum" sz="quarter" idx="12"/>
          </p:nvPr>
        </p:nvSpPr>
        <p:spPr/>
        <p:txBody>
          <a:bodyPr/>
          <a:lstStyle/>
          <a:p>
            <a:fld id="{EFC78149-C73C-4B58-A273-64326C69EF1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41F53C7-E1F2-41E4-811C-E08F94CD35D4}" type="datetimeFigureOut">
              <a:rPr lang="en-US" smtClean="0"/>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FC78149-C73C-4B58-A273-64326C69EF1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sp>
        <p:nvSpPr>
          <p:cNvPr id="2" name="Title 1"/>
          <p:cNvSpPr>
            <a:spLocks noGrp="1"/>
          </p:cNvSpPr>
          <p:nvPr>
            <p:ph type="ctrTitle"/>
          </p:nvPr>
        </p:nvSpPr>
        <p:spPr>
          <a:xfrm>
            <a:off x="152400" y="3124199"/>
            <a:ext cx="7081705" cy="1322035"/>
          </a:xfrm>
        </p:spPr>
        <p:txBody>
          <a:bodyPr>
            <a:normAutofit fontScale="90000"/>
          </a:bodyPr>
          <a:lstStyle/>
          <a:p>
            <a:r>
              <a:rPr lang="en-US" b="1" dirty="0" smtClean="0"/>
              <a:t>SERONEGATIVSPONDYLO-</a:t>
            </a:r>
            <a:br>
              <a:rPr lang="en-US" b="1" dirty="0" smtClean="0"/>
            </a:br>
            <a:r>
              <a:rPr lang="en-US" b="1" dirty="0" smtClean="0"/>
              <a:t>                    ARTHROPATHIES </a:t>
            </a:r>
            <a:endParaRPr lang="en-US" dirty="0"/>
          </a:p>
        </p:txBody>
      </p:sp>
    </p:spTree>
    <p:extLst>
      <p:ext uri="{BB962C8B-B14F-4D97-AF65-F5344CB8AC3E}">
        <p14:creationId xmlns:p14="http://schemas.microsoft.com/office/powerpoint/2010/main" val="362497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Radiography</a:t>
            </a:r>
            <a:endParaRPr lang="en-US" dirty="0"/>
          </a:p>
        </p:txBody>
      </p:sp>
      <p:pic>
        <p:nvPicPr>
          <p:cNvPr id="3074" name="Picture 2" descr="C:\Users\comp\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17145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omp\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19400"/>
            <a:ext cx="3352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23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MANAGEMENT </a:t>
            </a: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aim of management is to relieve pain and stiffness, maintain a maximum range of skeletal mobility and avoid the development of deformities.</a:t>
            </a:r>
          </a:p>
          <a:p>
            <a:r>
              <a:rPr lang="en-US" dirty="0" smtClean="0"/>
              <a:t>Education </a:t>
            </a:r>
            <a:r>
              <a:rPr lang="en-US" dirty="0"/>
              <a:t>and appropriate physical activity are the cornerstone of management. </a:t>
            </a:r>
          </a:p>
          <a:p>
            <a:r>
              <a:rPr lang="en-US" dirty="0" smtClean="0"/>
              <a:t>Early </a:t>
            </a:r>
            <a:r>
              <a:rPr lang="en-US" dirty="0"/>
              <a:t>in the disease, patients should be taught to perform daily back extension exercises including a morning warm up routine. </a:t>
            </a:r>
          </a:p>
          <a:p>
            <a:r>
              <a:rPr lang="en-US" dirty="0" smtClean="0"/>
              <a:t>Swimming </a:t>
            </a:r>
            <a:r>
              <a:rPr lang="en-US" dirty="0"/>
              <a:t>is an ideal exercise. </a:t>
            </a:r>
          </a:p>
          <a:p>
            <a:r>
              <a:rPr lang="en-US" dirty="0" smtClean="0"/>
              <a:t>NSAIDs </a:t>
            </a:r>
            <a:r>
              <a:rPr lang="en-US" dirty="0"/>
              <a:t>and analgesic are effective in relieving backache. </a:t>
            </a:r>
          </a:p>
          <a:p>
            <a:r>
              <a:rPr lang="en-US" dirty="0" smtClean="0"/>
              <a:t>A </a:t>
            </a:r>
            <a:r>
              <a:rPr lang="en-US" dirty="0"/>
              <a:t>long acting NSIAD at night is helpful for relieving morning stiffness.</a:t>
            </a:r>
          </a:p>
          <a:p>
            <a:endParaRPr lang="en-US" dirty="0"/>
          </a:p>
        </p:txBody>
      </p:sp>
    </p:spTree>
    <p:extLst>
      <p:ext uri="{BB962C8B-B14F-4D97-AF65-F5344CB8AC3E}">
        <p14:creationId xmlns:p14="http://schemas.microsoft.com/office/powerpoint/2010/main" val="318964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TREATMENT </a:t>
            </a:r>
            <a:r>
              <a:rPr lang="en-US" dirty="0"/>
              <a:t>CONTINUED… </a:t>
            </a:r>
          </a:p>
        </p:txBody>
      </p:sp>
      <p:sp>
        <p:nvSpPr>
          <p:cNvPr id="3" name="Content Placeholder 2"/>
          <p:cNvSpPr>
            <a:spLocks noGrp="1"/>
          </p:cNvSpPr>
          <p:nvPr>
            <p:ph idx="1"/>
          </p:nvPr>
        </p:nvSpPr>
        <p:spPr>
          <a:xfrm>
            <a:off x="457200" y="838200"/>
            <a:ext cx="8229600" cy="5943600"/>
          </a:xfrm>
        </p:spPr>
        <p:txBody>
          <a:bodyPr>
            <a:normAutofit/>
          </a:bodyPr>
          <a:lstStyle/>
          <a:p>
            <a:r>
              <a:rPr lang="en-US" dirty="0" smtClean="0"/>
              <a:t>Peripheral </a:t>
            </a:r>
            <a:r>
              <a:rPr lang="en-US" dirty="0"/>
              <a:t>arthritis can be treated with methotrexate or sulfasalazine, but these drugs have no effect on Axial disease.</a:t>
            </a:r>
          </a:p>
          <a:p>
            <a:r>
              <a:rPr lang="en-US" dirty="0" smtClean="0"/>
              <a:t>Anti </a:t>
            </a:r>
            <a:r>
              <a:rPr lang="en-US" dirty="0"/>
              <a:t>TNF therapy should be considered in patients who are inadequately controlled on standard therapy. </a:t>
            </a:r>
          </a:p>
          <a:p>
            <a:r>
              <a:rPr lang="en-US" dirty="0" smtClean="0"/>
              <a:t>Anti </a:t>
            </a:r>
            <a:r>
              <a:rPr lang="en-US" dirty="0"/>
              <a:t>TNF therapy frequently improves symptoms but has not been shown to prevent </a:t>
            </a:r>
            <a:r>
              <a:rPr lang="en-US" dirty="0" err="1"/>
              <a:t>ankylosis</a:t>
            </a:r>
            <a:r>
              <a:rPr lang="en-US" dirty="0"/>
              <a:t> or alter natural history of disease. </a:t>
            </a:r>
          </a:p>
          <a:p>
            <a:r>
              <a:rPr lang="en-US" dirty="0" smtClean="0"/>
              <a:t>Local </a:t>
            </a:r>
            <a:r>
              <a:rPr lang="en-US" dirty="0"/>
              <a:t>corticosteroids injection can be useful for persistent planter </a:t>
            </a:r>
            <a:r>
              <a:rPr lang="en-US" dirty="0" err="1"/>
              <a:t>fascitis</a:t>
            </a:r>
            <a:r>
              <a:rPr lang="en-US" dirty="0"/>
              <a:t> and peripheral arthritis. </a:t>
            </a:r>
          </a:p>
          <a:p>
            <a:r>
              <a:rPr lang="en-US" dirty="0" smtClean="0"/>
              <a:t>Oral </a:t>
            </a:r>
            <a:r>
              <a:rPr lang="en-US" dirty="0"/>
              <a:t>steroids may be required for acute uveitis but do not help spinal disease. </a:t>
            </a:r>
          </a:p>
          <a:p>
            <a:r>
              <a:rPr lang="en-US" dirty="0" smtClean="0"/>
              <a:t>Severe </a:t>
            </a:r>
            <a:r>
              <a:rPr lang="en-US" dirty="0"/>
              <a:t>hip or shoulder restrictions may require surgery. </a:t>
            </a:r>
          </a:p>
          <a:p>
            <a:endParaRPr lang="en-US" dirty="0"/>
          </a:p>
        </p:txBody>
      </p:sp>
    </p:spTree>
    <p:extLst>
      <p:ext uri="{BB962C8B-B14F-4D97-AF65-F5344CB8AC3E}">
        <p14:creationId xmlns:p14="http://schemas.microsoft.com/office/powerpoint/2010/main" val="356603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2. REACTIVE ARTHRITIS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t>It </a:t>
            </a:r>
            <a:r>
              <a:rPr lang="en-US" dirty="0"/>
              <a:t>is also known as Reiter disease.</a:t>
            </a:r>
          </a:p>
          <a:p>
            <a:r>
              <a:rPr lang="en-US" dirty="0" smtClean="0"/>
              <a:t>It </a:t>
            </a:r>
            <a:r>
              <a:rPr lang="en-US" dirty="0"/>
              <a:t>is predominantly seen in young men. </a:t>
            </a:r>
          </a:p>
          <a:p>
            <a:r>
              <a:rPr lang="en-US" dirty="0" smtClean="0"/>
              <a:t>Between </a:t>
            </a:r>
            <a:r>
              <a:rPr lang="en-US" dirty="0"/>
              <a:t>1-2% of patients with non specific urethritis seen in genitourinary medicine clinics have Reactive arthritis. </a:t>
            </a:r>
          </a:p>
          <a:p>
            <a:r>
              <a:rPr lang="en-US" dirty="0" smtClean="0"/>
              <a:t>Following </a:t>
            </a:r>
            <a:r>
              <a:rPr lang="en-US" dirty="0"/>
              <a:t>an epidemic of </a:t>
            </a:r>
            <a:r>
              <a:rPr lang="en-US" dirty="0" err="1"/>
              <a:t>Shigella</a:t>
            </a:r>
            <a:r>
              <a:rPr lang="en-US" dirty="0"/>
              <a:t> dysentery, 20% of HLA-B27-positive men developed reactive arthritis.</a:t>
            </a:r>
          </a:p>
          <a:p>
            <a:endParaRPr lang="en-US" dirty="0"/>
          </a:p>
        </p:txBody>
      </p:sp>
    </p:spTree>
    <p:extLst>
      <p:ext uri="{BB962C8B-B14F-4D97-AF65-F5344CB8AC3E}">
        <p14:creationId xmlns:p14="http://schemas.microsoft.com/office/powerpoint/2010/main" val="23692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7724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70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err="1"/>
              <a:t>Extrarticular</a:t>
            </a:r>
            <a:r>
              <a:rPr lang="en-US" b="1" dirty="0"/>
              <a:t> features :</a:t>
            </a:r>
            <a:endParaRPr lang="en-US" dirty="0"/>
          </a:p>
        </p:txBody>
      </p:sp>
      <p:sp>
        <p:nvSpPr>
          <p:cNvPr id="3" name="Content Placeholder 2"/>
          <p:cNvSpPr>
            <a:spLocks noGrp="1"/>
          </p:cNvSpPr>
          <p:nvPr>
            <p:ph idx="1"/>
          </p:nvPr>
        </p:nvSpPr>
        <p:spPr/>
        <p:txBody>
          <a:bodyPr>
            <a:normAutofit/>
          </a:bodyPr>
          <a:lstStyle/>
          <a:p>
            <a:r>
              <a:rPr lang="en-US" dirty="0" err="1" smtClean="0"/>
              <a:t>Circinate</a:t>
            </a:r>
            <a:r>
              <a:rPr lang="en-US" dirty="0" smtClean="0"/>
              <a:t> </a:t>
            </a:r>
            <a:r>
              <a:rPr lang="en-US" dirty="0" err="1"/>
              <a:t>balanitis</a:t>
            </a:r>
            <a:endParaRPr lang="en-US" dirty="0"/>
          </a:p>
          <a:p>
            <a:r>
              <a:rPr lang="en-US" dirty="0" err="1" smtClean="0"/>
              <a:t>Keratoderma</a:t>
            </a:r>
            <a:r>
              <a:rPr lang="en-US" dirty="0" smtClean="0"/>
              <a:t> </a:t>
            </a:r>
            <a:r>
              <a:rPr lang="en-US" dirty="0" err="1"/>
              <a:t>belenorrhagica</a:t>
            </a:r>
            <a:endParaRPr lang="en-US" dirty="0"/>
          </a:p>
          <a:p>
            <a:r>
              <a:rPr lang="en-US" dirty="0" smtClean="0"/>
              <a:t>Nail </a:t>
            </a:r>
            <a:r>
              <a:rPr lang="en-US" dirty="0"/>
              <a:t>dystrophy with </a:t>
            </a:r>
            <a:r>
              <a:rPr lang="en-US" dirty="0" err="1"/>
              <a:t>subungual</a:t>
            </a:r>
            <a:r>
              <a:rPr lang="en-US" dirty="0"/>
              <a:t> hyperkeratosis</a:t>
            </a:r>
          </a:p>
          <a:p>
            <a:r>
              <a:rPr lang="en-US" dirty="0" smtClean="0"/>
              <a:t>Mouth </a:t>
            </a:r>
            <a:r>
              <a:rPr lang="en-US" dirty="0"/>
              <a:t>ulcers</a:t>
            </a:r>
          </a:p>
          <a:p>
            <a:r>
              <a:rPr lang="en-US" dirty="0" smtClean="0"/>
              <a:t>Conjunctivitis</a:t>
            </a:r>
            <a:endParaRPr lang="en-US" dirty="0"/>
          </a:p>
          <a:p>
            <a:r>
              <a:rPr lang="en-US" dirty="0" smtClean="0"/>
              <a:t>Uveitis</a:t>
            </a:r>
            <a:endParaRPr lang="en-US" dirty="0"/>
          </a:p>
          <a:p>
            <a:endParaRPr lang="en-US" dirty="0"/>
          </a:p>
        </p:txBody>
      </p:sp>
    </p:spTree>
    <p:extLst>
      <p:ext uri="{BB962C8B-B14F-4D97-AF65-F5344CB8AC3E}">
        <p14:creationId xmlns:p14="http://schemas.microsoft.com/office/powerpoint/2010/main" val="206853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658428"/>
          </a:xfrm>
        </p:spPr>
        <p:txBody>
          <a:bodyPr>
            <a:normAutofit/>
          </a:bodyPr>
          <a:lstStyle/>
          <a:p>
            <a:r>
              <a:rPr lang="en-US" b="1" dirty="0" err="1" smtClean="0"/>
              <a:t>Extrarticular</a:t>
            </a:r>
            <a:r>
              <a:rPr lang="en-US" b="1" dirty="0" smtClean="0"/>
              <a:t> </a:t>
            </a:r>
            <a:r>
              <a:rPr lang="en-US" b="1" dirty="0"/>
              <a:t>features :</a:t>
            </a:r>
            <a:endParaRPr lang="en-US" dirty="0"/>
          </a:p>
        </p:txBody>
      </p:sp>
      <p:pic>
        <p:nvPicPr>
          <p:cNvPr id="4098" name="Picture 2" descr="C:\Users\comp\Desktop\def3e08f1c824dfa0dd030ca72d1c4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9335" y="1143000"/>
            <a:ext cx="582533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1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
            </a:r>
            <a:br>
              <a:rPr lang="en-US" dirty="0"/>
            </a:br>
            <a:r>
              <a:rPr lang="en-US" dirty="0" smtClean="0"/>
              <a:t/>
            </a:r>
            <a:br>
              <a:rPr lang="en-US" dirty="0" smtClean="0"/>
            </a:br>
            <a:r>
              <a:rPr lang="en-US" dirty="0" smtClean="0"/>
              <a:t/>
            </a:r>
            <a:br>
              <a:rPr lang="en-US" dirty="0" smtClean="0"/>
            </a:br>
            <a:r>
              <a:rPr lang="en-US" b="1" i="1" dirty="0" smtClean="0"/>
              <a:t>Investigations </a:t>
            </a:r>
            <a:r>
              <a:rPr lang="en-US" b="1" i="1" dirty="0"/>
              <a:t>for Reactive Arthritis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57200" y="609600"/>
            <a:ext cx="8229600" cy="5943600"/>
          </a:xfrm>
        </p:spPr>
        <p:txBody>
          <a:bodyPr>
            <a:normAutofit/>
          </a:bodyPr>
          <a:lstStyle/>
          <a:p>
            <a:endParaRPr lang="en-US" dirty="0"/>
          </a:p>
          <a:p>
            <a:endParaRPr lang="en-US" dirty="0"/>
          </a:p>
          <a:p>
            <a:endParaRPr lang="en-US" dirty="0" smtClean="0"/>
          </a:p>
          <a:p>
            <a:r>
              <a:rPr lang="en-US" dirty="0" smtClean="0"/>
              <a:t>The </a:t>
            </a:r>
            <a:r>
              <a:rPr lang="en-US" dirty="0"/>
              <a:t>diagnosis is usually made clinically but joint aspiration may be required to exclude crystal arthritis and infection.</a:t>
            </a:r>
          </a:p>
          <a:p>
            <a:r>
              <a:rPr lang="en-US" dirty="0" smtClean="0"/>
              <a:t>ESR </a:t>
            </a:r>
            <a:r>
              <a:rPr lang="en-US" dirty="0"/>
              <a:t>and CRP may be raised. </a:t>
            </a:r>
          </a:p>
          <a:p>
            <a:r>
              <a:rPr lang="en-US" dirty="0" smtClean="0"/>
              <a:t>Urethritis </a:t>
            </a:r>
            <a:r>
              <a:rPr lang="en-US" dirty="0"/>
              <a:t>may be confirmed in the ‘two-glass test’ by demonstration of </a:t>
            </a:r>
            <a:r>
              <a:rPr lang="en-US" dirty="0" err="1"/>
              <a:t>mucoid</a:t>
            </a:r>
            <a:r>
              <a:rPr lang="en-US" dirty="0"/>
              <a:t> threads in the first-void specimen that clear in the second. </a:t>
            </a:r>
          </a:p>
          <a:p>
            <a:r>
              <a:rPr lang="en-US" dirty="0" smtClean="0"/>
              <a:t>High </a:t>
            </a:r>
            <a:r>
              <a:rPr lang="en-US" dirty="0"/>
              <a:t>vaginal swabs may reveal Chlamydia on culture. </a:t>
            </a:r>
          </a:p>
          <a:p>
            <a:endParaRPr lang="en-US" dirty="0"/>
          </a:p>
        </p:txBody>
      </p:sp>
    </p:spTree>
    <p:extLst>
      <p:ext uri="{BB962C8B-B14F-4D97-AF65-F5344CB8AC3E}">
        <p14:creationId xmlns:p14="http://schemas.microsoft.com/office/powerpoint/2010/main" val="297933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MANAGEMENT </a:t>
            </a:r>
            <a:r>
              <a:rPr lang="en-US" b="1" dirty="0"/>
              <a:t>:</a:t>
            </a: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endParaRPr lang="en-US" dirty="0"/>
          </a:p>
          <a:p>
            <a:endParaRPr lang="en-US" sz="3300" dirty="0" smtClean="0"/>
          </a:p>
          <a:p>
            <a:r>
              <a:rPr lang="en-US" sz="3300" dirty="0" smtClean="0"/>
              <a:t>The </a:t>
            </a:r>
            <a:r>
              <a:rPr lang="en-US" sz="3300" dirty="0"/>
              <a:t>acute attack should be treated with limited </a:t>
            </a:r>
            <a:r>
              <a:rPr lang="en-US" sz="3300" dirty="0" smtClean="0"/>
              <a:t>rest. </a:t>
            </a:r>
          </a:p>
          <a:p>
            <a:r>
              <a:rPr lang="en-US" sz="3300" dirty="0"/>
              <a:t>O</a:t>
            </a:r>
            <a:r>
              <a:rPr lang="en-US" sz="3300" dirty="0" smtClean="0"/>
              <a:t>ral  NSAIDs </a:t>
            </a:r>
            <a:r>
              <a:rPr lang="en-US" sz="3300" dirty="0"/>
              <a:t>and analgesics, and for marked </a:t>
            </a:r>
            <a:r>
              <a:rPr lang="en-US" sz="3300" dirty="0" err="1"/>
              <a:t>synovitis</a:t>
            </a:r>
            <a:r>
              <a:rPr lang="en-US" sz="3300" dirty="0"/>
              <a:t>, </a:t>
            </a:r>
            <a:r>
              <a:rPr lang="en-US" sz="3300" dirty="0" smtClean="0"/>
              <a:t>intra-articular </a:t>
            </a:r>
            <a:r>
              <a:rPr lang="en-US" sz="3300" dirty="0"/>
              <a:t>injection of corticosteroids. </a:t>
            </a:r>
            <a:endParaRPr lang="en-US" sz="3300" dirty="0" smtClean="0"/>
          </a:p>
          <a:p>
            <a:r>
              <a:rPr lang="en-US" sz="3300" dirty="0" smtClean="0"/>
              <a:t>Non-specific chlamydial </a:t>
            </a:r>
            <a:r>
              <a:rPr lang="en-US" sz="3300" dirty="0"/>
              <a:t>urethritis is usually treated with a short course </a:t>
            </a:r>
            <a:r>
              <a:rPr lang="en-US" sz="3300" dirty="0" smtClean="0"/>
              <a:t> of </a:t>
            </a:r>
            <a:r>
              <a:rPr lang="en-US" sz="3300" dirty="0"/>
              <a:t>tetracycline and this may reduce the frequency of </a:t>
            </a:r>
            <a:r>
              <a:rPr lang="en-US" sz="3300" dirty="0" smtClean="0"/>
              <a:t> arthritis </a:t>
            </a:r>
            <a:r>
              <a:rPr lang="en-US" sz="3300" dirty="0"/>
              <a:t>in sexually acquired cases. </a:t>
            </a:r>
            <a:endParaRPr lang="en-US" sz="3300" dirty="0" smtClean="0"/>
          </a:p>
          <a:p>
            <a:r>
              <a:rPr lang="en-US" sz="3300" dirty="0" smtClean="0"/>
              <a:t>Treatment </a:t>
            </a:r>
            <a:r>
              <a:rPr lang="en-US" sz="3300" dirty="0"/>
              <a:t>with </a:t>
            </a:r>
            <a:r>
              <a:rPr lang="en-US" sz="3300" dirty="0" smtClean="0"/>
              <a:t>DMARDs </a:t>
            </a:r>
            <a:r>
              <a:rPr lang="en-US" sz="3300" dirty="0"/>
              <a:t>should be considered for patients with </a:t>
            </a:r>
            <a:r>
              <a:rPr lang="en-US" sz="3300" dirty="0" smtClean="0"/>
              <a:t>persistent </a:t>
            </a:r>
            <a:r>
              <a:rPr lang="en-US" sz="3300" dirty="0"/>
              <a:t>marked symptoms. </a:t>
            </a:r>
          </a:p>
        </p:txBody>
      </p:sp>
    </p:spTree>
    <p:extLst>
      <p:ext uri="{BB962C8B-B14F-4D97-AF65-F5344CB8AC3E}">
        <p14:creationId xmlns:p14="http://schemas.microsoft.com/office/powerpoint/2010/main" val="22644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i="1" dirty="0" smtClean="0"/>
              <a:t/>
            </a:r>
            <a:br>
              <a:rPr lang="en-US" b="1" i="1" dirty="0" smtClean="0"/>
            </a:br>
            <a:r>
              <a:rPr lang="en-US" b="1" i="1" dirty="0"/>
              <a:t/>
            </a:r>
            <a:br>
              <a:rPr lang="en-US" b="1" i="1" dirty="0"/>
            </a:br>
            <a:r>
              <a:rPr lang="en-US" b="1" i="1" dirty="0" smtClean="0"/>
              <a:t>3</a:t>
            </a:r>
            <a:r>
              <a:rPr lang="en-US" b="1" i="1" dirty="0"/>
              <a:t>. PSORIATRIC ARTHRITIS :-</a:t>
            </a:r>
            <a:endParaRPr lang="en-US" dirty="0"/>
          </a:p>
        </p:txBody>
      </p:sp>
      <p:sp>
        <p:nvSpPr>
          <p:cNvPr id="3" name="Content Placeholder 2"/>
          <p:cNvSpPr>
            <a:spLocks noGrp="1"/>
          </p:cNvSpPr>
          <p:nvPr>
            <p:ph idx="1"/>
          </p:nvPr>
        </p:nvSpPr>
        <p:spPr>
          <a:xfrm>
            <a:off x="457200" y="838200"/>
            <a:ext cx="8229600" cy="5867400"/>
          </a:xfrm>
        </p:spPr>
        <p:txBody>
          <a:bodyPr>
            <a:normAutofit/>
          </a:bodyPr>
          <a:lstStyle/>
          <a:p>
            <a:endParaRPr lang="en-US" dirty="0"/>
          </a:p>
          <a:p>
            <a:endParaRPr lang="en-US" dirty="0"/>
          </a:p>
          <a:p>
            <a:r>
              <a:rPr lang="en-US" dirty="0"/>
              <a:t>Approximately 20% of all patients with </a:t>
            </a:r>
            <a:r>
              <a:rPr lang="en-US" dirty="0" err="1"/>
              <a:t>seronegative</a:t>
            </a:r>
            <a:r>
              <a:rPr lang="en-US" dirty="0"/>
              <a:t> polyarthritis have </a:t>
            </a:r>
            <a:r>
              <a:rPr lang="en-US" dirty="0" err="1"/>
              <a:t>Psoriatric</a:t>
            </a:r>
            <a:r>
              <a:rPr lang="en-US" dirty="0"/>
              <a:t> Arthritis. The onset is usually between 25 and 40 years of age. </a:t>
            </a:r>
          </a:p>
          <a:p>
            <a:r>
              <a:rPr lang="en-US" dirty="0"/>
              <a:t>•Asymmetrical inflammatory </a:t>
            </a:r>
            <a:r>
              <a:rPr lang="en-US" dirty="0" err="1"/>
              <a:t>oligoarthritis</a:t>
            </a:r>
            <a:r>
              <a:rPr lang="en-US" dirty="0"/>
              <a:t> affects about 40% of patients and often presents abruptly with a combination of </a:t>
            </a:r>
            <a:r>
              <a:rPr lang="en-US" dirty="0" err="1"/>
              <a:t>synovitis</a:t>
            </a:r>
            <a:r>
              <a:rPr lang="en-US" dirty="0"/>
              <a:t> and adjacent </a:t>
            </a:r>
            <a:r>
              <a:rPr lang="en-US" dirty="0" err="1"/>
              <a:t>periarticular</a:t>
            </a:r>
            <a:r>
              <a:rPr lang="en-US" dirty="0"/>
              <a:t> inflammation. </a:t>
            </a:r>
          </a:p>
          <a:p>
            <a:r>
              <a:rPr lang="en-US" dirty="0"/>
              <a:t>•Symmetrical polyarthritis occurs in about 25% of cases. </a:t>
            </a:r>
          </a:p>
          <a:p>
            <a:endParaRPr lang="en-US" dirty="0"/>
          </a:p>
        </p:txBody>
      </p:sp>
    </p:spTree>
    <p:extLst>
      <p:ext uri="{BB962C8B-B14F-4D97-AF65-F5344CB8AC3E}">
        <p14:creationId xmlns:p14="http://schemas.microsoft.com/office/powerpoint/2010/main" val="77884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DEFINITION:</a:t>
            </a:r>
            <a:endParaRPr lang="en-US" dirty="0"/>
          </a:p>
        </p:txBody>
      </p:sp>
      <p:sp>
        <p:nvSpPr>
          <p:cNvPr id="3" name="Content Placeholder 2"/>
          <p:cNvSpPr>
            <a:spLocks noGrp="1"/>
          </p:cNvSpPr>
          <p:nvPr>
            <p:ph idx="1"/>
          </p:nvPr>
        </p:nvSpPr>
        <p:spPr/>
        <p:txBody>
          <a:bodyPr>
            <a:normAutofit fontScale="92500"/>
          </a:bodyPr>
          <a:lstStyle/>
          <a:p>
            <a:r>
              <a:rPr lang="en-US" i="1" dirty="0" smtClean="0"/>
              <a:t>These </a:t>
            </a:r>
            <a:r>
              <a:rPr lang="en-US" i="1" dirty="0"/>
              <a:t>comprise a group of related inflammatory joint diseases, which show considerable overlap in their clinical features and a shared </a:t>
            </a:r>
            <a:r>
              <a:rPr lang="en-US" i="1" dirty="0" err="1"/>
              <a:t>immunogenetic</a:t>
            </a:r>
            <a:r>
              <a:rPr lang="en-US" i="1" dirty="0"/>
              <a:t> association with the HLA –B27 antigen. They include :</a:t>
            </a:r>
            <a:endParaRPr lang="en-US" dirty="0"/>
          </a:p>
          <a:p>
            <a:r>
              <a:rPr lang="en-US" i="1" dirty="0" err="1" smtClean="0"/>
              <a:t>Ankylosing</a:t>
            </a:r>
            <a:r>
              <a:rPr lang="en-US" i="1" dirty="0" smtClean="0"/>
              <a:t> </a:t>
            </a:r>
            <a:r>
              <a:rPr lang="en-US" i="1" dirty="0"/>
              <a:t>spondylitis </a:t>
            </a:r>
            <a:endParaRPr lang="en-US" dirty="0"/>
          </a:p>
          <a:p>
            <a:r>
              <a:rPr lang="en-US" i="1" dirty="0" smtClean="0"/>
              <a:t>Axial </a:t>
            </a:r>
            <a:r>
              <a:rPr lang="en-US" i="1" dirty="0" err="1"/>
              <a:t>spondyloarthritis</a:t>
            </a:r>
            <a:endParaRPr lang="en-US" dirty="0"/>
          </a:p>
          <a:p>
            <a:r>
              <a:rPr lang="en-US" i="1" dirty="0" smtClean="0"/>
              <a:t>Reactive arthritis </a:t>
            </a:r>
          </a:p>
          <a:p>
            <a:pPr marL="114300" indent="0">
              <a:buNone/>
            </a:pPr>
            <a:r>
              <a:rPr lang="en-US" i="1" dirty="0" smtClean="0"/>
              <a:t>(including </a:t>
            </a:r>
            <a:r>
              <a:rPr lang="en-US" i="1" dirty="0"/>
              <a:t>Reiter syndrome </a:t>
            </a:r>
            <a:r>
              <a:rPr lang="en-US" i="1" dirty="0" smtClean="0"/>
              <a:t>)</a:t>
            </a:r>
            <a:endParaRPr lang="en-US" dirty="0"/>
          </a:p>
          <a:p>
            <a:r>
              <a:rPr lang="en-US" i="1" dirty="0" err="1" smtClean="0"/>
              <a:t>Psoriatric</a:t>
            </a:r>
            <a:r>
              <a:rPr lang="en-US" i="1" dirty="0" smtClean="0"/>
              <a:t> </a:t>
            </a:r>
            <a:r>
              <a:rPr lang="en-US" i="1" dirty="0"/>
              <a:t>arthritis </a:t>
            </a:r>
            <a:endParaRPr lang="en-US" dirty="0"/>
          </a:p>
          <a:p>
            <a:r>
              <a:rPr lang="en-US" i="1" dirty="0" err="1" smtClean="0"/>
              <a:t>Enteropathic</a:t>
            </a:r>
            <a:r>
              <a:rPr lang="en-US" i="1" dirty="0" smtClean="0"/>
              <a:t> (associated </a:t>
            </a:r>
            <a:r>
              <a:rPr lang="en-US" i="1" dirty="0"/>
              <a:t>with inflammatory bowel disease </a:t>
            </a:r>
            <a:r>
              <a:rPr lang="en-US" i="1" dirty="0" smtClean="0"/>
              <a:t>)</a:t>
            </a:r>
            <a:endParaRPr lang="en-US" dirty="0"/>
          </a:p>
          <a:p>
            <a:endParaRPr lang="en-US" dirty="0"/>
          </a:p>
        </p:txBody>
      </p:sp>
      <p:sp>
        <p:nvSpPr>
          <p:cNvPr id="4" name="Rectangle 3"/>
          <p:cNvSpPr/>
          <p:nvPr/>
        </p:nvSpPr>
        <p:spPr>
          <a:xfrm>
            <a:off x="4876800" y="3352800"/>
            <a:ext cx="3505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Mneumonic</a:t>
            </a:r>
            <a:r>
              <a:rPr lang="en-US" dirty="0" smtClean="0"/>
              <a:t> </a:t>
            </a:r>
          </a:p>
          <a:p>
            <a:pPr algn="ctr"/>
            <a:r>
              <a:rPr lang="en-US" dirty="0" smtClean="0"/>
              <a:t>PEAR/REAP</a:t>
            </a:r>
            <a:endParaRPr lang="en-US" dirty="0"/>
          </a:p>
        </p:txBody>
      </p:sp>
    </p:spTree>
    <p:extLst>
      <p:ext uri="{BB962C8B-B14F-4D97-AF65-F5344CB8AC3E}">
        <p14:creationId xmlns:p14="http://schemas.microsoft.com/office/powerpoint/2010/main" val="259900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5533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61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i="1" dirty="0" smtClean="0"/>
              <a:t>INVESTIGATIONS </a:t>
            </a:r>
            <a:r>
              <a:rPr lang="en-US" b="1" i="1" dirty="0"/>
              <a:t>:-</a:t>
            </a: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10000"/>
          </a:bodyPr>
          <a:lstStyle/>
          <a:p>
            <a:endParaRPr lang="en-US" dirty="0"/>
          </a:p>
          <a:p>
            <a:endParaRPr lang="en-US" sz="3300" dirty="0"/>
          </a:p>
          <a:p>
            <a:r>
              <a:rPr lang="en-US" sz="3300" dirty="0"/>
              <a:t>The diagnosis is clinical but ESR and CRP may be raised, </a:t>
            </a:r>
            <a:r>
              <a:rPr lang="en-US" sz="3300" dirty="0" smtClean="0"/>
              <a:t> especially </a:t>
            </a:r>
            <a:r>
              <a:rPr lang="en-US" sz="3300" dirty="0"/>
              <a:t>in patients with extensive disease.</a:t>
            </a:r>
          </a:p>
          <a:p>
            <a:r>
              <a:rPr lang="en-US" sz="3300" dirty="0" smtClean="0"/>
              <a:t>RF</a:t>
            </a:r>
            <a:r>
              <a:rPr lang="en-US" sz="3300" dirty="0"/>
              <a:t>, CCP and ANA are generally negative. </a:t>
            </a:r>
          </a:p>
          <a:p>
            <a:r>
              <a:rPr lang="en-US" sz="3300" dirty="0" smtClean="0"/>
              <a:t>X-rays </a:t>
            </a:r>
            <a:r>
              <a:rPr lang="en-US" sz="3300" dirty="0"/>
              <a:t>may be normal or show erosive change with joint space narrowing.</a:t>
            </a:r>
          </a:p>
          <a:p>
            <a:endParaRPr lang="en-US" sz="3300" dirty="0" smtClean="0"/>
          </a:p>
          <a:p>
            <a:r>
              <a:rPr lang="en-US" sz="3300" dirty="0" smtClean="0"/>
              <a:t>Features </a:t>
            </a:r>
            <a:r>
              <a:rPr lang="en-US" sz="3300" dirty="0"/>
              <a:t>that </a:t>
            </a:r>
            <a:r>
              <a:rPr lang="en-US" sz="3300" dirty="0" err="1"/>
              <a:t>favour</a:t>
            </a:r>
            <a:r>
              <a:rPr lang="en-US" sz="3300" dirty="0"/>
              <a:t> </a:t>
            </a:r>
            <a:r>
              <a:rPr lang="en-US" sz="3300" dirty="0" err="1"/>
              <a:t>PsA</a:t>
            </a:r>
            <a:r>
              <a:rPr lang="en-US" sz="3300" dirty="0"/>
              <a:t> over RA include proliferative </a:t>
            </a:r>
            <a:r>
              <a:rPr lang="en-US" sz="3300" dirty="0" smtClean="0"/>
              <a:t>marginal </a:t>
            </a:r>
            <a:r>
              <a:rPr lang="en-US" sz="3300" dirty="0"/>
              <a:t>erosions, absence of </a:t>
            </a:r>
            <a:r>
              <a:rPr lang="en-US" sz="3300" dirty="0" err="1"/>
              <a:t>periarticular</a:t>
            </a:r>
            <a:r>
              <a:rPr lang="en-US" sz="3300" dirty="0"/>
              <a:t> </a:t>
            </a:r>
            <a:r>
              <a:rPr lang="en-US" sz="3300" dirty="0" err="1" smtClean="0"/>
              <a:t>osteoporo</a:t>
            </a:r>
            <a:r>
              <a:rPr lang="en-US" sz="3300" dirty="0" smtClean="0"/>
              <a:t>-sis </a:t>
            </a:r>
            <a:r>
              <a:rPr lang="en-US" sz="3300" dirty="0"/>
              <a:t>and </a:t>
            </a:r>
            <a:r>
              <a:rPr lang="en-US" sz="3300" dirty="0" err="1"/>
              <a:t>osteosclerosis</a:t>
            </a:r>
            <a:r>
              <a:rPr lang="en-US" sz="3300" dirty="0"/>
              <a:t> of the phalanges (‘ivory phalanx’).</a:t>
            </a:r>
          </a:p>
        </p:txBody>
      </p:sp>
    </p:spTree>
    <p:extLst>
      <p:ext uri="{BB962C8B-B14F-4D97-AF65-F5344CB8AC3E}">
        <p14:creationId xmlns:p14="http://schemas.microsoft.com/office/powerpoint/2010/main" val="127458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RADIOLOGY</a:t>
            </a:r>
            <a:endParaRPr lang="en-US" dirty="0"/>
          </a:p>
        </p:txBody>
      </p:sp>
      <p:pic>
        <p:nvPicPr>
          <p:cNvPr id="1026" name="Picture 2" descr="C:\Users\comp\Desktop\download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4648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3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b="1" i="1" dirty="0" smtClean="0"/>
              <a:t>MANAGEMENT </a:t>
            </a:r>
            <a:r>
              <a:rPr lang="en-US" b="1" i="1" dirty="0"/>
              <a:t>:</a:t>
            </a:r>
            <a:endParaRPr lang="en-US" dirty="0"/>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endParaRPr lang="en-US" dirty="0"/>
          </a:p>
          <a:p>
            <a:endParaRPr lang="en-US" sz="4100" dirty="0"/>
          </a:p>
          <a:p>
            <a:r>
              <a:rPr lang="en-US" sz="11200" dirty="0"/>
              <a:t>Therapy with NSAID and analgesics may be sufficient </a:t>
            </a:r>
          </a:p>
          <a:p>
            <a:pPr marL="0" indent="0">
              <a:buNone/>
            </a:pPr>
            <a:r>
              <a:rPr lang="en-US" sz="11200" dirty="0" smtClean="0"/>
              <a:t>      to </a:t>
            </a:r>
            <a:r>
              <a:rPr lang="en-US" sz="11200" dirty="0"/>
              <a:t>control symptoms. </a:t>
            </a:r>
            <a:r>
              <a:rPr lang="en-US" sz="11200" dirty="0" smtClean="0"/>
              <a:t> Intra-articular </a:t>
            </a:r>
            <a:r>
              <a:rPr lang="en-US" sz="11200" dirty="0"/>
              <a:t>injections of </a:t>
            </a:r>
            <a:r>
              <a:rPr lang="en-US" sz="11200" dirty="0" smtClean="0"/>
              <a:t>      corticosteroid </a:t>
            </a:r>
            <a:r>
              <a:rPr lang="en-US" sz="11200" dirty="0"/>
              <a:t>may help control </a:t>
            </a:r>
            <a:r>
              <a:rPr lang="en-US" sz="11200" dirty="0" err="1"/>
              <a:t>synovitis</a:t>
            </a:r>
            <a:r>
              <a:rPr lang="en-US" sz="11200" dirty="0"/>
              <a:t> in problem joints. </a:t>
            </a:r>
          </a:p>
          <a:p>
            <a:endParaRPr lang="en-US" sz="11200" dirty="0" smtClean="0"/>
          </a:p>
          <a:p>
            <a:r>
              <a:rPr lang="en-US" sz="11200" dirty="0" smtClean="0"/>
              <a:t>In </a:t>
            </a:r>
            <a:r>
              <a:rPr lang="en-US" sz="11200" dirty="0"/>
              <a:t>general, splints and prolonged rest should be avoided </a:t>
            </a:r>
            <a:r>
              <a:rPr lang="en-US" sz="11200" dirty="0" smtClean="0"/>
              <a:t> because </a:t>
            </a:r>
            <a:r>
              <a:rPr lang="en-US" sz="11200" dirty="0"/>
              <a:t>of the tendency to fibrous and bony </a:t>
            </a:r>
            <a:r>
              <a:rPr lang="en-US" sz="11200" dirty="0" err="1"/>
              <a:t>ankylosis</a:t>
            </a:r>
            <a:r>
              <a:rPr lang="en-US" sz="11200" dirty="0"/>
              <a:t>. </a:t>
            </a:r>
            <a:endParaRPr lang="en-US" sz="11200" dirty="0" smtClean="0"/>
          </a:p>
          <a:p>
            <a:endParaRPr lang="en-US" sz="11200" dirty="0" smtClean="0"/>
          </a:p>
          <a:p>
            <a:r>
              <a:rPr lang="en-US" sz="11200" dirty="0" smtClean="0"/>
              <a:t>Patients </a:t>
            </a:r>
            <a:r>
              <a:rPr lang="en-US" sz="11200" dirty="0"/>
              <a:t>with spondylitis should be prescribed the same </a:t>
            </a:r>
            <a:r>
              <a:rPr lang="en-US" sz="11200" dirty="0" smtClean="0"/>
              <a:t>exercise </a:t>
            </a:r>
            <a:r>
              <a:rPr lang="en-US" sz="11200" dirty="0"/>
              <a:t>and posture regime as in AS.</a:t>
            </a:r>
          </a:p>
        </p:txBody>
      </p:sp>
    </p:spTree>
    <p:extLst>
      <p:ext uri="{BB962C8B-B14F-4D97-AF65-F5344CB8AC3E}">
        <p14:creationId xmlns:p14="http://schemas.microsoft.com/office/powerpoint/2010/main" val="106538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MANAGEMENT continue…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Therapy </a:t>
            </a:r>
            <a:r>
              <a:rPr lang="en-US" dirty="0"/>
              <a:t>with DMARDs should be considered for </a:t>
            </a:r>
          </a:p>
          <a:p>
            <a:pPr marL="0" indent="0">
              <a:buNone/>
            </a:pPr>
            <a:r>
              <a:rPr lang="en-US" dirty="0"/>
              <a:t>persistent </a:t>
            </a:r>
            <a:r>
              <a:rPr lang="en-US" dirty="0" err="1"/>
              <a:t>synovitis</a:t>
            </a:r>
            <a:r>
              <a:rPr lang="en-US" dirty="0"/>
              <a:t> unresponsive to conservative </a:t>
            </a:r>
            <a:r>
              <a:rPr lang="en-US" dirty="0" smtClean="0"/>
              <a:t>treatment</a:t>
            </a:r>
            <a:r>
              <a:rPr lang="en-US" dirty="0"/>
              <a:t>. </a:t>
            </a:r>
            <a:r>
              <a:rPr lang="en-US" dirty="0" smtClean="0"/>
              <a:t>	</a:t>
            </a:r>
            <a:r>
              <a:rPr lang="en-US" u="sng" dirty="0" smtClean="0"/>
              <a:t>Methotrexate </a:t>
            </a:r>
            <a:r>
              <a:rPr lang="en-US" u="sng" dirty="0"/>
              <a:t>is the treatment of first choice. </a:t>
            </a:r>
          </a:p>
          <a:p>
            <a:endParaRPr lang="en-US" dirty="0" smtClean="0"/>
          </a:p>
          <a:p>
            <a:r>
              <a:rPr lang="en-US" dirty="0" err="1" smtClean="0"/>
              <a:t>Hydroxychloroquine</a:t>
            </a:r>
            <a:r>
              <a:rPr lang="en-US" dirty="0" smtClean="0"/>
              <a:t> </a:t>
            </a:r>
            <a:r>
              <a:rPr lang="en-US" dirty="0"/>
              <a:t>is generally avoided, as it can cause </a:t>
            </a:r>
            <a:r>
              <a:rPr lang="en-US" dirty="0" err="1"/>
              <a:t>exfoliative</a:t>
            </a:r>
            <a:r>
              <a:rPr lang="en-US" dirty="0"/>
              <a:t> skin reactions.</a:t>
            </a:r>
          </a:p>
          <a:p>
            <a:endParaRPr lang="en-US" dirty="0" smtClean="0"/>
          </a:p>
          <a:p>
            <a:r>
              <a:rPr lang="en-US" dirty="0" smtClean="0"/>
              <a:t>Anti-TNF </a:t>
            </a:r>
            <a:r>
              <a:rPr lang="en-US" dirty="0"/>
              <a:t>treatment should be considered for patients with </a:t>
            </a:r>
          </a:p>
          <a:p>
            <a:pPr marL="0" indent="0">
              <a:buNone/>
            </a:pPr>
            <a:r>
              <a:rPr lang="en-US" dirty="0" smtClean="0"/>
              <a:t>active </a:t>
            </a:r>
            <a:r>
              <a:rPr lang="en-US" dirty="0" err="1"/>
              <a:t>synovitis</a:t>
            </a:r>
            <a:r>
              <a:rPr lang="en-US" dirty="0"/>
              <a:t> who respond inadequately to standard </a:t>
            </a:r>
          </a:p>
          <a:p>
            <a:endParaRPr lang="en-US" dirty="0" smtClean="0"/>
          </a:p>
          <a:p>
            <a:r>
              <a:rPr lang="en-US" dirty="0" smtClean="0"/>
              <a:t>DMARDs</a:t>
            </a:r>
            <a:endParaRPr lang="en-US" dirty="0"/>
          </a:p>
        </p:txBody>
      </p:sp>
    </p:spTree>
    <p:extLst>
      <p:ext uri="{BB962C8B-B14F-4D97-AF65-F5344CB8AC3E}">
        <p14:creationId xmlns:p14="http://schemas.microsoft.com/office/powerpoint/2010/main" val="3831144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i="1" dirty="0"/>
              <a:t>4. Arthritis associated with IBD :</a:t>
            </a:r>
            <a:endParaRPr lang="en-US" dirty="0"/>
          </a:p>
        </p:txBody>
      </p:sp>
      <p:sp>
        <p:nvSpPr>
          <p:cNvPr id="3" name="Content Placeholder 2"/>
          <p:cNvSpPr>
            <a:spLocks noGrp="1"/>
          </p:cNvSpPr>
          <p:nvPr>
            <p:ph idx="1"/>
          </p:nvPr>
        </p:nvSpPr>
        <p:spPr/>
        <p:txBody>
          <a:bodyPr>
            <a:normAutofit fontScale="40000" lnSpcReduction="20000"/>
          </a:bodyPr>
          <a:lstStyle/>
          <a:p>
            <a:endParaRPr lang="en-US" dirty="0"/>
          </a:p>
          <a:p>
            <a:endParaRPr lang="en-US" dirty="0"/>
          </a:p>
          <a:p>
            <a:r>
              <a:rPr lang="en-US" sz="5800" dirty="0"/>
              <a:t>An acute inflammatory </a:t>
            </a:r>
            <a:r>
              <a:rPr lang="en-US" sz="5800" dirty="0" err="1"/>
              <a:t>oligoarthritis</a:t>
            </a:r>
            <a:r>
              <a:rPr lang="en-US" sz="5800" dirty="0"/>
              <a:t> (‘</a:t>
            </a:r>
            <a:r>
              <a:rPr lang="en-US" sz="5800" dirty="0" err="1"/>
              <a:t>enteropathic</a:t>
            </a:r>
            <a:r>
              <a:rPr lang="en-US" sz="5800" dirty="0"/>
              <a:t> arthritis’) occurs in around 10% of patients with ulcerative colitis and 20% of those with </a:t>
            </a:r>
            <a:r>
              <a:rPr lang="en-US" sz="5800" dirty="0" err="1"/>
              <a:t>Crohn’s</a:t>
            </a:r>
            <a:r>
              <a:rPr lang="en-US" sz="5800" dirty="0"/>
              <a:t> disease.</a:t>
            </a:r>
          </a:p>
          <a:p>
            <a:r>
              <a:rPr lang="en-US" sz="5800" dirty="0" smtClean="0"/>
              <a:t>It </a:t>
            </a:r>
            <a:r>
              <a:rPr lang="en-US" sz="5800" dirty="0"/>
              <a:t>predominantly affects the large lower limb joints (knees, ankles, hips) but wrists and small joints of the hand sand feet can also be involved. </a:t>
            </a:r>
          </a:p>
          <a:p>
            <a:r>
              <a:rPr lang="en-US" sz="5800" dirty="0" smtClean="0"/>
              <a:t>The </a:t>
            </a:r>
            <a:r>
              <a:rPr lang="en-US" sz="5800" dirty="0"/>
              <a:t>arthritis usually coincides with exacerbations of the underlying bowel disease, and sometimes occurs with </a:t>
            </a:r>
            <a:r>
              <a:rPr lang="en-US" sz="5800" dirty="0" err="1"/>
              <a:t>aphthous</a:t>
            </a:r>
            <a:r>
              <a:rPr lang="en-US" sz="5800" dirty="0"/>
              <a:t> mouth ulcers, </a:t>
            </a:r>
            <a:r>
              <a:rPr lang="en-US" sz="5800" dirty="0" err="1"/>
              <a:t>iritis</a:t>
            </a:r>
            <a:r>
              <a:rPr lang="en-US" sz="5800" dirty="0"/>
              <a:t> and erythema </a:t>
            </a:r>
            <a:r>
              <a:rPr lang="en-US" sz="5800" dirty="0" err="1"/>
              <a:t>nodosum</a:t>
            </a:r>
            <a:r>
              <a:rPr lang="en-US" sz="5800" dirty="0"/>
              <a:t>. </a:t>
            </a:r>
          </a:p>
          <a:p>
            <a:endParaRPr lang="en-US" dirty="0"/>
          </a:p>
        </p:txBody>
      </p:sp>
    </p:spTree>
    <p:extLst>
      <p:ext uri="{BB962C8B-B14F-4D97-AF65-F5344CB8AC3E}">
        <p14:creationId xmlns:p14="http://schemas.microsoft.com/office/powerpoint/2010/main" val="181786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Continuation… </a:t>
            </a:r>
          </a:p>
        </p:txBody>
      </p:sp>
      <p:sp>
        <p:nvSpPr>
          <p:cNvPr id="3" name="Content Placeholder 2"/>
          <p:cNvSpPr>
            <a:spLocks noGrp="1"/>
          </p:cNvSpPr>
          <p:nvPr>
            <p:ph idx="1"/>
          </p:nvPr>
        </p:nvSpPr>
        <p:spPr/>
        <p:txBody>
          <a:bodyPr>
            <a:normAutofit/>
          </a:bodyPr>
          <a:lstStyle/>
          <a:p>
            <a:r>
              <a:rPr lang="en-US" dirty="0" smtClean="0"/>
              <a:t>  It </a:t>
            </a:r>
            <a:r>
              <a:rPr lang="en-US" dirty="0"/>
              <a:t>improves with effective treatment of the </a:t>
            </a:r>
            <a:r>
              <a:rPr lang="en-US" dirty="0" smtClean="0"/>
              <a:t>bowel </a:t>
            </a:r>
            <a:r>
              <a:rPr lang="en-US" dirty="0"/>
              <a:t>disease and can be </a:t>
            </a:r>
            <a:r>
              <a:rPr lang="en-US" dirty="0" smtClean="0"/>
              <a:t> cured </a:t>
            </a:r>
            <a:r>
              <a:rPr lang="en-US" dirty="0"/>
              <a:t>by total </a:t>
            </a:r>
            <a:r>
              <a:rPr lang="en-US" dirty="0" smtClean="0"/>
              <a:t>colectomy </a:t>
            </a:r>
            <a:r>
              <a:rPr lang="en-US" dirty="0"/>
              <a:t>in patients with ulcerative colitis. </a:t>
            </a:r>
          </a:p>
          <a:p>
            <a:r>
              <a:rPr lang="en-US" dirty="0" smtClean="0"/>
              <a:t>Patients </a:t>
            </a:r>
            <a:r>
              <a:rPr lang="en-US" dirty="0"/>
              <a:t>with inflammatory bowel disease may also develop </a:t>
            </a:r>
            <a:r>
              <a:rPr lang="en-US" dirty="0" err="1"/>
              <a:t>sacroiliitis</a:t>
            </a:r>
            <a:r>
              <a:rPr lang="en-US" dirty="0"/>
              <a:t> (16%) and AS (6%), which are clinically and </a:t>
            </a:r>
            <a:r>
              <a:rPr lang="en-US" dirty="0" err="1"/>
              <a:t>radiologically</a:t>
            </a:r>
            <a:r>
              <a:rPr lang="en-US" dirty="0"/>
              <a:t> identical to classic AS. </a:t>
            </a:r>
          </a:p>
          <a:p>
            <a:r>
              <a:rPr lang="en-US" dirty="0" smtClean="0"/>
              <a:t>These </a:t>
            </a:r>
            <a:r>
              <a:rPr lang="en-US" dirty="0"/>
              <a:t>can predate or follow the onset of bowel disease and there is no correlation between activity of the spondylitis and bowel disease.</a:t>
            </a:r>
          </a:p>
          <a:p>
            <a:endParaRPr lang="en-US" dirty="0"/>
          </a:p>
        </p:txBody>
      </p:sp>
    </p:spTree>
    <p:extLst>
      <p:ext uri="{BB962C8B-B14F-4D97-AF65-F5344CB8AC3E}">
        <p14:creationId xmlns:p14="http://schemas.microsoft.com/office/powerpoint/2010/main" val="394051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a:p>
            <a:r>
              <a:rPr lang="en-US" b="1" i="1" dirty="0"/>
              <a:t>THANK YOU </a:t>
            </a:r>
            <a:endParaRPr lang="en-US" dirty="0"/>
          </a:p>
        </p:txBody>
      </p:sp>
    </p:spTree>
    <p:extLst>
      <p:ext uri="{BB962C8B-B14F-4D97-AF65-F5344CB8AC3E}">
        <p14:creationId xmlns:p14="http://schemas.microsoft.com/office/powerpoint/2010/main" val="399259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914400"/>
          </a:xfrm>
        </p:spPr>
        <p:txBody>
          <a:bodyPr>
            <a:normAutofit fontScale="90000"/>
          </a:bodyPr>
          <a:lstStyle/>
          <a:p>
            <a:r>
              <a:rPr lang="en-US" sz="2700" b="1" dirty="0" smtClean="0"/>
              <a:t>CLINICAL </a:t>
            </a:r>
            <a:r>
              <a:rPr lang="en-US" sz="2700" b="1" dirty="0"/>
              <a:t>FEATURES COMMON TO SERONEGATIVE SPONDYLOARTHRITIS :</a:t>
            </a:r>
            <a:endParaRPr lang="en-US" sz="2700" dirty="0"/>
          </a:p>
        </p:txBody>
      </p:sp>
      <p:sp>
        <p:nvSpPr>
          <p:cNvPr id="3" name="Content Placeholder 2"/>
          <p:cNvSpPr>
            <a:spLocks noGrp="1"/>
          </p:cNvSpPr>
          <p:nvPr>
            <p:ph idx="1"/>
          </p:nvPr>
        </p:nvSpPr>
        <p:spPr>
          <a:xfrm>
            <a:off x="457200" y="1447800"/>
            <a:ext cx="8229600" cy="5410200"/>
          </a:xfrm>
        </p:spPr>
        <p:txBody>
          <a:bodyPr>
            <a:normAutofit/>
          </a:bodyPr>
          <a:lstStyle/>
          <a:p>
            <a:r>
              <a:rPr lang="en-US" dirty="0" err="1" smtClean="0"/>
              <a:t>Assymmetrical</a:t>
            </a:r>
            <a:r>
              <a:rPr lang="en-US" dirty="0" smtClean="0"/>
              <a:t> </a:t>
            </a:r>
            <a:r>
              <a:rPr lang="en-US" dirty="0"/>
              <a:t>inflammatory </a:t>
            </a:r>
            <a:r>
              <a:rPr lang="en-US" dirty="0" err="1"/>
              <a:t>oligoarthritis</a:t>
            </a:r>
            <a:endParaRPr lang="en-US" dirty="0"/>
          </a:p>
          <a:p>
            <a:r>
              <a:rPr lang="en-US" dirty="0" err="1" smtClean="0"/>
              <a:t>Sacroilitis</a:t>
            </a:r>
            <a:r>
              <a:rPr lang="en-US" dirty="0" smtClean="0"/>
              <a:t> </a:t>
            </a:r>
            <a:r>
              <a:rPr lang="en-US" dirty="0"/>
              <a:t>and inflammatory spondylitis </a:t>
            </a:r>
          </a:p>
          <a:p>
            <a:r>
              <a:rPr lang="en-US" dirty="0" smtClean="0"/>
              <a:t>Inflammatory </a:t>
            </a:r>
            <a:r>
              <a:rPr lang="en-US" dirty="0" err="1"/>
              <a:t>enthesitis</a:t>
            </a:r>
            <a:endParaRPr lang="en-US" dirty="0"/>
          </a:p>
          <a:p>
            <a:r>
              <a:rPr lang="en-US" dirty="0" smtClean="0"/>
              <a:t>Tendency </a:t>
            </a:r>
            <a:r>
              <a:rPr lang="en-US" dirty="0"/>
              <a:t>for familial aggregation</a:t>
            </a:r>
          </a:p>
          <a:p>
            <a:r>
              <a:rPr lang="en-US" dirty="0" smtClean="0"/>
              <a:t>RF </a:t>
            </a:r>
            <a:r>
              <a:rPr lang="en-US" dirty="0"/>
              <a:t>and ACPA negative </a:t>
            </a:r>
          </a:p>
          <a:p>
            <a:r>
              <a:rPr lang="en-US" dirty="0" smtClean="0"/>
              <a:t>Absence </a:t>
            </a:r>
            <a:r>
              <a:rPr lang="en-US" dirty="0"/>
              <a:t>of nodules and other extra articular features of RA</a:t>
            </a:r>
          </a:p>
          <a:p>
            <a:r>
              <a:rPr lang="en-US" dirty="0" smtClean="0"/>
              <a:t>Typical </a:t>
            </a:r>
            <a:r>
              <a:rPr lang="en-US" dirty="0"/>
              <a:t>overlapping extra articular features such as mucosal inflammation, conjunctivitis, </a:t>
            </a:r>
            <a:r>
              <a:rPr lang="en-US" dirty="0" err="1"/>
              <a:t>buccal</a:t>
            </a:r>
            <a:r>
              <a:rPr lang="en-US" dirty="0"/>
              <a:t> ulceration, urethritis, </a:t>
            </a:r>
            <a:r>
              <a:rPr lang="en-US" dirty="0" err="1"/>
              <a:t>prostatis</a:t>
            </a:r>
            <a:r>
              <a:rPr lang="en-US" dirty="0"/>
              <a:t>, anterior uveitis, erythema </a:t>
            </a:r>
            <a:r>
              <a:rPr lang="en-US" dirty="0" err="1"/>
              <a:t>nodosum</a:t>
            </a:r>
            <a:r>
              <a:rPr lang="en-US" dirty="0"/>
              <a:t> etc. </a:t>
            </a:r>
          </a:p>
          <a:p>
            <a:endParaRPr lang="en-US" dirty="0"/>
          </a:p>
        </p:txBody>
      </p:sp>
    </p:spTree>
    <p:extLst>
      <p:ext uri="{BB962C8B-B14F-4D97-AF65-F5344CB8AC3E}">
        <p14:creationId xmlns:p14="http://schemas.microsoft.com/office/powerpoint/2010/main" val="293899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a:t>
            </a:r>
            <a:r>
              <a:rPr lang="en-US" b="1" dirty="0"/>
              <a:t>. ANKYLOSING SPONDYLITIS </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Pathophysiology:</a:t>
            </a:r>
            <a:r>
              <a:rPr lang="en-US" dirty="0" err="1" smtClean="0"/>
              <a:t>Ankylosing</a:t>
            </a:r>
            <a:r>
              <a:rPr lang="en-US" dirty="0" smtClean="0"/>
              <a:t> </a:t>
            </a:r>
            <a:r>
              <a:rPr lang="en-US" dirty="0"/>
              <a:t>spondylitis is thought to arise from an ill defined interaction between environmental pathogens and host immune system in genetically susceptible individuals. Wider alterations in human gut microbial environment are increasingly implicated, which could lead to increased levels of circulating cytokines such as IL-23 that can activate synovial T cells. HLA-B27 molecule is implicated through its antigen presenting function. This could lead to inflammatory cytokines release by macrophage and dendritic cells, thus triggering inflammatory disease. </a:t>
            </a:r>
          </a:p>
          <a:p>
            <a:endParaRPr lang="en-US" dirty="0"/>
          </a:p>
        </p:txBody>
      </p:sp>
    </p:spTree>
    <p:extLst>
      <p:ext uri="{BB962C8B-B14F-4D97-AF65-F5344CB8AC3E}">
        <p14:creationId xmlns:p14="http://schemas.microsoft.com/office/powerpoint/2010/main" val="163050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pic>
        <p:nvPicPr>
          <p:cNvPr id="1026" name="Picture 2" descr="C:\Users\comp\Desktop\41584_2010_Article_BFnrrheum201079_Fig2_HTM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4017" y="1752600"/>
            <a:ext cx="3975966"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8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pic>
        <p:nvPicPr>
          <p:cNvPr id="2050" name="Picture 2" descr="C:\Users\comp\Desktop\978-1-4471-4300-0_19_Fig3_HTM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20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5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b="1" dirty="0" smtClean="0"/>
              <a:t>ANKYLOSING SPONDYLITIS :-</a:t>
            </a:r>
            <a:endParaRPr lang="en-US" dirty="0"/>
          </a:p>
        </p:txBody>
      </p:sp>
      <p:sp>
        <p:nvSpPr>
          <p:cNvPr id="3" name="Content Placeholder 2"/>
          <p:cNvSpPr>
            <a:spLocks noGrp="1"/>
          </p:cNvSpPr>
          <p:nvPr>
            <p:ph idx="1"/>
          </p:nvPr>
        </p:nvSpPr>
        <p:spPr>
          <a:xfrm>
            <a:off x="457200" y="838200"/>
            <a:ext cx="8229600" cy="5867400"/>
          </a:xfrm>
        </p:spPr>
        <p:txBody>
          <a:bodyPr>
            <a:normAutofit fontScale="85000" lnSpcReduction="20000"/>
          </a:bodyPr>
          <a:lstStyle/>
          <a:p>
            <a:pPr marL="0" indent="0">
              <a:buNone/>
            </a:pPr>
            <a:r>
              <a:rPr lang="en-US" dirty="0" smtClean="0"/>
              <a:t>Clinical features:</a:t>
            </a:r>
          </a:p>
          <a:p>
            <a:r>
              <a:rPr lang="en-US" dirty="0" smtClean="0"/>
              <a:t>Low </a:t>
            </a:r>
            <a:r>
              <a:rPr lang="en-US" dirty="0"/>
              <a:t>back pain and early morning stiffness with radiation to buttocks or posterior thighs.</a:t>
            </a:r>
          </a:p>
          <a:p>
            <a:endParaRPr lang="en-US" dirty="0" smtClean="0"/>
          </a:p>
          <a:p>
            <a:r>
              <a:rPr lang="en-US" dirty="0" smtClean="0"/>
              <a:t>Symptoms </a:t>
            </a:r>
            <a:r>
              <a:rPr lang="en-US" dirty="0"/>
              <a:t>are exacerbated by inactivity and relieved by movement. </a:t>
            </a:r>
          </a:p>
          <a:p>
            <a:r>
              <a:rPr lang="en-US" dirty="0" smtClean="0"/>
              <a:t>The </a:t>
            </a:r>
            <a:r>
              <a:rPr lang="en-US" dirty="0"/>
              <a:t>disease tends to ascend slowly, ultimately involving the whole spine. </a:t>
            </a:r>
          </a:p>
          <a:p>
            <a:endParaRPr lang="en-US" dirty="0" smtClean="0"/>
          </a:p>
          <a:p>
            <a:r>
              <a:rPr lang="en-US" dirty="0" smtClean="0"/>
              <a:t>As </a:t>
            </a:r>
            <a:r>
              <a:rPr lang="en-US" dirty="0"/>
              <a:t>the disease progresses, the spine becomes increasingly rigid as </a:t>
            </a:r>
            <a:r>
              <a:rPr lang="en-US" dirty="0" err="1"/>
              <a:t>ankylosis</a:t>
            </a:r>
            <a:r>
              <a:rPr lang="en-US" dirty="0"/>
              <a:t> occurs. </a:t>
            </a:r>
          </a:p>
          <a:p>
            <a:r>
              <a:rPr lang="en-US" dirty="0" smtClean="0"/>
              <a:t>Early </a:t>
            </a:r>
            <a:r>
              <a:rPr lang="en-US" dirty="0"/>
              <a:t>physical signs include a reduced range of movements in all directions. </a:t>
            </a:r>
          </a:p>
          <a:p>
            <a:r>
              <a:rPr lang="en-US" dirty="0" smtClean="0"/>
              <a:t>As </a:t>
            </a:r>
            <a:r>
              <a:rPr lang="en-US" dirty="0"/>
              <a:t>the disease progresses, stiffness increase throughout the spine and chest expansion becomes restricted. </a:t>
            </a:r>
          </a:p>
          <a:p>
            <a:endParaRPr lang="en-US" dirty="0" smtClean="0"/>
          </a:p>
          <a:p>
            <a:r>
              <a:rPr lang="en-US" dirty="0" err="1" smtClean="0"/>
              <a:t>Pleuritic</a:t>
            </a:r>
            <a:r>
              <a:rPr lang="en-US" dirty="0" smtClean="0"/>
              <a:t> </a:t>
            </a:r>
            <a:r>
              <a:rPr lang="en-US" dirty="0"/>
              <a:t>chest pain aggravated by breathing is common and result from involvement of </a:t>
            </a:r>
            <a:r>
              <a:rPr lang="en-US" dirty="0" err="1"/>
              <a:t>costovertebral</a:t>
            </a:r>
            <a:r>
              <a:rPr lang="en-US" dirty="0"/>
              <a:t> joints involvement. </a:t>
            </a:r>
          </a:p>
          <a:p>
            <a:r>
              <a:rPr lang="en-US" dirty="0" err="1" smtClean="0"/>
              <a:t>Achiles</a:t>
            </a:r>
            <a:r>
              <a:rPr lang="en-US" dirty="0" smtClean="0"/>
              <a:t> </a:t>
            </a:r>
            <a:r>
              <a:rPr lang="en-US" dirty="0"/>
              <a:t>tendonitis, plantar </a:t>
            </a:r>
            <a:r>
              <a:rPr lang="en-US" dirty="0" err="1"/>
              <a:t>fascitis</a:t>
            </a:r>
            <a:r>
              <a:rPr lang="en-US" dirty="0"/>
              <a:t> and tenderness over bony prominence e. g iliac crest occurs. </a:t>
            </a:r>
          </a:p>
          <a:p>
            <a:pPr marL="0" indent="0">
              <a:buNone/>
            </a:pPr>
            <a:endParaRPr lang="en-US" dirty="0"/>
          </a:p>
        </p:txBody>
      </p:sp>
    </p:spTree>
    <p:extLst>
      <p:ext uri="{BB962C8B-B14F-4D97-AF65-F5344CB8AC3E}">
        <p14:creationId xmlns:p14="http://schemas.microsoft.com/office/powerpoint/2010/main" val="11044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CLINICAL </a:t>
            </a:r>
            <a:r>
              <a:rPr lang="en-US" dirty="0"/>
              <a:t>FEATURES CONTINUED… </a:t>
            </a:r>
          </a:p>
        </p:txBody>
      </p:sp>
      <p:sp>
        <p:nvSpPr>
          <p:cNvPr id="3" name="Content Placeholder 2"/>
          <p:cNvSpPr>
            <a:spLocks noGrp="1"/>
          </p:cNvSpPr>
          <p:nvPr>
            <p:ph idx="1"/>
          </p:nvPr>
        </p:nvSpPr>
        <p:spPr>
          <a:xfrm>
            <a:off x="457200" y="990600"/>
            <a:ext cx="8229600" cy="5135563"/>
          </a:xfrm>
        </p:spPr>
        <p:txBody>
          <a:bodyPr>
            <a:normAutofit/>
          </a:bodyPr>
          <a:lstStyle/>
          <a:p>
            <a:endParaRPr lang="en-US" dirty="0" smtClean="0"/>
          </a:p>
          <a:p>
            <a:endParaRPr lang="en-US" dirty="0"/>
          </a:p>
          <a:p>
            <a:r>
              <a:rPr lang="en-US" dirty="0" err="1" smtClean="0"/>
              <a:t>Upto</a:t>
            </a:r>
            <a:r>
              <a:rPr lang="en-US" dirty="0" smtClean="0"/>
              <a:t> </a:t>
            </a:r>
            <a:r>
              <a:rPr lang="en-US" dirty="0"/>
              <a:t>40% patient have also have peripheral arthritis. This is usually asymmetrical affecting large joints.</a:t>
            </a:r>
          </a:p>
          <a:p>
            <a:r>
              <a:rPr lang="en-US" dirty="0" smtClean="0"/>
              <a:t>Fatigue </a:t>
            </a:r>
            <a:r>
              <a:rPr lang="en-US" dirty="0"/>
              <a:t>is a major complaint and may result from both chronic interruption of sleep due to pain and chronic systemic inflammation. </a:t>
            </a:r>
          </a:p>
          <a:p>
            <a:r>
              <a:rPr lang="en-US" dirty="0" smtClean="0"/>
              <a:t>Acute </a:t>
            </a:r>
            <a:r>
              <a:rPr lang="en-US" dirty="0"/>
              <a:t>anterior uveitis is the most common extra articular features which occasionally precede joints disease. </a:t>
            </a:r>
          </a:p>
          <a:p>
            <a:endParaRPr lang="en-US" dirty="0"/>
          </a:p>
        </p:txBody>
      </p:sp>
    </p:spTree>
    <p:extLst>
      <p:ext uri="{BB962C8B-B14F-4D97-AF65-F5344CB8AC3E}">
        <p14:creationId xmlns:p14="http://schemas.microsoft.com/office/powerpoint/2010/main" val="216783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r>
            <a:br>
              <a:rPr lang="en-US" dirty="0" smtClean="0"/>
            </a:br>
            <a:r>
              <a:rPr lang="en-US" dirty="0"/>
              <a:t/>
            </a:r>
            <a:br>
              <a:rPr lang="en-US" dirty="0"/>
            </a:br>
            <a:r>
              <a:rPr lang="en-US" dirty="0" smtClean="0"/>
              <a:t>INVESTIGATIONS</a:t>
            </a:r>
            <a:endParaRPr lang="en-US" dirty="0"/>
          </a:p>
        </p:txBody>
      </p:sp>
      <p:sp>
        <p:nvSpPr>
          <p:cNvPr id="3" name="Content Placeholder 2"/>
          <p:cNvSpPr>
            <a:spLocks noGrp="1"/>
          </p:cNvSpPr>
          <p:nvPr>
            <p:ph idx="1"/>
          </p:nvPr>
        </p:nvSpPr>
        <p:spPr>
          <a:xfrm>
            <a:off x="457200" y="762000"/>
            <a:ext cx="8229600" cy="5867400"/>
          </a:xfrm>
        </p:spPr>
        <p:txBody>
          <a:bodyPr>
            <a:normAutofit fontScale="55000" lnSpcReduction="20000"/>
          </a:bodyPr>
          <a:lstStyle/>
          <a:p>
            <a:endParaRPr lang="en-US" dirty="0"/>
          </a:p>
          <a:p>
            <a:endParaRPr lang="en-US" dirty="0"/>
          </a:p>
          <a:p>
            <a:endParaRPr lang="en-US" sz="4000" dirty="0" smtClean="0"/>
          </a:p>
          <a:p>
            <a:endParaRPr lang="en-US" sz="4000" dirty="0"/>
          </a:p>
          <a:p>
            <a:r>
              <a:rPr lang="en-US" sz="4000" dirty="0" smtClean="0"/>
              <a:t>Radiography </a:t>
            </a:r>
            <a:r>
              <a:rPr lang="en-US" sz="4000" dirty="0"/>
              <a:t>of sacroiliac joint show irregularities and loss of cortical margins, widening of joint space and subsequently sclerosis, joint space narrowing and fusion.</a:t>
            </a:r>
          </a:p>
          <a:p>
            <a:r>
              <a:rPr lang="en-US" sz="4000" dirty="0" smtClean="0"/>
              <a:t>Lateral </a:t>
            </a:r>
            <a:r>
              <a:rPr lang="en-US" sz="4000" dirty="0" err="1"/>
              <a:t>thoracolumber</a:t>
            </a:r>
            <a:r>
              <a:rPr lang="en-US" sz="4000" dirty="0"/>
              <a:t> spine X rays may show anterior squaring of vertebrae due to erosion and sclerosis of anterior corners and </a:t>
            </a:r>
            <a:r>
              <a:rPr lang="en-US" sz="4000" dirty="0" err="1"/>
              <a:t>periostitis</a:t>
            </a:r>
            <a:r>
              <a:rPr lang="en-US" sz="4000" dirty="0"/>
              <a:t> and sclerosis of anterior corners and </a:t>
            </a:r>
            <a:r>
              <a:rPr lang="en-US" sz="4000" dirty="0" err="1"/>
              <a:t>periostitis</a:t>
            </a:r>
            <a:r>
              <a:rPr lang="en-US" sz="4000" dirty="0"/>
              <a:t> of waist. </a:t>
            </a:r>
          </a:p>
          <a:p>
            <a:r>
              <a:rPr lang="en-US" sz="4000" dirty="0" smtClean="0"/>
              <a:t>In </a:t>
            </a:r>
            <a:r>
              <a:rPr lang="en-US" sz="4000" dirty="0"/>
              <a:t>advanced cases, ossification of anterior longitudinal ligament and facet joints fusion may also be visible. Combination of these features may result in typical bamboo spine. </a:t>
            </a:r>
          </a:p>
          <a:p>
            <a:r>
              <a:rPr lang="en-US" sz="4000" dirty="0" smtClean="0"/>
              <a:t>Erosive </a:t>
            </a:r>
            <a:r>
              <a:rPr lang="en-US" sz="4000" dirty="0"/>
              <a:t>changes may be seen in </a:t>
            </a:r>
            <a:r>
              <a:rPr lang="en-US" sz="4000" dirty="0" err="1"/>
              <a:t>symphysis</a:t>
            </a:r>
            <a:r>
              <a:rPr lang="en-US" sz="4000" dirty="0"/>
              <a:t> pubis, </a:t>
            </a:r>
            <a:r>
              <a:rPr lang="en-US" sz="4000" dirty="0" err="1"/>
              <a:t>ischial</a:t>
            </a:r>
            <a:r>
              <a:rPr lang="en-US" sz="4000" dirty="0"/>
              <a:t> </a:t>
            </a:r>
            <a:r>
              <a:rPr lang="en-US" sz="4000" dirty="0" err="1"/>
              <a:t>tuberosities</a:t>
            </a:r>
            <a:r>
              <a:rPr lang="en-US" sz="4000" dirty="0"/>
              <a:t> and peripheral joints. </a:t>
            </a:r>
          </a:p>
          <a:p>
            <a:r>
              <a:rPr lang="en-US" sz="4000" dirty="0" err="1" smtClean="0"/>
              <a:t>Osteoprosis</a:t>
            </a:r>
            <a:r>
              <a:rPr lang="en-US" sz="4000" dirty="0" smtClean="0"/>
              <a:t> </a:t>
            </a:r>
            <a:r>
              <a:rPr lang="en-US" sz="4000" dirty="0"/>
              <a:t>and </a:t>
            </a:r>
            <a:r>
              <a:rPr lang="en-US" sz="4000" dirty="0" err="1"/>
              <a:t>atlanto</a:t>
            </a:r>
            <a:r>
              <a:rPr lang="en-US" sz="4000" dirty="0"/>
              <a:t> Axial dislocation can be a late feature. </a:t>
            </a:r>
          </a:p>
          <a:p>
            <a:r>
              <a:rPr lang="en-US" sz="4000" dirty="0" smtClean="0"/>
              <a:t>ESR </a:t>
            </a:r>
            <a:r>
              <a:rPr lang="en-US" sz="4000" dirty="0"/>
              <a:t>and CRP are usually raised in active disease. </a:t>
            </a:r>
          </a:p>
          <a:p>
            <a:endParaRPr lang="en-US" dirty="0"/>
          </a:p>
        </p:txBody>
      </p:sp>
    </p:spTree>
    <p:extLst>
      <p:ext uri="{BB962C8B-B14F-4D97-AF65-F5344CB8AC3E}">
        <p14:creationId xmlns:p14="http://schemas.microsoft.com/office/powerpoint/2010/main" val="3074410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61</TotalTime>
  <Words>1234</Words>
  <Application>Microsoft Office PowerPoint</Application>
  <PresentationFormat>On-screen Show (4:3)</PresentationFormat>
  <Paragraphs>144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Apothecary</vt:lpstr>
      <vt:lpstr>SERONEGATIVSPONDYLO-                     ARTHROPATHIES </vt:lpstr>
      <vt:lpstr> DEFINITION:</vt:lpstr>
      <vt:lpstr>CLINICAL FEATURES COMMON TO SERONEGATIVE SPONDYLOARTHRITIS :</vt:lpstr>
      <vt:lpstr>1. ANKYLOSING SPONDYLITIS :-</vt:lpstr>
      <vt:lpstr>Pathophysiology</vt:lpstr>
      <vt:lpstr>Pathophysiology</vt:lpstr>
      <vt:lpstr>ANKYLOSING SPONDYLITIS :-</vt:lpstr>
      <vt:lpstr>CLINICAL FEATURES CONTINUED… </vt:lpstr>
      <vt:lpstr>  INVESTIGATIONS</vt:lpstr>
      <vt:lpstr>Radiography</vt:lpstr>
      <vt:lpstr> MANAGEMENT </vt:lpstr>
      <vt:lpstr>TREATMENT CONTINUED… </vt:lpstr>
      <vt:lpstr> 2. REACTIVE ARTHRITIS :</vt:lpstr>
      <vt:lpstr>CLINICAL FEATURES</vt:lpstr>
      <vt:lpstr> Extrarticular features :</vt:lpstr>
      <vt:lpstr>Extrarticular features :</vt:lpstr>
      <vt:lpstr>   Investigations for Reactive Arthritis :  </vt:lpstr>
      <vt:lpstr> MANAGEMENT :</vt:lpstr>
      <vt:lpstr>  3. PSORIATRIC ARTHRITIS :-</vt:lpstr>
      <vt:lpstr>PowerPoint Presentation</vt:lpstr>
      <vt:lpstr>INVESTIGATIONS :-</vt:lpstr>
      <vt:lpstr>RADIOLOGY</vt:lpstr>
      <vt:lpstr>MANAGEMENT :</vt:lpstr>
      <vt:lpstr> MANAGEMENT continue… </vt:lpstr>
      <vt:lpstr> 4. Arthritis associated with IBD :</vt:lpstr>
      <vt:lpstr> Continuation…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SERONEGATIVE SPONDYLOARTHROPATHIES</dc:title>
  <dc:creator>comp</dc:creator>
  <cp:lastModifiedBy>comp</cp:lastModifiedBy>
  <cp:revision>19</cp:revision>
  <dcterms:created xsi:type="dcterms:W3CDTF">2020-04-07T15:37:54Z</dcterms:created>
  <dcterms:modified xsi:type="dcterms:W3CDTF">2020-04-13T14:02:54Z</dcterms:modified>
</cp:coreProperties>
</file>