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68" r:id="rId5"/>
    <p:sldId id="269" r:id="rId6"/>
    <p:sldId id="258" r:id="rId7"/>
    <p:sldId id="294" r:id="rId8"/>
    <p:sldId id="267" r:id="rId9"/>
    <p:sldId id="271" r:id="rId10"/>
    <p:sldId id="273" r:id="rId11"/>
    <p:sldId id="274" r:id="rId12"/>
    <p:sldId id="275" r:id="rId13"/>
    <p:sldId id="276" r:id="rId14"/>
    <p:sldId id="298" r:id="rId15"/>
    <p:sldId id="297" r:id="rId16"/>
    <p:sldId id="277" r:id="rId17"/>
    <p:sldId id="279" r:id="rId18"/>
    <p:sldId id="296" r:id="rId19"/>
    <p:sldId id="289" r:id="rId20"/>
    <p:sldId id="278" r:id="rId21"/>
    <p:sldId id="280" r:id="rId22"/>
    <p:sldId id="295" r:id="rId23"/>
    <p:sldId id="290" r:id="rId24"/>
    <p:sldId id="261" r:id="rId25"/>
    <p:sldId id="281" r:id="rId26"/>
    <p:sldId id="291" r:id="rId27"/>
    <p:sldId id="288" r:id="rId28"/>
    <p:sldId id="283" r:id="rId29"/>
    <p:sldId id="282" r:id="rId30"/>
    <p:sldId id="284" r:id="rId31"/>
    <p:sldId id="286" r:id="rId32"/>
    <p:sldId id="285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2550">
              <a:lnSpc>
                <a:spcPct val="80000"/>
              </a:lnSpc>
              <a:defRPr/>
            </a:pPr>
            <a:r>
              <a:rPr lang="en-US" sz="3600" b="1" dirty="0" smtClean="0">
                <a:latin typeface="Gill Sans MT" pitchFamily="34" charset="0"/>
              </a:rPr>
              <a:t>Dr </a:t>
            </a:r>
            <a:r>
              <a:rPr lang="en-US" sz="3600" b="1" dirty="0" err="1" smtClean="0">
                <a:latin typeface="Gill Sans MT" pitchFamily="34" charset="0"/>
              </a:rPr>
              <a:t>Atif</a:t>
            </a:r>
            <a:r>
              <a:rPr lang="en-US" sz="3600" b="1" dirty="0" smtClean="0">
                <a:latin typeface="Gill Sans MT" pitchFamily="34" charset="0"/>
              </a:rPr>
              <a:t> </a:t>
            </a:r>
            <a:r>
              <a:rPr lang="en-US" sz="3600" b="1" dirty="0" err="1" smtClean="0">
                <a:latin typeface="Gill Sans MT" pitchFamily="34" charset="0"/>
              </a:rPr>
              <a:t>Malik</a:t>
            </a:r>
            <a:endParaRPr lang="en-US" sz="2400" dirty="0" smtClean="0">
              <a:latin typeface="Gill Sans MT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tilt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Lumbosacral Angle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2886075" cy="50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Lumbosacral Angle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51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Lumbosacral Angle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1498600"/>
            <a:ext cx="699654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Lumbosacral Angle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66850"/>
            <a:ext cx="7391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inclinometer</a:t>
            </a:r>
            <a:endParaRPr lang="en-US" dirty="0"/>
          </a:p>
        </p:txBody>
      </p:sp>
      <p:pic>
        <p:nvPicPr>
          <p:cNvPr id="4" name="Content Placeholder 3" descr="1_70c4d00776db4044fd4de04be461a8d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3200400" cy="3200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inclinometer</a:t>
            </a:r>
            <a:endParaRPr lang="en-US" dirty="0"/>
          </a:p>
        </p:txBody>
      </p:sp>
      <p:pic>
        <p:nvPicPr>
          <p:cNvPr id="4" name="Content Placeholder 3" descr="inclinomet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Anterior pelvic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Anterior tilt occurs when The pelvis tilts </a:t>
            </a:r>
            <a:r>
              <a:rPr lang="en-US" dirty="0" smtClean="0">
                <a:solidFill>
                  <a:srgbClr val="C00000"/>
                </a:solidFill>
              </a:rPr>
              <a:t>forward</a:t>
            </a:r>
            <a:r>
              <a:rPr lang="en-US" dirty="0" smtClean="0"/>
              <a:t>, moving the ASIS anterior to the pubic </a:t>
            </a:r>
            <a:r>
              <a:rPr lang="en-US" dirty="0" err="1" smtClean="0"/>
              <a:t>symphysis</a:t>
            </a:r>
            <a:r>
              <a:rPr lang="en-US" dirty="0" smtClean="0"/>
              <a:t> is called anterior pelvic tilt.</a:t>
            </a:r>
          </a:p>
          <a:p>
            <a:r>
              <a:rPr lang="en-US" dirty="0" smtClean="0"/>
              <a:t>When the front of the pelvis drops and the back of the pelvis rises is called anterior pelvic tilt.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8001000" cy="63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762000"/>
            <a:ext cx="3124200" cy="59992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Pelvic Tilt?</a:t>
            </a:r>
          </a:p>
          <a:p>
            <a:r>
              <a:rPr lang="en-US" dirty="0" smtClean="0"/>
              <a:t>Types of Pelvic Tilt.</a:t>
            </a:r>
          </a:p>
          <a:p>
            <a:r>
              <a:rPr lang="en-US" dirty="0" smtClean="0"/>
              <a:t>Muscles Involved.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Posterior pelvic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Posterior tilt occurs when the pelvis tilts </a:t>
            </a:r>
            <a:r>
              <a:rPr lang="en-US" dirty="0" smtClean="0">
                <a:solidFill>
                  <a:srgbClr val="C00000"/>
                </a:solidFill>
              </a:rPr>
              <a:t>backward</a:t>
            </a:r>
            <a:r>
              <a:rPr lang="en-US" dirty="0" smtClean="0"/>
              <a:t>, moving the ASIS posterior to the pubic </a:t>
            </a:r>
            <a:r>
              <a:rPr lang="en-US" dirty="0" err="1" smtClean="0"/>
              <a:t>symphysis</a:t>
            </a:r>
            <a:r>
              <a:rPr lang="en-US" dirty="0" smtClean="0"/>
              <a:t> is called posterior pelvic tilt.</a:t>
            </a:r>
          </a:p>
          <a:p>
            <a:r>
              <a:rPr lang="en-US" dirty="0" smtClean="0"/>
              <a:t>when the front of the pelvis rises and the back of the pelvis drops is called posterior pelvic tilt.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810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3656681" cy="59500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464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pelvic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Lateral pelvic tilt</a:t>
            </a:r>
            <a:r>
              <a:rPr lang="en-US" dirty="0" smtClean="0"/>
              <a:t> describes tilting in both directions and is associated with scoliosis or people who have legs of different length. </a:t>
            </a:r>
          </a:p>
          <a:p>
            <a:r>
              <a:rPr lang="en-US" dirty="0" smtClean="0"/>
              <a:t>It can also happen when one leg is bent while the other remains straight</a:t>
            </a:r>
          </a:p>
          <a:p>
            <a:r>
              <a:rPr lang="en-US" b="1" dirty="0" smtClean="0"/>
              <a:t>Left pelvic tilt</a:t>
            </a:r>
            <a:r>
              <a:rPr lang="en-US" dirty="0" smtClean="0"/>
              <a:t> is when the right side of the pelvis is elevated higher than the left side.</a:t>
            </a:r>
          </a:p>
          <a:p>
            <a:r>
              <a:rPr lang="en-US" b="1" dirty="0" smtClean="0"/>
              <a:t>Right pelvic tilt</a:t>
            </a:r>
            <a:r>
              <a:rPr lang="en-US" dirty="0" smtClean="0"/>
              <a:t> is when the left side of the pelvis is elevated higher than the right side.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pelvic tilt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326" y="1444710"/>
            <a:ext cx="6632074" cy="510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54102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work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tilt the pelvis </a:t>
            </a:r>
            <a:r>
              <a:rPr lang="en-US" b="1" dirty="0" err="1" smtClean="0">
                <a:solidFill>
                  <a:srgbClr val="C00000"/>
                </a:solidFill>
              </a:rPr>
              <a:t>anteriorly</a:t>
            </a:r>
            <a:r>
              <a:rPr lang="en-US" dirty="0" smtClean="0"/>
              <a:t>, the lumbar/trunk extensors, primarily the erector </a:t>
            </a:r>
            <a:r>
              <a:rPr lang="en-US" dirty="0" err="1" smtClean="0"/>
              <a:t>spinae</a:t>
            </a:r>
            <a:r>
              <a:rPr lang="en-US" dirty="0" smtClean="0"/>
              <a:t>, pull up </a:t>
            </a:r>
            <a:r>
              <a:rPr lang="en-US" dirty="0" err="1" smtClean="0"/>
              <a:t>posteriorly</a:t>
            </a:r>
            <a:r>
              <a:rPr lang="en-US" dirty="0" smtClean="0"/>
              <a:t> while the hip flexors pull down </a:t>
            </a:r>
            <a:r>
              <a:rPr lang="en-US" dirty="0" err="1" smtClean="0"/>
              <a:t>anteriorly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tilt the pelvis </a:t>
            </a:r>
            <a:r>
              <a:rPr lang="en-US" b="1" dirty="0" err="1" smtClean="0">
                <a:solidFill>
                  <a:srgbClr val="C00000"/>
                </a:solidFill>
              </a:rPr>
              <a:t>posteriorly</a:t>
            </a:r>
            <a:r>
              <a:rPr lang="en-US" dirty="0" smtClean="0"/>
              <a:t>, the abdominals pull up </a:t>
            </a:r>
            <a:r>
              <a:rPr lang="en-US" dirty="0" err="1" smtClean="0"/>
              <a:t>anteriorly</a:t>
            </a:r>
            <a:r>
              <a:rPr lang="en-US" dirty="0" smtClean="0"/>
              <a:t> while the gluteus </a:t>
            </a:r>
            <a:r>
              <a:rPr lang="en-US" dirty="0" err="1" smtClean="0"/>
              <a:t>maximus</a:t>
            </a:r>
            <a:r>
              <a:rPr lang="en-US" dirty="0" smtClean="0"/>
              <a:t> and hamstrings pull down </a:t>
            </a:r>
            <a:r>
              <a:rPr lang="en-US" dirty="0" err="1" smtClean="0"/>
              <a:t>posteriorly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both cases, the opposite muscle groups are acting as a force couple, causing the pelvis to tilt.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tilt</a:t>
            </a:r>
            <a:endParaRPr lang="en-US" dirty="0"/>
          </a:p>
        </p:txBody>
      </p:sp>
      <p:pic>
        <p:nvPicPr>
          <p:cNvPr id="4" name="Content Placeholder 3" descr="C:\Users\Riphah\Desktop\anterior_pelvic_ti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864" y="1447800"/>
            <a:ext cx="504602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tilt</a:t>
            </a:r>
            <a:endParaRPr lang="en-US" dirty="0"/>
          </a:p>
        </p:txBody>
      </p:sp>
      <p:pic>
        <p:nvPicPr>
          <p:cNvPr id="4" name="Content Placeholder 3" descr="p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5334000" cy="510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3901099" cy="62484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Pelvic rotation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Pelvic rotation occurs in the </a:t>
            </a:r>
            <a:r>
              <a:rPr lang="en-US" dirty="0" smtClean="0">
                <a:solidFill>
                  <a:srgbClr val="C00000"/>
                </a:solidFill>
              </a:rPr>
              <a:t>transverse plane </a:t>
            </a:r>
            <a:r>
              <a:rPr lang="en-US" dirty="0" smtClean="0"/>
              <a:t>around a vertical axis when one side of the pelvis moves forward or backward in relation to the other side.</a:t>
            </a:r>
          </a:p>
          <a:p>
            <a:r>
              <a:rPr lang="en-US" dirty="0" smtClean="0"/>
              <a:t>Looking down on the pelvis, the significant landmarks again are the ASISs. </a:t>
            </a:r>
          </a:p>
          <a:p>
            <a:r>
              <a:rPr lang="en-US" dirty="0" smtClean="0"/>
              <a:t>In the anatomical (neutral) position both ASISs should be in the same plane. </a:t>
            </a:r>
          </a:p>
          <a:p>
            <a:r>
              <a:rPr lang="en-US" dirty="0" smtClean="0"/>
              <a:t>This pelvic rotation is occurring because the pelvis is moving on the weight-bearing hip joint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Pelvic rotation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is right forward rotation of the pelvis, there is left hip medial rotation </a:t>
            </a:r>
          </a:p>
          <a:p>
            <a:r>
              <a:rPr lang="en-US" dirty="0" smtClean="0"/>
              <a:t>It should be remembered that this hip medial rotation is occurring because the pelvis is moving on the femoral head,</a:t>
            </a:r>
          </a:p>
          <a:p>
            <a:r>
              <a:rPr lang="en-US" dirty="0" smtClean="0"/>
              <a:t>With right backward rotation of the pelvis, there is left hip lateral rotation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ROTATION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610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pic>
        <p:nvPicPr>
          <p:cNvPr id="4" name="Content Placeholder 3" descr="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410200" cy="533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dirty="0" smtClean="0"/>
              <a:t>Pelvis</a:t>
            </a:r>
            <a:endParaRPr lang="en-US" b="1" dirty="0"/>
          </a:p>
        </p:txBody>
      </p:sp>
      <p:pic>
        <p:nvPicPr>
          <p:cNvPr id="4" name="Content Placeholder 3" descr="plv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4038600" cy="44574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 </a:t>
            </a:r>
            <a:endParaRPr lang="en-US" dirty="0"/>
          </a:p>
        </p:txBody>
      </p:sp>
      <p:pic>
        <p:nvPicPr>
          <p:cNvPr id="4" name="Content Placeholder 3" descr="pel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82296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joints directly involved in movement of the pelvic girdle include the two hip joints and the lumbar joints, particularly the lumbosacral articulation between L5 and S1. </a:t>
            </a:r>
          </a:p>
          <a:p>
            <a:r>
              <a:rPr lang="en-US" sz="2800" dirty="0" smtClean="0"/>
              <a:t>The pelvic motions occur in all three planes.</a:t>
            </a:r>
          </a:p>
          <a:p>
            <a:r>
              <a:rPr lang="en-US" sz="2800" dirty="0" smtClean="0"/>
              <a:t>When standing in the upright position, the pelvis should be level; in the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plane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 anterior superior iliac spine (ASIS) and pubic </a:t>
            </a:r>
            <a:r>
              <a:rPr lang="en-US" sz="2800" dirty="0" err="1" smtClean="0">
                <a:solidFill>
                  <a:srgbClr val="C00000"/>
                </a:solidFill>
              </a:rPr>
              <a:t>symphysis</a:t>
            </a:r>
            <a:r>
              <a:rPr lang="en-US" sz="2800" dirty="0" smtClean="0">
                <a:solidFill>
                  <a:srgbClr val="C00000"/>
                </a:solidFill>
              </a:rPr>
              <a:t> should be in the same vertical plane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8001000" cy="63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tilt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Movements of pelvis on femoral condoyle and lumber spine is called pelvic tilt.</a:t>
            </a:r>
          </a:p>
          <a:p>
            <a:r>
              <a:rPr lang="en-US" dirty="0" smtClean="0"/>
              <a:t>The pelvic motions are follows</a:t>
            </a:r>
          </a:p>
          <a:p>
            <a:r>
              <a:rPr lang="en-US" dirty="0" smtClean="0"/>
              <a:t>Anterior tilt</a:t>
            </a:r>
          </a:p>
          <a:p>
            <a:r>
              <a:rPr lang="en-US" dirty="0" smtClean="0"/>
              <a:t>Posterior tilt</a:t>
            </a:r>
          </a:p>
          <a:p>
            <a:r>
              <a:rPr lang="en-US" dirty="0" smtClean="0"/>
              <a:t>Lateral tilt</a:t>
            </a:r>
          </a:p>
          <a:p>
            <a:r>
              <a:rPr lang="en-US" dirty="0" smtClean="0"/>
              <a:t>Pelvic rotation</a:t>
            </a:r>
          </a:p>
          <a:p>
            <a:r>
              <a:rPr lang="en-US" dirty="0" smtClean="0"/>
              <a:t>Hip hiking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Lumbosacral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Lumbosacral angle is determined by drawing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One line parallel to the ground and another line along the base of the sacrum. </a:t>
            </a:r>
          </a:p>
          <a:p>
            <a:r>
              <a:rPr lang="en-US" dirty="0" smtClean="0"/>
              <a:t>This angle will increase as the pelvis tilts </a:t>
            </a:r>
            <a:r>
              <a:rPr lang="en-US" dirty="0" err="1" smtClean="0"/>
              <a:t>anteriorly</a:t>
            </a:r>
            <a:r>
              <a:rPr lang="en-US" dirty="0" smtClean="0"/>
              <a:t> and decrease as the pelvis tilts </a:t>
            </a:r>
            <a:r>
              <a:rPr lang="en-US" dirty="0" err="1" smtClean="0"/>
              <a:t>posteriorly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 optimal lumbosacral angle is approximately 30 degrees.</a:t>
            </a:r>
          </a:p>
          <a:p>
            <a:r>
              <a:rPr lang="en-US" dirty="0" smtClean="0"/>
              <a:t>As the lumbar </a:t>
            </a:r>
            <a:r>
              <a:rPr lang="en-US" dirty="0" err="1" smtClean="0"/>
              <a:t>lordosis</a:t>
            </a:r>
            <a:r>
              <a:rPr lang="en-US" dirty="0" smtClean="0"/>
              <a:t> increases, the angle increases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442</TotalTime>
  <Words>576</Words>
  <Application>Microsoft Office PowerPoint</Application>
  <PresentationFormat>On-screen Show (4:3)</PresentationFormat>
  <Paragraphs>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Pelvic tilt</vt:lpstr>
      <vt:lpstr>objectives</vt:lpstr>
      <vt:lpstr>Slide 3</vt:lpstr>
      <vt:lpstr>Pelvis</vt:lpstr>
      <vt:lpstr>Pelvis </vt:lpstr>
      <vt:lpstr>Pelvic tilt</vt:lpstr>
      <vt:lpstr>Slide 7</vt:lpstr>
      <vt:lpstr>Pelvic tilt</vt:lpstr>
      <vt:lpstr>Lumbosacral Angle</vt:lpstr>
      <vt:lpstr>Lumbosacral Angle</vt:lpstr>
      <vt:lpstr>Lumbosacral Angle</vt:lpstr>
      <vt:lpstr>Lumbosacral Angle</vt:lpstr>
      <vt:lpstr>Lumbosacral Angle</vt:lpstr>
      <vt:lpstr>Pelvic inclinometer</vt:lpstr>
      <vt:lpstr>Pelvic inclinometer</vt:lpstr>
      <vt:lpstr>Anterior pelvic tilt</vt:lpstr>
      <vt:lpstr>Slide 17</vt:lpstr>
      <vt:lpstr>Slide 18</vt:lpstr>
      <vt:lpstr>Slide 19</vt:lpstr>
      <vt:lpstr>Posterior pelvic tilt</vt:lpstr>
      <vt:lpstr>Slide 21</vt:lpstr>
      <vt:lpstr>Slide 22</vt:lpstr>
      <vt:lpstr>Slide 23</vt:lpstr>
      <vt:lpstr>Lateral pelvic tilt</vt:lpstr>
      <vt:lpstr>Lateral pelvic tilt</vt:lpstr>
      <vt:lpstr>Slide 26</vt:lpstr>
      <vt:lpstr>Muscle work involved</vt:lpstr>
      <vt:lpstr>Anterior tilt</vt:lpstr>
      <vt:lpstr>Posterior tilt</vt:lpstr>
      <vt:lpstr>Pelvic rotation occurs</vt:lpstr>
      <vt:lpstr>Pelvic rotation</vt:lpstr>
      <vt:lpstr>PELVIC ROTATION</vt:lpstr>
      <vt:lpstr>Summary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tilt</dc:title>
  <dc:creator>Riphah</dc:creator>
  <cp:lastModifiedBy>Windows User</cp:lastModifiedBy>
  <cp:revision>67</cp:revision>
  <dcterms:created xsi:type="dcterms:W3CDTF">2006-08-16T00:00:00Z</dcterms:created>
  <dcterms:modified xsi:type="dcterms:W3CDTF">2017-02-22T04:31:15Z</dcterms:modified>
</cp:coreProperties>
</file>