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100941-816C-41CD-8BF9-ED89EDBAA28D}" type="datetimeFigureOut">
              <a:rPr lang="en-US" smtClean="0"/>
              <a:pPr/>
              <a:t>18-May-21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4CAE0C-AE80-4231-958C-0941700CAB4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B49962-2E2B-42BC-8625-67181ED4A097}"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B49962-2E2B-42BC-8625-67181ED4A097}"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635C89-FDE8-440F-A95F-60003DC649C5}"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B49962-2E2B-42BC-8625-67181ED4A097}"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766B665-F209-4C92-878C-E4C9FC85EBEB}" type="datetimeFigureOut">
              <a:rPr lang="en-US" smtClean="0"/>
              <a:pPr/>
              <a:t>18-May-21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FFC8832-1068-447F-87D9-33203B3B52E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6B665-F209-4C92-878C-E4C9FC85EBEB}" type="datetimeFigureOut">
              <a:rPr lang="en-US" smtClean="0"/>
              <a:pPr/>
              <a:t>18-May-21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8832-1068-447F-87D9-33203B3B52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6B665-F209-4C92-878C-E4C9FC85EBEB}" type="datetimeFigureOut">
              <a:rPr lang="en-US" smtClean="0"/>
              <a:pPr/>
              <a:t>18-May-21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8832-1068-447F-87D9-33203B3B52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66B665-F209-4C92-878C-E4C9FC85EBEB}" type="datetimeFigureOut">
              <a:rPr lang="en-US" smtClean="0"/>
              <a:pPr/>
              <a:t>18-May-21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8832-1068-447F-87D9-33203B3B52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766B665-F209-4C92-878C-E4C9FC85EBEB}" type="datetimeFigureOut">
              <a:rPr lang="en-US" smtClean="0"/>
              <a:pPr/>
              <a:t>18-May-21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FC8832-1068-447F-87D9-33203B3B52E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766B665-F209-4C92-878C-E4C9FC85EBEB}" type="datetimeFigureOut">
              <a:rPr lang="en-US" smtClean="0"/>
              <a:pPr/>
              <a:t>18-May-21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C8832-1068-447F-87D9-33203B3B52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766B665-F209-4C92-878C-E4C9FC85EBEB}" type="datetimeFigureOut">
              <a:rPr lang="en-US" smtClean="0"/>
              <a:pPr/>
              <a:t>18-May-21</a:t>
            </a:fld>
            <a:endParaRPr lang="en-US"/>
          </a:p>
        </p:txBody>
      </p:sp>
      <p:sp>
        <p:nvSpPr>
          <p:cNvPr id="27" name="Slide Number Placeholder 26"/>
          <p:cNvSpPr>
            <a:spLocks noGrp="1"/>
          </p:cNvSpPr>
          <p:nvPr>
            <p:ph type="sldNum" sz="quarter" idx="11"/>
          </p:nvPr>
        </p:nvSpPr>
        <p:spPr/>
        <p:txBody>
          <a:bodyPr rtlCol="0"/>
          <a:lstStyle/>
          <a:p>
            <a:fld id="{3FFC8832-1068-447F-87D9-33203B3B52E5}"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766B665-F209-4C92-878C-E4C9FC85EBEB}" type="datetimeFigureOut">
              <a:rPr lang="en-US" smtClean="0"/>
              <a:pPr/>
              <a:t>18-May-21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3FFC8832-1068-447F-87D9-33203B3B52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6B665-F209-4C92-878C-E4C9FC85EBEB}" type="datetimeFigureOut">
              <a:rPr lang="en-US" smtClean="0"/>
              <a:pPr/>
              <a:t>18-May-21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FC8832-1068-447F-87D9-33203B3B52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766B665-F209-4C92-878C-E4C9FC85EBEB}" type="datetimeFigureOut">
              <a:rPr lang="en-US" smtClean="0"/>
              <a:pPr/>
              <a:t>18-May-21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C8832-1068-447F-87D9-33203B3B52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766B665-F209-4C92-878C-E4C9FC85EBEB}" type="datetimeFigureOut">
              <a:rPr lang="en-US" smtClean="0"/>
              <a:pPr/>
              <a:t>18-May-21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C8832-1068-447F-87D9-33203B3B52E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766B665-F209-4C92-878C-E4C9FC85EBEB}" type="datetimeFigureOut">
              <a:rPr lang="en-US" smtClean="0"/>
              <a:pPr/>
              <a:t>18-May-21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FFC8832-1068-447F-87D9-33203B3B52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r>
              <a:rPr lang="en-US" dirty="0" smtClean="0"/>
              <a:t>Aggression </a:t>
            </a:r>
          </a:p>
          <a:p>
            <a:r>
              <a:rPr lang="en-US" dirty="0" smtClean="0"/>
              <a:t>Prepared by hafiz m </a:t>
            </a:r>
            <a:r>
              <a:rPr lang="en-US" dirty="0" err="1" smtClean="0"/>
              <a:t>zeeshan</a:t>
            </a:r>
            <a:r>
              <a:rPr lang="en-US" dirty="0" smtClean="0"/>
              <a:t> </a:t>
            </a:r>
            <a:r>
              <a:rPr lang="en-US" dirty="0" err="1" smtClean="0"/>
              <a:t>Iqbal</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745736"/>
          </a:xfrm>
        </p:spPr>
        <p:txBody>
          <a:bodyPr>
            <a:normAutofit fontScale="92500" lnSpcReduction="10000"/>
          </a:bodyPr>
          <a:lstStyle/>
          <a:p>
            <a:r>
              <a:rPr lang="en-US" dirty="0" smtClean="0"/>
              <a:t>Biological research suggests that individual differences in aggression are partly due to inheritance and hormonal changes.</a:t>
            </a:r>
          </a:p>
          <a:p>
            <a:endParaRPr lang="en-US" dirty="0" smtClean="0"/>
          </a:p>
          <a:p>
            <a:pPr>
              <a:buNone/>
            </a:pPr>
            <a:r>
              <a:rPr lang="en-US" b="1" dirty="0" smtClean="0"/>
              <a:t>Behavior genetics </a:t>
            </a:r>
          </a:p>
          <a:p>
            <a:r>
              <a:rPr lang="en-US" dirty="0" smtClean="0"/>
              <a:t>Identical  twins  tend  to  have  more  similar  aggressive  tendencies  than  fraternal  twins.  The problem with this research, however, is that parents tend to treat identical twins more similarly  than fraternal twins, and thus, it is difficult for us to clearly distinguish between biological and environmental determinants of aggression. </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77500" lnSpcReduction="20000"/>
          </a:bodyPr>
          <a:lstStyle/>
          <a:p>
            <a:pPr>
              <a:buNone/>
            </a:pPr>
            <a:r>
              <a:rPr lang="en-US" b="1" dirty="0" smtClean="0"/>
              <a:t>Hormonal activity</a:t>
            </a:r>
          </a:p>
          <a:p>
            <a:endParaRPr lang="en-US" dirty="0" smtClean="0"/>
          </a:p>
          <a:p>
            <a:r>
              <a:rPr lang="en-US" dirty="0" smtClean="0"/>
              <a:t>Research  indicates  that  </a:t>
            </a:r>
            <a:r>
              <a:rPr lang="en-US" dirty="0" smtClean="0">
                <a:solidFill>
                  <a:srgbClr val="FF0000"/>
                </a:solidFill>
              </a:rPr>
              <a:t>chemical  messengers  in  the  bloodstream</a:t>
            </a:r>
            <a:r>
              <a:rPr lang="en-US" dirty="0" smtClean="0"/>
              <a:t>,  known  as  hormones, influence human aggression (</a:t>
            </a:r>
            <a:r>
              <a:rPr lang="en-US" dirty="0" err="1" smtClean="0"/>
              <a:t>Adelson</a:t>
            </a:r>
            <a:r>
              <a:rPr lang="en-US" dirty="0" smtClean="0"/>
              <a:t>, 2004).</a:t>
            </a:r>
          </a:p>
          <a:p>
            <a:endParaRPr lang="en-US" dirty="0" smtClean="0"/>
          </a:p>
          <a:p>
            <a:r>
              <a:rPr lang="en-US" dirty="0" smtClean="0"/>
              <a:t>Hormones are also important in creating aggression. Most important in this regard is the male sex </a:t>
            </a:r>
            <a:r>
              <a:rPr lang="en-US" dirty="0" smtClean="0">
                <a:solidFill>
                  <a:srgbClr val="FF0000"/>
                </a:solidFill>
              </a:rPr>
              <a:t>hormone testosterone </a:t>
            </a:r>
            <a:r>
              <a:rPr lang="en-US" dirty="0" smtClean="0"/>
              <a:t>, which is associated with increased aggression in both animals and in humans.</a:t>
            </a:r>
            <a:endParaRPr lang="en-US" dirty="0"/>
          </a:p>
          <a:p>
            <a:endParaRPr lang="en-US" dirty="0" smtClean="0"/>
          </a:p>
          <a:p>
            <a:r>
              <a:rPr lang="en-US" dirty="0" smtClean="0"/>
              <a:t>Higher than normal levels of the male hormone testosterone is reported in highly aggressive individuals of both sexes (Carlson, 2004). </a:t>
            </a:r>
          </a:p>
          <a:p>
            <a:endParaRPr lang="en-US" dirty="0" smtClean="0"/>
          </a:p>
          <a:p>
            <a:r>
              <a:rPr lang="en-US" dirty="0" smtClean="0"/>
              <a:t>These findings  suggest  that  high  testosterone  levels  may  either  directly  cause  aggression  or indirectly cause it by encouraging social dominance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fontScale="90000"/>
          </a:bodyPr>
          <a:lstStyle/>
          <a:p>
            <a:r>
              <a:rPr lang="en-US" b="1" dirty="0" smtClean="0"/>
              <a:t>Drinking Alcohol Increases Aggression</a:t>
            </a:r>
            <a:endParaRPr lang="en-US" b="1" dirty="0"/>
          </a:p>
        </p:txBody>
      </p:sp>
      <p:sp>
        <p:nvSpPr>
          <p:cNvPr id="3" name="Content Placeholder 2"/>
          <p:cNvSpPr>
            <a:spLocks noGrp="1"/>
          </p:cNvSpPr>
          <p:nvPr>
            <p:ph idx="1"/>
          </p:nvPr>
        </p:nvSpPr>
        <p:spPr>
          <a:xfrm>
            <a:off x="457200" y="1905000"/>
            <a:ext cx="8229600" cy="4669536"/>
          </a:xfrm>
        </p:spPr>
        <p:txBody>
          <a:bodyPr>
            <a:normAutofit lnSpcReduction="10000"/>
          </a:bodyPr>
          <a:lstStyle/>
          <a:p>
            <a:pPr>
              <a:lnSpc>
                <a:spcPct val="120000"/>
              </a:lnSpc>
            </a:pPr>
            <a:r>
              <a:rPr lang="en-US" dirty="0" smtClean="0">
                <a:latin typeface="Times New Roman" pitchFamily="18" charset="0"/>
                <a:cs typeface="Times New Roman" pitchFamily="18" charset="0"/>
              </a:rPr>
              <a:t>the consumption of alcohol increases aggression. In fact, excessive alcohol consumption is involved in a majority of violent crimes, including rape and murder</a:t>
            </a:r>
          </a:p>
          <a:p>
            <a:pPr>
              <a:lnSpc>
                <a:spcPct val="120000"/>
              </a:lnSpc>
            </a:pPr>
            <a:endParaRPr lang="en-US" dirty="0" smtClean="0">
              <a:latin typeface="Times New Roman" pitchFamily="18" charset="0"/>
              <a:cs typeface="Times New Roman" pitchFamily="18" charset="0"/>
            </a:endParaRPr>
          </a:p>
          <a:p>
            <a:pPr>
              <a:lnSpc>
                <a:spcPct val="120000"/>
              </a:lnSpc>
            </a:pPr>
            <a:r>
              <a:rPr lang="en-US" dirty="0" smtClean="0">
                <a:latin typeface="Times New Roman" pitchFamily="18" charset="0"/>
                <a:cs typeface="Times New Roman" pitchFamily="18" charset="0"/>
              </a:rPr>
              <a:t>Alcohol increases aggression for a couple of reasons. For one, alcohol disrupts executive functions, which are the cognitive abilities that help us plan, organize, reason, achieve goals, control emotions, and inhibit behavioral tendencies</a:t>
            </a:r>
          </a:p>
          <a:p>
            <a:pPr>
              <a:lnSpc>
                <a:spcPct val="120000"/>
              </a:lnSpc>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Secondly, when people are intoxicated, they become more self-focused and less aware of the social situation, a state that is known as </a:t>
            </a:r>
            <a:r>
              <a:rPr lang="en-US" b="1" i="1" dirty="0" smtClean="0">
                <a:latin typeface="Times New Roman" pitchFamily="18" charset="0"/>
                <a:cs typeface="Times New Roman" pitchFamily="18" charset="0"/>
              </a:rPr>
              <a:t>alcohol myopia</a:t>
            </a:r>
            <a:r>
              <a:rPr lang="en-US"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As a result, they are less likely to notice the social constraints that normally prevent them from engaging aggressively</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emotions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Aggression is caused in large part by the negative emotions that we experience as </a:t>
            </a:r>
            <a:r>
              <a:rPr lang="en-US" dirty="0" smtClean="0">
                <a:solidFill>
                  <a:srgbClr val="FF0000"/>
                </a:solidFill>
              </a:rPr>
              <a:t>a result of the aversive event</a:t>
            </a:r>
            <a:r>
              <a:rPr lang="en-US" dirty="0" smtClean="0"/>
              <a:t>s that occur to us and by our negative thoughts that accompany them</a:t>
            </a:r>
          </a:p>
          <a:p>
            <a:endParaRPr lang="en-US" dirty="0" smtClean="0"/>
          </a:p>
          <a:p>
            <a:r>
              <a:rPr lang="en-US" dirty="0" smtClean="0"/>
              <a:t>When we are feeling ill, when we get a poor grade on an exam, or when our car doesn’t start—in short, when we are angry and frustrated in general—we are likely to have many unpleasant thoughts and feelings, and these are likely to lead to violent behavior.</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Theories of aggression</a:t>
            </a:r>
            <a:endParaRPr lang="en-US" dirty="0"/>
          </a:p>
        </p:txBody>
      </p:sp>
      <p:sp>
        <p:nvSpPr>
          <p:cNvPr id="3" name="Content Placeholder 2"/>
          <p:cNvSpPr>
            <a:spLocks noGrp="1"/>
          </p:cNvSpPr>
          <p:nvPr>
            <p:ph idx="1"/>
          </p:nvPr>
        </p:nvSpPr>
        <p:spPr>
          <a:xfrm>
            <a:off x="457200" y="1752600"/>
            <a:ext cx="8229600" cy="4821936"/>
          </a:xfrm>
        </p:spPr>
        <p:txBody>
          <a:bodyPr>
            <a:normAutofit fontScale="85000" lnSpcReduction="20000"/>
          </a:bodyPr>
          <a:lstStyle/>
          <a:p>
            <a:pPr marL="566928" indent="-457200">
              <a:lnSpc>
                <a:spcPct val="150000"/>
              </a:lnSpc>
              <a:buAutoNum type="arabicPeriod"/>
            </a:pPr>
            <a:r>
              <a:rPr lang="en-US" sz="2900" b="1" dirty="0" smtClean="0">
                <a:latin typeface="Times New Roman" pitchFamily="18" charset="0"/>
                <a:cs typeface="Times New Roman" pitchFamily="18" charset="0"/>
              </a:rPr>
              <a:t>Frustration-Aggression –displacement theory</a:t>
            </a:r>
            <a:r>
              <a:rPr lang="en-US" sz="2900" dirty="0" smtClean="0">
                <a:latin typeface="Times New Roman" pitchFamily="18" charset="0"/>
                <a:cs typeface="Times New Roman" pitchFamily="18" charset="0"/>
              </a:rPr>
              <a:t>:  </a:t>
            </a:r>
          </a:p>
          <a:p>
            <a:pPr marL="566928" indent="-457200">
              <a:lnSpc>
                <a:spcPct val="150000"/>
              </a:lnSpc>
              <a:buNone/>
            </a:pPr>
            <a:r>
              <a:rPr lang="en-US" sz="2900" dirty="0" smtClean="0">
                <a:latin typeface="Times New Roman" pitchFamily="18" charset="0"/>
                <a:cs typeface="Times New Roman" pitchFamily="18" charset="0"/>
              </a:rPr>
              <a:t>		Our  motivation for aggression increases when our ongoing behavior is </a:t>
            </a:r>
            <a:r>
              <a:rPr lang="en-US" sz="2900" dirty="0" smtClean="0">
                <a:solidFill>
                  <a:srgbClr val="FF0000"/>
                </a:solidFill>
                <a:latin typeface="Times New Roman" pitchFamily="18" charset="0"/>
                <a:cs typeface="Times New Roman" pitchFamily="18" charset="0"/>
              </a:rPr>
              <a:t>interrupted</a:t>
            </a:r>
            <a:r>
              <a:rPr lang="en-US" sz="2900" dirty="0" smtClean="0">
                <a:latin typeface="Times New Roman" pitchFamily="18" charset="0"/>
                <a:cs typeface="Times New Roman" pitchFamily="18" charset="0"/>
              </a:rPr>
              <a:t> or we are </a:t>
            </a:r>
            <a:r>
              <a:rPr lang="en-US" sz="2900" dirty="0" smtClean="0">
                <a:solidFill>
                  <a:srgbClr val="FF0000"/>
                </a:solidFill>
                <a:latin typeface="Times New Roman" pitchFamily="18" charset="0"/>
                <a:cs typeface="Times New Roman" pitchFamily="18" charset="0"/>
              </a:rPr>
              <a:t>prevented</a:t>
            </a:r>
            <a:r>
              <a:rPr lang="en-US" sz="2900" dirty="0" smtClean="0">
                <a:latin typeface="Times New Roman" pitchFamily="18" charset="0"/>
                <a:cs typeface="Times New Roman" pitchFamily="18" charset="0"/>
              </a:rPr>
              <a:t> from reaching a goal.</a:t>
            </a:r>
          </a:p>
          <a:p>
            <a:pPr marL="566928" indent="-457200">
              <a:lnSpc>
                <a:spcPct val="150000"/>
              </a:lnSpc>
              <a:buNone/>
            </a:pPr>
            <a:endParaRPr lang="en-US" sz="2900" dirty="0" smtClean="0">
              <a:latin typeface="Times New Roman" pitchFamily="18" charset="0"/>
              <a:cs typeface="Times New Roman" pitchFamily="18" charset="0"/>
            </a:endParaRPr>
          </a:p>
          <a:p>
            <a:pPr marL="566928" indent="-457200">
              <a:lnSpc>
                <a:spcPct val="150000"/>
              </a:lnSpc>
            </a:pPr>
            <a:r>
              <a:rPr lang="en-US" sz="2900" dirty="0" smtClean="0">
                <a:latin typeface="Times New Roman" pitchFamily="18" charset="0"/>
                <a:cs typeface="Times New Roman" pitchFamily="18" charset="0"/>
              </a:rPr>
              <a:t>This is based on the account that one of our neural systems is responsible for executing the basic responses to threat.</a:t>
            </a:r>
            <a:r>
              <a:rPr lang="en-US" sz="2900" baseline="30000" dirty="0" smtClean="0">
                <a:latin typeface="Times New Roman" pitchFamily="18" charset="0"/>
                <a:cs typeface="Times New Roman" pitchFamily="18" charset="0"/>
              </a:rPr>
              <a:t> </a:t>
            </a:r>
            <a:r>
              <a:rPr lang="en-US" sz="2900" dirty="0" smtClean="0">
                <a:latin typeface="Times New Roman" pitchFamily="18" charset="0"/>
                <a:cs typeface="Times New Roman" pitchFamily="18" charset="0"/>
              </a:rPr>
              <a:t>It so happens that one of these basic responses from this system is that of aggression. </a:t>
            </a:r>
            <a:endParaRPr lang="en-US" sz="2400" dirty="0" smtClean="0">
              <a:latin typeface="Times New Roman" pitchFamily="18" charset="0"/>
              <a:cs typeface="Times New Roman" pitchFamily="18" charset="0"/>
            </a:endParaRPr>
          </a:p>
          <a:p>
            <a:pPr>
              <a:lnSpc>
                <a:spcPct val="120000"/>
              </a:lnSpc>
              <a:buNone/>
            </a:pPr>
            <a:endParaRPr lang="en-US" dirty="0" smtClean="0">
              <a:latin typeface="Lucida Sans Unicode" pitchFamily="34" charset="0"/>
            </a:endParaRP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229600" cy="4325112"/>
          </a:xfrm>
        </p:spPr>
        <p:txBody>
          <a:bodyPr>
            <a:normAutofit fontScale="85000" lnSpcReduction="20000"/>
          </a:bodyPr>
          <a:lstStyle/>
          <a:p>
            <a:pPr marL="566928" indent="-457200">
              <a:lnSpc>
                <a:spcPct val="150000"/>
              </a:lnSpc>
            </a:pPr>
            <a:r>
              <a:rPr lang="en-US" sz="3100" dirty="0" smtClean="0">
                <a:latin typeface="Times New Roman" pitchFamily="18" charset="0"/>
                <a:cs typeface="Times New Roman" pitchFamily="18" charset="0"/>
              </a:rPr>
              <a:t>The system is made up of and follows from the </a:t>
            </a:r>
            <a:r>
              <a:rPr lang="en-US" sz="3100" dirty="0" err="1" smtClean="0">
                <a:latin typeface="Times New Roman" pitchFamily="18" charset="0"/>
                <a:cs typeface="Times New Roman" pitchFamily="18" charset="0"/>
              </a:rPr>
              <a:t>amygdala</a:t>
            </a:r>
            <a:r>
              <a:rPr lang="en-US" sz="3100" dirty="0" smtClean="0">
                <a:latin typeface="Times New Roman" pitchFamily="18" charset="0"/>
                <a:cs typeface="Times New Roman" pitchFamily="18" charset="0"/>
              </a:rPr>
              <a:t> to the hypothalamus and finally to the </a:t>
            </a:r>
            <a:r>
              <a:rPr lang="en-US" sz="3100" dirty="0" err="1" smtClean="0">
                <a:latin typeface="Times New Roman" pitchFamily="18" charset="0"/>
                <a:cs typeface="Times New Roman" pitchFamily="18" charset="0"/>
              </a:rPr>
              <a:t>peri-aqueductal</a:t>
            </a:r>
            <a:r>
              <a:rPr lang="en-US" sz="3100" dirty="0" smtClean="0">
                <a:latin typeface="Times New Roman" pitchFamily="18" charset="0"/>
                <a:cs typeface="Times New Roman" pitchFamily="18" charset="0"/>
              </a:rPr>
              <a:t> gray matter</a:t>
            </a:r>
          </a:p>
          <a:p>
            <a:pPr marL="566928" indent="-457200">
              <a:lnSpc>
                <a:spcPct val="150000"/>
              </a:lnSpc>
            </a:pPr>
            <a:endParaRPr lang="en-US" sz="3100" dirty="0" smtClean="0">
              <a:latin typeface="Times New Roman" pitchFamily="18" charset="0"/>
              <a:cs typeface="Times New Roman" pitchFamily="18" charset="0"/>
            </a:endParaRPr>
          </a:p>
          <a:p>
            <a:pPr>
              <a:lnSpc>
                <a:spcPct val="150000"/>
              </a:lnSpc>
            </a:pPr>
            <a:r>
              <a:rPr lang="en-US" sz="3100" dirty="0" smtClean="0">
                <a:latin typeface="Times New Roman" pitchFamily="18" charset="0"/>
                <a:cs typeface="Times New Roman" pitchFamily="18" charset="0"/>
              </a:rPr>
              <a:t>if a man is disrespected and humiliated at his work, but cannot respond to this for fear of losing his job, he may go home and take his anger and frustration out on his family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fontScale="40000" lnSpcReduction="20000"/>
          </a:bodyPr>
          <a:lstStyle/>
          <a:p>
            <a:pPr>
              <a:lnSpc>
                <a:spcPct val="150000"/>
              </a:lnSpc>
              <a:buNone/>
            </a:pPr>
            <a:r>
              <a:rPr lang="en-US" b="1" dirty="0" smtClean="0">
                <a:latin typeface="Times New Roman" pitchFamily="18" charset="0"/>
                <a:cs typeface="Times New Roman" pitchFamily="18" charset="0"/>
              </a:rPr>
              <a:t>2. </a:t>
            </a:r>
            <a:r>
              <a:rPr lang="en-US" sz="6000" b="1" dirty="0" smtClean="0">
                <a:latin typeface="Times New Roman" pitchFamily="18" charset="0"/>
                <a:cs typeface="Times New Roman" pitchFamily="18" charset="0"/>
              </a:rPr>
              <a:t>Cognitive Neo-association Theory </a:t>
            </a:r>
            <a:endParaRPr lang="en-US" sz="6000" dirty="0" smtClean="0">
              <a:latin typeface="Times New Roman" pitchFamily="18" charset="0"/>
              <a:cs typeface="Times New Roman" pitchFamily="18" charset="0"/>
            </a:endParaRPr>
          </a:p>
          <a:p>
            <a:pPr>
              <a:lnSpc>
                <a:spcPct val="120000"/>
              </a:lnSpc>
            </a:pPr>
            <a:r>
              <a:rPr lang="en-US" sz="6000" dirty="0" smtClean="0">
                <a:latin typeface="Times New Roman" pitchFamily="18" charset="0"/>
                <a:cs typeface="Times New Roman" pitchFamily="18" charset="0"/>
              </a:rPr>
              <a:t>Berkowitz (1993) has proposed that </a:t>
            </a:r>
            <a:r>
              <a:rPr lang="en-US" sz="6000" dirty="0" smtClean="0">
                <a:solidFill>
                  <a:srgbClr val="FF0000"/>
                </a:solidFill>
                <a:latin typeface="Times New Roman" pitchFamily="18" charset="0"/>
                <a:cs typeface="Times New Roman" pitchFamily="18" charset="0"/>
              </a:rPr>
              <a:t>aversive events such as frustrations, provocations, loud noises</a:t>
            </a:r>
            <a:r>
              <a:rPr lang="en-US" sz="6000" dirty="0" smtClean="0">
                <a:latin typeface="Times New Roman" pitchFamily="18" charset="0"/>
                <a:cs typeface="Times New Roman" pitchFamily="18" charset="0"/>
              </a:rPr>
              <a:t>, and uncomfortable temperatures produce negative affect. </a:t>
            </a:r>
          </a:p>
          <a:p>
            <a:pPr>
              <a:lnSpc>
                <a:spcPct val="120000"/>
              </a:lnSpc>
              <a:buNone/>
            </a:pPr>
            <a:endParaRPr lang="en-US" sz="6000" dirty="0" smtClean="0">
              <a:latin typeface="Times New Roman" pitchFamily="18" charset="0"/>
              <a:cs typeface="Times New Roman" pitchFamily="18" charset="0"/>
            </a:endParaRPr>
          </a:p>
          <a:p>
            <a:pPr>
              <a:lnSpc>
                <a:spcPct val="120000"/>
              </a:lnSpc>
            </a:pPr>
            <a:r>
              <a:rPr lang="en-US" sz="6000" dirty="0" smtClean="0">
                <a:latin typeface="Times New Roman" pitchFamily="18" charset="0"/>
                <a:cs typeface="Times New Roman" pitchFamily="18" charset="0"/>
              </a:rPr>
              <a:t>Negative affect automatically stimulates various thoughts, memories, expressive motor reactions, and physiological responses associated with both fight and flight tendencies </a:t>
            </a:r>
          </a:p>
          <a:p>
            <a:pPr>
              <a:lnSpc>
                <a:spcPct val="120000"/>
              </a:lnSpc>
            </a:pPr>
            <a:endParaRPr lang="en-US" sz="6000" dirty="0" smtClean="0">
              <a:latin typeface="Times New Roman" pitchFamily="18" charset="0"/>
              <a:cs typeface="Times New Roman" pitchFamily="18" charset="0"/>
            </a:endParaRPr>
          </a:p>
          <a:p>
            <a:pPr>
              <a:lnSpc>
                <a:spcPct val="120000"/>
              </a:lnSpc>
            </a:pPr>
            <a:r>
              <a:rPr lang="en-US" sz="6000" dirty="0" smtClean="0">
                <a:solidFill>
                  <a:srgbClr val="FF0000"/>
                </a:solidFill>
                <a:latin typeface="Times New Roman" pitchFamily="18" charset="0"/>
                <a:cs typeface="Times New Roman" pitchFamily="18" charset="0"/>
              </a:rPr>
              <a:t>negative feelings and experiences are the main cause of anger and angry aggression</a:t>
            </a:r>
            <a:r>
              <a:rPr lang="en-US" sz="6000" dirty="0" smtClean="0">
                <a:latin typeface="Times New Roman" pitchFamily="18" charset="0"/>
                <a:cs typeface="Times New Roman" pitchFamily="18" charset="0"/>
              </a:rPr>
              <a:t>.  Sources of anger include:  pain, frustration, loud noise, crowding, sadness, and depression.</a:t>
            </a:r>
          </a:p>
          <a:p>
            <a:pPr>
              <a:lnSpc>
                <a:spcPct val="120000"/>
              </a:lnSpc>
            </a:pPr>
            <a:endParaRPr lang="en-US" sz="6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20000"/>
              </a:lnSpc>
            </a:pPr>
            <a:r>
              <a:rPr lang="en-US" dirty="0" smtClean="0">
                <a:solidFill>
                  <a:srgbClr val="FF0000"/>
                </a:solidFill>
                <a:latin typeface="Times New Roman" pitchFamily="18" charset="0"/>
                <a:cs typeface="Times New Roman" pitchFamily="18" charset="0"/>
              </a:rPr>
              <a:t>The fight associations give rise to initial feelings of anger</a:t>
            </a:r>
            <a:r>
              <a:rPr lang="en-US" dirty="0" smtClean="0">
                <a:latin typeface="Times New Roman" pitchFamily="18" charset="0"/>
                <a:cs typeface="Times New Roman" pitchFamily="18" charset="0"/>
              </a:rPr>
              <a:t>, whereas the flight associations give rise to initial feelings of fear </a:t>
            </a:r>
          </a:p>
          <a:p>
            <a:pPr>
              <a:lnSpc>
                <a:spcPct val="120000"/>
              </a:lnSpc>
            </a:pPr>
            <a:endParaRPr lang="en-US" dirty="0" smtClean="0">
              <a:latin typeface="Times New Roman" pitchFamily="18" charset="0"/>
              <a:cs typeface="Times New Roman" pitchFamily="18" charset="0"/>
            </a:endParaRPr>
          </a:p>
          <a:p>
            <a:pPr>
              <a:lnSpc>
                <a:spcPct val="120000"/>
              </a:lnSpc>
            </a:pPr>
            <a:r>
              <a:rPr lang="en-US" dirty="0" smtClean="0">
                <a:latin typeface="Times New Roman" pitchFamily="18" charset="0"/>
                <a:cs typeface="Times New Roman" pitchFamily="18" charset="0"/>
              </a:rPr>
              <a:t>it also provides a causal mechanism for explaining why aversive events increase aggressive inclinations, i.e., via negative affect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a:bodyPr>
          <a:lstStyle/>
          <a:p>
            <a:pPr>
              <a:buNone/>
            </a:pPr>
            <a:r>
              <a:rPr lang="en-US" sz="2600" b="1" u="sng" dirty="0" smtClean="0">
                <a:latin typeface="Times New Roman" pitchFamily="18" charset="0"/>
                <a:cs typeface="Times New Roman" pitchFamily="18" charset="0"/>
              </a:rPr>
              <a:t>Social Learning Theory</a:t>
            </a:r>
            <a:r>
              <a:rPr lang="en-US" sz="2600" b="1"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Human aggression is largely learned by watching other people behave aggressively, either in person or in films.  It is also learned when we are rewarded for aggression.</a:t>
            </a:r>
          </a:p>
          <a:p>
            <a:pPr>
              <a:buNone/>
            </a:pPr>
            <a:endParaRPr lang="en-US" sz="2600"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According to social learning theories (</a:t>
            </a:r>
            <a:r>
              <a:rPr lang="en-US" sz="2600" dirty="0" err="1" smtClean="0">
                <a:latin typeface="Times New Roman" pitchFamily="18" charset="0"/>
                <a:cs typeface="Times New Roman" pitchFamily="18" charset="0"/>
              </a:rPr>
              <a:t>Bandura</a:t>
            </a:r>
            <a:r>
              <a:rPr lang="en-US" sz="2600" dirty="0" smtClean="0">
                <a:latin typeface="Times New Roman" pitchFamily="18" charset="0"/>
                <a:cs typeface="Times New Roman" pitchFamily="18" charset="0"/>
              </a:rPr>
              <a:t> 2001), people acquire aggressive responses the same way they acquire other complex forms of social behavior—either by direct experience or by observing others. </a:t>
            </a:r>
          </a:p>
          <a:p>
            <a:endParaRPr lang="en-US" sz="2600"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It explains the acquisition of aggressive behaviors, via observational learning processes and provides a useful set of concepts for understanding and describing the beliefs and expectations that guide social behavior.</a:t>
            </a:r>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Chapter. Aggression </a:t>
            </a:r>
            <a:endParaRPr lang="en-US" dirty="0"/>
          </a:p>
        </p:txBody>
      </p:sp>
      <p:sp>
        <p:nvSpPr>
          <p:cNvPr id="3" name="Content Placeholder 2"/>
          <p:cNvSpPr>
            <a:spLocks noGrp="1"/>
          </p:cNvSpPr>
          <p:nvPr>
            <p:ph idx="1"/>
          </p:nvPr>
        </p:nvSpPr>
        <p:spPr/>
        <p:txBody>
          <a:bodyPr>
            <a:normAutofit lnSpcReduction="10000"/>
          </a:bodyPr>
          <a:lstStyle/>
          <a:p>
            <a:r>
              <a:rPr lang="en-US" dirty="0"/>
              <a:t>Aggression is any </a:t>
            </a:r>
            <a:r>
              <a:rPr lang="en-US" dirty="0" smtClean="0"/>
              <a:t>behavior </a:t>
            </a:r>
            <a:r>
              <a:rPr lang="en-US" dirty="0"/>
              <a:t>intended to harm another individual or object by physical or verbal </a:t>
            </a:r>
            <a:r>
              <a:rPr lang="en-US" dirty="0" smtClean="0"/>
              <a:t>means</a:t>
            </a:r>
          </a:p>
          <a:p>
            <a:endParaRPr lang="en-US" dirty="0"/>
          </a:p>
          <a:p>
            <a:r>
              <a:rPr lang="en-US" dirty="0" smtClean="0"/>
              <a:t>Aggression is a behavior and should be distinguished from feelings of anger </a:t>
            </a:r>
          </a:p>
          <a:p>
            <a:endParaRPr lang="en-US" dirty="0"/>
          </a:p>
          <a:p>
            <a:r>
              <a:rPr lang="en-US" dirty="0" smtClean="0"/>
              <a:t>Aggression may be </a:t>
            </a:r>
            <a:r>
              <a:rPr lang="en-US" b="1" i="1" dirty="0" smtClean="0"/>
              <a:t>antisocial</a:t>
            </a:r>
            <a:r>
              <a:rPr lang="en-US" dirty="0" smtClean="0"/>
              <a:t>, (e.g., self-defense like vandalism, aggression, and rioting), or </a:t>
            </a:r>
            <a:r>
              <a:rPr lang="en-US" b="1" i="1" dirty="0" smtClean="0"/>
              <a:t>pro-social</a:t>
            </a:r>
            <a:r>
              <a:rPr lang="en-US" dirty="0" smtClean="0"/>
              <a:t> (e.g., law enforcement)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07736"/>
          </a:xfrm>
        </p:spPr>
        <p:txBody>
          <a:bodyPr>
            <a:normAutofit/>
          </a:bodyPr>
          <a:lstStyle/>
          <a:p>
            <a:pPr>
              <a:buNone/>
            </a:pPr>
            <a:r>
              <a:rPr lang="en-US" b="1" dirty="0" smtClean="0"/>
              <a:t>Excitation Transfer Theory</a:t>
            </a:r>
          </a:p>
          <a:p>
            <a:r>
              <a:rPr lang="en-US" dirty="0" smtClean="0"/>
              <a:t> This theory suggests that arousal from one situation can be transferred to another situation.</a:t>
            </a:r>
          </a:p>
          <a:p>
            <a:endParaRPr lang="en-US" dirty="0" smtClean="0"/>
          </a:p>
          <a:p>
            <a:r>
              <a:rPr lang="en-US" dirty="0" smtClean="0"/>
              <a:t>If two arousing events are separated by a short amount of time, arousal from the first event may be misattributed to the second event. If the second event is related to anger, then the additional arousal should make the person even angrier.</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295400"/>
          </a:xfrm>
        </p:spPr>
        <p:txBody>
          <a:bodyPr>
            <a:normAutofit fontScale="90000"/>
          </a:bodyPr>
          <a:lstStyle/>
          <a:p>
            <a:r>
              <a:rPr lang="en-US" dirty="0" smtClean="0"/>
              <a:t>(assignment topic) How to reduce aggression</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a:buNone/>
            </a:pPr>
            <a:r>
              <a:rPr lang="en-US" dirty="0" smtClean="0"/>
              <a:t>1</a:t>
            </a:r>
            <a:r>
              <a:rPr lang="en-US" b="1" dirty="0" smtClean="0"/>
              <a:t>. Teaching non aggressive responses to provocation</a:t>
            </a:r>
          </a:p>
          <a:p>
            <a:r>
              <a:rPr lang="en-US" dirty="0" smtClean="0"/>
              <a:t>Reducing exposure to violence</a:t>
            </a:r>
          </a:p>
          <a:p>
            <a:r>
              <a:rPr lang="en-US" dirty="0" smtClean="0"/>
              <a:t>Social skills training</a:t>
            </a:r>
          </a:p>
          <a:p>
            <a:r>
              <a:rPr lang="en-US" dirty="0" smtClean="0"/>
              <a:t>Apologies as aggression controllers</a:t>
            </a:r>
          </a:p>
          <a:p>
            <a:r>
              <a:rPr lang="en-US" dirty="0" smtClean="0"/>
              <a:t>Internalizing anti-aggression beliefs:</a:t>
            </a:r>
          </a:p>
          <a:p>
            <a:r>
              <a:rPr lang="en-US" dirty="0" smtClean="0"/>
              <a:t>Social modeling</a:t>
            </a:r>
          </a:p>
          <a:p>
            <a:pPr>
              <a:buNone/>
            </a:pPr>
            <a:r>
              <a:rPr lang="en-US" dirty="0" smtClean="0"/>
              <a:t>2. </a:t>
            </a:r>
            <a:r>
              <a:rPr lang="en-US" b="1" dirty="0" smtClean="0"/>
              <a:t>Reducing frustration </a:t>
            </a:r>
          </a:p>
          <a:p>
            <a:pPr>
              <a:buNone/>
            </a:pPr>
            <a:r>
              <a:rPr lang="en-US" b="1" dirty="0" smtClean="0"/>
              <a:t>3. Punishment </a:t>
            </a:r>
          </a:p>
          <a:p>
            <a:pPr>
              <a:buNone/>
            </a:pPr>
            <a:r>
              <a:rPr lang="en-US" b="1" dirty="0" smtClean="0"/>
              <a:t>4. Inducing incompatible responses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Physical and non physical aggression</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Physical aggression </a:t>
            </a:r>
          </a:p>
          <a:p>
            <a:r>
              <a:rPr lang="en-US" dirty="0" smtClean="0"/>
              <a:t>aggression that involves harming others physically—for instance hitting, kicking, stabbing, or shooting them.</a:t>
            </a:r>
          </a:p>
          <a:p>
            <a:endParaRPr lang="en-US" dirty="0" smtClean="0"/>
          </a:p>
          <a:p>
            <a:pPr>
              <a:buNone/>
            </a:pPr>
            <a:r>
              <a:rPr lang="en-US" b="1" dirty="0" smtClean="0"/>
              <a:t>Non-physical aggression</a:t>
            </a:r>
          </a:p>
          <a:p>
            <a:r>
              <a:rPr lang="en-US" dirty="0" smtClean="0"/>
              <a:t>aggression that does not involve physical harm. Nonphysical aggression includes verbal aggression (insulting, screaming, swearing, and name calling) and relational or social aggression,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Instrumental aggression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Aggression that is intentional and planned and that is aimed at hurting someone to gain something. </a:t>
            </a:r>
          </a:p>
          <a:p>
            <a:endParaRPr lang="en-US" dirty="0" smtClean="0"/>
          </a:p>
          <a:p>
            <a:r>
              <a:rPr lang="en-US" dirty="0" smtClean="0"/>
              <a:t>The intentional use of harmful behavior to achieve some other goal. </a:t>
            </a:r>
          </a:p>
          <a:p>
            <a:pPr>
              <a:buNone/>
            </a:pPr>
            <a:endParaRPr lang="en-US" dirty="0"/>
          </a:p>
          <a:p>
            <a:r>
              <a:rPr lang="en-US" dirty="0" smtClean="0"/>
              <a:t> Aggressive acts are carried out with the objective of gaining material, psychological, or social benefits Carried out to avoid punishment</a:t>
            </a:r>
          </a:p>
          <a:p>
            <a:endParaRPr lang="en-US" dirty="0" smtClean="0"/>
          </a:p>
          <a:p>
            <a:r>
              <a:rPr lang="en-US" dirty="0" smtClean="0"/>
              <a:t>The aggression the thief used in his robbery attempt is an example of instrumental aggression.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Hostile aggression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Triggered by anger </a:t>
            </a:r>
          </a:p>
          <a:p>
            <a:r>
              <a:rPr lang="en-US" dirty="0" smtClean="0"/>
              <a:t>  The goal of the intentionally harmful behavior is simply to cause injury or death to the victim </a:t>
            </a:r>
          </a:p>
          <a:p>
            <a:r>
              <a:rPr lang="en-US" dirty="0" smtClean="0"/>
              <a:t>  Often impulsive and irrational </a:t>
            </a:r>
          </a:p>
          <a:p>
            <a:r>
              <a:rPr lang="en-US" dirty="0" smtClean="0"/>
              <a:t>  Hostile aggression is not really motivated by the anticipation of rewards or the avoidance of punishments, even though these may indeed be ultimate consequences of the aggressive act. </a:t>
            </a:r>
          </a:p>
          <a:p>
            <a:r>
              <a:rPr lang="en-US" dirty="0" smtClean="0"/>
              <a:t>Instead,  this  type  of  aggression  is  often  impulsive and  irrational.  There  is  a  goal,  but  it  is </a:t>
            </a:r>
            <a:r>
              <a:rPr lang="en-US" dirty="0" smtClean="0"/>
              <a:t>simply </a:t>
            </a:r>
            <a:r>
              <a:rPr lang="en-US" dirty="0" smtClean="0"/>
              <a:t>the desire to cause harm to the victim</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and active aggression</a:t>
            </a:r>
            <a:endParaRPr lang="en-US" dirty="0"/>
          </a:p>
        </p:txBody>
      </p:sp>
      <p:sp>
        <p:nvSpPr>
          <p:cNvPr id="3" name="Content Placeholder 2"/>
          <p:cNvSpPr>
            <a:spLocks noGrp="1"/>
          </p:cNvSpPr>
          <p:nvPr>
            <p:ph idx="1"/>
          </p:nvPr>
        </p:nvSpPr>
        <p:spPr/>
        <p:txBody>
          <a:bodyPr/>
          <a:lstStyle/>
          <a:p>
            <a:r>
              <a:rPr lang="en-US" dirty="0" smtClean="0"/>
              <a:t>Harming others by withholding a behavior.</a:t>
            </a:r>
          </a:p>
          <a:p>
            <a:pPr>
              <a:buNone/>
            </a:pPr>
            <a:r>
              <a:rPr lang="en-US" dirty="0" smtClean="0"/>
              <a:t>e.g., purposely failing to covey an important message)</a:t>
            </a:r>
          </a:p>
          <a:p>
            <a:pPr>
              <a:buNone/>
            </a:pPr>
            <a:endParaRPr lang="en-US" dirty="0"/>
          </a:p>
          <a:p>
            <a:pPr>
              <a:buNone/>
            </a:pPr>
            <a:r>
              <a:rPr lang="en-US" dirty="0" smtClean="0"/>
              <a:t>Harming others by performing a behavior. </a:t>
            </a:r>
          </a:p>
          <a:p>
            <a:pPr>
              <a:buNone/>
            </a:pPr>
            <a:r>
              <a:rPr lang="en-US" dirty="0" smtClean="0"/>
              <a:t>(e.g., spreading vicious rumors)</a:t>
            </a:r>
          </a:p>
          <a:p>
            <a:pPr>
              <a:buNone/>
            </a:pPr>
            <a:endParaRPr lang="en-US" dirty="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difference in aggression</a:t>
            </a:r>
            <a:endParaRPr lang="en-US" dirty="0"/>
          </a:p>
        </p:txBody>
      </p:sp>
      <p:sp>
        <p:nvSpPr>
          <p:cNvPr id="3" name="Content Placeholder 2"/>
          <p:cNvSpPr>
            <a:spLocks noGrp="1"/>
          </p:cNvSpPr>
          <p:nvPr>
            <p:ph idx="1"/>
          </p:nvPr>
        </p:nvSpPr>
        <p:spPr/>
        <p:txBody>
          <a:bodyPr>
            <a:normAutofit/>
          </a:bodyPr>
          <a:lstStyle/>
          <a:p>
            <a:r>
              <a:rPr lang="en-US" dirty="0" smtClean="0"/>
              <a:t>There  is  a  widespread  belief  about  men  being  more  aggressive  than  women. </a:t>
            </a:r>
          </a:p>
          <a:p>
            <a:endParaRPr lang="en-US" dirty="0"/>
          </a:p>
          <a:p>
            <a:r>
              <a:rPr lang="en-US" dirty="0" smtClean="0"/>
              <a:t>Meta-analytic studies indicate that males and females do differ in one important kind of aggression: physical aggression. There is some evidence that males are more likely than females to engage in aggression that produces pain or physical injury (</a:t>
            </a:r>
            <a:r>
              <a:rPr lang="en-US" dirty="0" err="1" smtClean="0"/>
              <a:t>Eagly</a:t>
            </a:r>
            <a:r>
              <a:rPr lang="en-US" dirty="0" smtClean="0"/>
              <a:t> &amp;Steffen, 1986)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lnSpcReduction="10000"/>
          </a:bodyPr>
          <a:lstStyle/>
          <a:p>
            <a:pPr>
              <a:buNone/>
            </a:pPr>
            <a:r>
              <a:rPr lang="en-US" b="1" dirty="0" smtClean="0"/>
              <a:t>Indirect aggression</a:t>
            </a:r>
            <a:r>
              <a:rPr lang="en-US" dirty="0" smtClean="0"/>
              <a:t>, </a:t>
            </a:r>
          </a:p>
          <a:p>
            <a:r>
              <a:rPr lang="en-US" dirty="0" smtClean="0"/>
              <a:t> a form of social manipulation in which  the  aggressor  attempts  to  harm  another  person without  a  face-to-face  encounter. </a:t>
            </a:r>
          </a:p>
          <a:p>
            <a:endParaRPr lang="en-US" dirty="0" smtClean="0"/>
          </a:p>
          <a:p>
            <a:r>
              <a:rPr lang="en-US" dirty="0" smtClean="0"/>
              <a:t>Gossiping, spreading bad or false stories about someone, telling others not to associate with a person, and revealing someone's secrets are all examples of indirect aggression.</a:t>
            </a:r>
          </a:p>
          <a:p>
            <a:endParaRPr lang="en-US" dirty="0" smtClean="0"/>
          </a:p>
          <a:p>
            <a:pPr>
              <a:buNone/>
            </a:pPr>
            <a:r>
              <a:rPr lang="en-US" b="1" dirty="0" smtClean="0"/>
              <a:t>Displaced aggression </a:t>
            </a:r>
          </a:p>
          <a:p>
            <a:r>
              <a:rPr lang="en-US" dirty="0" smtClean="0"/>
              <a:t>occurs when negative emotions caused by one person trigger aggression toward a different person.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Biological factors </a:t>
            </a:r>
            <a:endParaRPr lang="en-US" dirty="0"/>
          </a:p>
        </p:txBody>
      </p:sp>
      <p:sp>
        <p:nvSpPr>
          <p:cNvPr id="3" name="Content Placeholder 2"/>
          <p:cNvSpPr>
            <a:spLocks noGrp="1"/>
          </p:cNvSpPr>
          <p:nvPr>
            <p:ph idx="1"/>
          </p:nvPr>
        </p:nvSpPr>
        <p:spPr/>
        <p:txBody>
          <a:bodyPr/>
          <a:lstStyle/>
          <a:p>
            <a:r>
              <a:rPr lang="en-US" dirty="0" smtClean="0"/>
              <a:t>Aggression is controlled in large part by the area in the older part of the brain known as the </a:t>
            </a:r>
            <a:r>
              <a:rPr lang="en-US" dirty="0" err="1" smtClean="0"/>
              <a:t>amygdala</a:t>
            </a:r>
            <a:endParaRPr lang="en-US" dirty="0" smtClean="0"/>
          </a:p>
          <a:p>
            <a:endParaRPr lang="en-US" dirty="0" smtClean="0"/>
          </a:p>
          <a:p>
            <a:r>
              <a:rPr lang="en-US" dirty="0" smtClean="0"/>
              <a:t>The region in the limbic system that is primarily responsible for regulating our perceptions of, and reactions to, aggression and fear.</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235</TotalTime>
  <Words>1244</Words>
  <Application>Microsoft Office PowerPoint</Application>
  <PresentationFormat>On-screen Show (4:3)</PresentationFormat>
  <Paragraphs>113</Paragraphs>
  <Slides>21</Slides>
  <Notes>4</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Urban</vt:lpstr>
      <vt:lpstr>Slide 1</vt:lpstr>
      <vt:lpstr>Chapter. Aggression </vt:lpstr>
      <vt:lpstr>Physical and non physical aggression</vt:lpstr>
      <vt:lpstr>Instrumental aggression</vt:lpstr>
      <vt:lpstr>Hostile aggression</vt:lpstr>
      <vt:lpstr>Passive and active aggression</vt:lpstr>
      <vt:lpstr>Gender difference in aggression</vt:lpstr>
      <vt:lpstr>Slide 8</vt:lpstr>
      <vt:lpstr>Biological factors </vt:lpstr>
      <vt:lpstr>Slide 10</vt:lpstr>
      <vt:lpstr>Slide 11</vt:lpstr>
      <vt:lpstr>Drinking Alcohol Increases Aggression</vt:lpstr>
      <vt:lpstr>Slide 13</vt:lpstr>
      <vt:lpstr>Negative emotions </vt:lpstr>
      <vt:lpstr>Theories of aggression</vt:lpstr>
      <vt:lpstr>Slide 16</vt:lpstr>
      <vt:lpstr>Slide 17</vt:lpstr>
      <vt:lpstr>Slide 18</vt:lpstr>
      <vt:lpstr>Slide 19</vt:lpstr>
      <vt:lpstr>Slide 20</vt:lpstr>
      <vt:lpstr>(assignment topic) How to reduce aggression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abc</cp:lastModifiedBy>
  <cp:revision>25</cp:revision>
  <dcterms:created xsi:type="dcterms:W3CDTF">2021-04-08T03:19:34Z</dcterms:created>
  <dcterms:modified xsi:type="dcterms:W3CDTF">2021-05-18T16:44:40Z</dcterms:modified>
</cp:coreProperties>
</file>