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9642" autoAdjust="0"/>
  </p:normalViewPr>
  <p:slideViewPr>
    <p:cSldViewPr>
      <p:cViewPr varScale="1">
        <p:scale>
          <a:sx n="73" d="100"/>
          <a:sy n="7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36B5-AE69-43B1-AA57-C9B7B3358183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6381-06AF-4E21-B8B2-7844B6A6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D41C-D5BF-4B14-AAAD-71727E71F5FF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B1D8-2E12-40B7-9DF2-A74E1E378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Histology Of Thyroid </a:t>
            </a:r>
            <a:r>
              <a:rPr lang="en-US" b="1" dirty="0" smtClean="0">
                <a:solidFill>
                  <a:srgbClr val="C00000"/>
                </a:solidFill>
              </a:rPr>
              <a:t>Gland and Parathyroid Gland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500" b="1" dirty="0" smtClean="0">
                <a:solidFill>
                  <a:srgbClr val="0070C0"/>
                </a:solidFill>
              </a:rPr>
              <a:t>Dr Muhammad </a:t>
            </a:r>
            <a:r>
              <a:rPr lang="en-US" sz="4500" b="1" dirty="0" err="1" smtClean="0">
                <a:solidFill>
                  <a:srgbClr val="0070C0"/>
                </a:solidFill>
              </a:rPr>
              <a:t>Aaqib</a:t>
            </a:r>
            <a:r>
              <a:rPr lang="en-US" sz="4500" b="1" dirty="0" smtClean="0">
                <a:solidFill>
                  <a:srgbClr val="0070C0"/>
                </a:solidFill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</a:rPr>
              <a:t>Riaz</a:t>
            </a:r>
            <a:endParaRPr lang="en-US" sz="4500" b="1" dirty="0" smtClean="0">
              <a:solidFill>
                <a:srgbClr val="0070C0"/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</a:rPr>
              <a:t>Anatomy Department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Sargodha Medical College</a:t>
            </a:r>
          </a:p>
        </p:txBody>
      </p:sp>
    </p:spTree>
    <p:extLst>
      <p:ext uri="{BB962C8B-B14F-4D97-AF65-F5344CB8AC3E}">
        <p14:creationId xmlns="" xmlns:p14="http://schemas.microsoft.com/office/powerpoint/2010/main" val="404350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Thyroid Follicles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Follicular cells have spherical nucleus containing one or two nucleoli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Luminal surface of follicular cells have microvilli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Basal cytoplasm have numerous RER, SER, Golgi complex and colloid </a:t>
            </a:r>
            <a:r>
              <a:rPr lang="en-US" dirty="0" err="1" smtClean="0">
                <a:solidFill>
                  <a:schemeClr val="tx1"/>
                </a:solidFill>
              </a:rPr>
              <a:t>resorption</a:t>
            </a:r>
            <a:r>
              <a:rPr lang="en-US" dirty="0" smtClean="0">
                <a:solidFill>
                  <a:schemeClr val="tx1"/>
                </a:solidFill>
              </a:rPr>
              <a:t> droplets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Parafollicular</a:t>
            </a:r>
            <a:r>
              <a:rPr lang="en-US" b="1" dirty="0" smtClean="0">
                <a:solidFill>
                  <a:srgbClr val="C00000"/>
                </a:solidFill>
              </a:rPr>
              <a:t> cells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tx1"/>
                </a:solidFill>
              </a:rPr>
              <a:t>Parafollicular</a:t>
            </a:r>
            <a:r>
              <a:rPr lang="en-US" b="1" dirty="0" smtClean="0">
                <a:solidFill>
                  <a:schemeClr val="tx1"/>
                </a:solidFill>
              </a:rPr>
              <a:t> cells </a:t>
            </a:r>
            <a:r>
              <a:rPr lang="en-US" dirty="0" smtClean="0">
                <a:solidFill>
                  <a:schemeClr val="tx1"/>
                </a:solidFill>
              </a:rPr>
              <a:t>are also called C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These are present in cluster of connective tissue in between the follicles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These are also present as single cell within the follicle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Within the follicle they are located away from the colloid adjacent to the basement membrane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These cells secrete calcitonin hormone which reduces the blood calcium level by reducing bone </a:t>
            </a:r>
            <a:r>
              <a:rPr lang="en-US" dirty="0" err="1" smtClean="0">
                <a:solidFill>
                  <a:schemeClr val="tx1"/>
                </a:solidFill>
              </a:rPr>
              <a:t>resorption</a:t>
            </a:r>
            <a:r>
              <a:rPr lang="en-US" dirty="0" smtClean="0">
                <a:solidFill>
                  <a:schemeClr val="tx1"/>
                </a:solidFill>
              </a:rPr>
              <a:t> by </a:t>
            </a:r>
            <a:r>
              <a:rPr lang="en-US" dirty="0" err="1" smtClean="0">
                <a:solidFill>
                  <a:schemeClr val="tx1"/>
                </a:solidFill>
              </a:rPr>
              <a:t>osteoclats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Hormones Of Thyroid Gland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Thyroid hormone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Increases the basal metabolic rate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Essential for body growth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Essential for development of CNS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Calcitonin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is secreted by </a:t>
            </a:r>
            <a:r>
              <a:rPr lang="en-US" dirty="0" err="1" smtClean="0">
                <a:solidFill>
                  <a:schemeClr val="tx1"/>
                </a:solidFill>
              </a:rPr>
              <a:t>parafollicular</a:t>
            </a:r>
            <a:r>
              <a:rPr lang="en-US" dirty="0" smtClean="0">
                <a:solidFill>
                  <a:schemeClr val="tx1"/>
                </a:solidFill>
              </a:rPr>
              <a:t>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Antagonises</a:t>
            </a:r>
            <a:r>
              <a:rPr lang="en-US" dirty="0" smtClean="0">
                <a:solidFill>
                  <a:schemeClr val="tx1"/>
                </a:solidFill>
              </a:rPr>
              <a:t> the action of parathyroid hormone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Reduced the blood calcium level, thus helps to maintain blood calcium level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SYNTHESIS &amp; STORAGE OF THYROID HORMONE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Thyroglobulin is synthesized by RER and then carried to Golgi complex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Where it is packed into vesicles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These vesicles are then transported to apical surface of follicular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Where thyroglobulin is discharged into lumen of follicles by exocytosis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077200" cy="4724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Iodide uptake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under the influence of TSH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Follicular cells take iodide from blood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Iodide is oxidized to iodine by enzyme thyroid peroxidase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Iodination of thyroglobulin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occurs at luminal surface of follicular cells which forms </a:t>
            </a:r>
            <a:r>
              <a:rPr lang="en-US" dirty="0" err="1" smtClean="0">
                <a:solidFill>
                  <a:schemeClr val="tx1"/>
                </a:solidFill>
              </a:rPr>
              <a:t>Triiodothyronine</a:t>
            </a:r>
            <a:r>
              <a:rPr lang="en-US" dirty="0" smtClean="0">
                <a:solidFill>
                  <a:schemeClr val="tx1"/>
                </a:solidFill>
              </a:rPr>
              <a:t> (T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 and </a:t>
            </a:r>
            <a:r>
              <a:rPr lang="en-US" dirty="0" err="1" smtClean="0">
                <a:solidFill>
                  <a:schemeClr val="tx1"/>
                </a:solidFill>
              </a:rPr>
              <a:t>Tetraiodothyronine</a:t>
            </a:r>
            <a:r>
              <a:rPr lang="en-US" dirty="0" smtClean="0">
                <a:solidFill>
                  <a:schemeClr val="tx1"/>
                </a:solidFill>
              </a:rPr>
              <a:t> (T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Also known as </a:t>
            </a:r>
            <a:r>
              <a:rPr lang="en-US" dirty="0" err="1" smtClean="0">
                <a:solidFill>
                  <a:schemeClr val="tx1"/>
                </a:solidFill>
              </a:rPr>
              <a:t>Thyroxine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RELEASE OF THYROID HORMONE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Occurs due to stimulation of follicular cells by TSH which results in release of T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and T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CONTROL OF THYROID HORMONE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Hypothalamus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Adenohypophysis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Thyroid gland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and 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1828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16582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44704" y="4572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3429000"/>
            <a:ext cx="0" cy="2043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5472545"/>
            <a:ext cx="1905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8288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8784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8800" y="3124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44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TRH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73304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TSH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3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028"/>
            <a:ext cx="8686800" cy="626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00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Parathyroid Gland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Two pairs of parathyroid glands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Embedded in capsule of thyroid on its posterior aspect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baseline="-25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Microscopic Features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077200" cy="5029200"/>
          </a:xfrm>
        </p:spPr>
        <p:txBody>
          <a:bodyPr>
            <a:normAutofit fontScale="92500" lnSpcReduction="10000"/>
          </a:bodyPr>
          <a:lstStyle/>
          <a:p>
            <a:pPr marL="457200" indent="-457200" algn="just"/>
            <a:r>
              <a:rPr lang="en-US" dirty="0" smtClean="0">
                <a:solidFill>
                  <a:schemeClr val="tx1"/>
                </a:solidFill>
              </a:rPr>
              <a:t>Parathyroid contains two types of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Principal or Chief cells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F0"/>
                </a:solidFill>
              </a:rPr>
              <a:t>Oxyphil</a:t>
            </a:r>
            <a:r>
              <a:rPr lang="en-US" b="1" dirty="0" smtClean="0">
                <a:solidFill>
                  <a:srgbClr val="00B0F0"/>
                </a:solidFill>
              </a:rPr>
              <a:t> cells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Chief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Secrete parathyroid hormone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Most numerous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Polygonal in shape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Arranged in clumps or cords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Cytoplasm of cells shows numerous </a:t>
            </a:r>
            <a:r>
              <a:rPr lang="en-US" dirty="0" err="1" smtClean="0">
                <a:solidFill>
                  <a:schemeClr val="tx1"/>
                </a:solidFill>
              </a:rPr>
              <a:t>secretery</a:t>
            </a:r>
            <a:r>
              <a:rPr lang="en-US" dirty="0" smtClean="0">
                <a:solidFill>
                  <a:schemeClr val="tx1"/>
                </a:solidFill>
              </a:rPr>
              <a:t> granules</a:t>
            </a:r>
          </a:p>
          <a:p>
            <a:pPr algn="just"/>
            <a:endParaRPr lang="en-US" baseline="-25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Thyroid Gland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Thyroid is a </a:t>
            </a:r>
            <a:r>
              <a:rPr lang="en-US" sz="2800" dirty="0" err="1" smtClean="0">
                <a:solidFill>
                  <a:schemeClr val="tx1"/>
                </a:solidFill>
              </a:rPr>
              <a:t>bilobed</a:t>
            </a:r>
            <a:r>
              <a:rPr lang="en-US" sz="2800" dirty="0" smtClean="0">
                <a:solidFill>
                  <a:schemeClr val="tx1"/>
                </a:solidFill>
              </a:rPr>
              <a:t> organ which is located in anterior aspect of neck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Two lobes of thyroid are connected with each other by the isthmus in front of trachea.</a:t>
            </a:r>
          </a:p>
        </p:txBody>
      </p:sp>
    </p:spTree>
    <p:extLst>
      <p:ext uri="{BB962C8B-B14F-4D97-AF65-F5344CB8AC3E}">
        <p14:creationId xmlns="" xmlns:p14="http://schemas.microsoft.com/office/powerpoint/2010/main" val="22793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Each cell has centrally located spherical nucleus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Large </a:t>
            </a:r>
            <a:r>
              <a:rPr lang="en-US" dirty="0" err="1" smtClean="0">
                <a:solidFill>
                  <a:schemeClr val="tx1"/>
                </a:solidFill>
              </a:rPr>
              <a:t>capilliries</a:t>
            </a:r>
            <a:r>
              <a:rPr lang="en-US" dirty="0" smtClean="0">
                <a:solidFill>
                  <a:schemeClr val="tx1"/>
                </a:solidFill>
              </a:rPr>
              <a:t> are present in between the cords and clumps of cells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77200" cy="4724400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Oxyphil</a:t>
            </a:r>
            <a:r>
              <a:rPr lang="en-US" b="1" dirty="0" smtClean="0">
                <a:solidFill>
                  <a:schemeClr val="tx1"/>
                </a:solidFill>
              </a:rPr>
              <a:t>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Large in size but fewer in number than chief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Arranged in clumps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Function is not clear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PARATHYROID HORMONE (PTH)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Secreted by chief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Raises blood calcium level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Acts </a:t>
            </a:r>
            <a:r>
              <a:rPr lang="en-US" dirty="0" smtClean="0">
                <a:solidFill>
                  <a:schemeClr val="tx1"/>
                </a:solidFill>
              </a:rPr>
              <a:t>on three different sites to increase blood calcium level i.e., bone, kidney and intestine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 bone</a:t>
            </a:r>
            <a:r>
              <a:rPr lang="en-US" dirty="0" smtClean="0">
                <a:solidFill>
                  <a:schemeClr val="tx1"/>
                </a:solidFill>
              </a:rPr>
              <a:t>, PTH acts on osteoclasts and increases the bone </a:t>
            </a:r>
            <a:r>
              <a:rPr lang="en-US" dirty="0" err="1" smtClean="0">
                <a:solidFill>
                  <a:schemeClr val="tx1"/>
                </a:solidFill>
              </a:rPr>
              <a:t>resorption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 kidney</a:t>
            </a:r>
            <a:r>
              <a:rPr lang="en-US" dirty="0" smtClean="0">
                <a:solidFill>
                  <a:schemeClr val="tx1"/>
                </a:solidFill>
              </a:rPr>
              <a:t>, PTH decreases the phosphate </a:t>
            </a:r>
            <a:r>
              <a:rPr lang="en-US" dirty="0" err="1" smtClean="0">
                <a:solidFill>
                  <a:schemeClr val="tx1"/>
                </a:solidFill>
              </a:rPr>
              <a:t>resorption</a:t>
            </a:r>
            <a:r>
              <a:rPr lang="en-US" dirty="0" smtClean="0">
                <a:solidFill>
                  <a:schemeClr val="tx1"/>
                </a:solidFill>
              </a:rPr>
              <a:t> in proximal tubules and increases calcium </a:t>
            </a:r>
            <a:r>
              <a:rPr lang="en-US" dirty="0" err="1" smtClean="0">
                <a:solidFill>
                  <a:schemeClr val="tx1"/>
                </a:solidFill>
              </a:rPr>
              <a:t>resorption</a:t>
            </a:r>
            <a:r>
              <a:rPr lang="en-US" dirty="0" smtClean="0">
                <a:solidFill>
                  <a:schemeClr val="tx1"/>
                </a:solidFill>
              </a:rPr>
              <a:t> in distal tubules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In small intestine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PTH increases absorption of calcium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CONTROL OF PARATHYROID SECRETION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Secretion of parathyroid is regulated by blood calcium level by negative feedback mechanism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 low blood calcium level </a:t>
            </a:r>
            <a:r>
              <a:rPr lang="en-US" dirty="0" smtClean="0">
                <a:solidFill>
                  <a:schemeClr val="tx1"/>
                </a:solidFill>
              </a:rPr>
              <a:t>stimulates </a:t>
            </a:r>
            <a:r>
              <a:rPr lang="en-US" dirty="0">
                <a:solidFill>
                  <a:schemeClr val="tx1"/>
                </a:solidFill>
              </a:rPr>
              <a:t>gland to produce and </a:t>
            </a:r>
            <a:r>
              <a:rPr lang="en-US" dirty="0" smtClean="0">
                <a:solidFill>
                  <a:schemeClr val="tx1"/>
                </a:solidFill>
              </a:rPr>
              <a:t>secrete PTH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Increase in blood calcium level inhibits parathyroid gland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2" y="152400"/>
            <a:ext cx="8733559" cy="619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02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16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Microscopic Features of Thyroid Gland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n-US" b="1" dirty="0" smtClean="0">
                <a:solidFill>
                  <a:srgbClr val="7030A0"/>
                </a:solidFill>
              </a:rPr>
              <a:t>Capsule: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It is covered by a thin connective tissue </a:t>
            </a:r>
            <a:r>
              <a:rPr lang="en-US" sz="2800" dirty="0" smtClean="0">
                <a:solidFill>
                  <a:srgbClr val="FF0000"/>
                </a:solidFill>
              </a:rPr>
              <a:t>capsule.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Many septa arise from capsule which convey blood vessels, nerves and </a:t>
            </a:r>
            <a:r>
              <a:rPr lang="en-US" sz="2800" dirty="0" err="1" smtClean="0">
                <a:solidFill>
                  <a:schemeClr val="tx1"/>
                </a:solidFill>
              </a:rPr>
              <a:t>lymphatics</a:t>
            </a:r>
            <a:r>
              <a:rPr lang="en-US" sz="2800" dirty="0" smtClean="0">
                <a:solidFill>
                  <a:schemeClr val="tx1"/>
                </a:solidFill>
              </a:rPr>
              <a:t> into the gland.</a:t>
            </a:r>
          </a:p>
          <a:p>
            <a:pPr marL="457200" indent="-457200" algn="just"/>
            <a:r>
              <a:rPr lang="en-US" b="1" dirty="0" smtClean="0">
                <a:solidFill>
                  <a:srgbClr val="7030A0"/>
                </a:solidFill>
              </a:rPr>
              <a:t>Parenchyma: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The parenchyma consist of hollow, spheroidal structures called </a:t>
            </a:r>
            <a:r>
              <a:rPr lang="en-US" sz="2800" dirty="0" smtClean="0">
                <a:solidFill>
                  <a:srgbClr val="FF0000"/>
                </a:solidFill>
              </a:rPr>
              <a:t>thyroid follicles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parafollicular</a:t>
            </a:r>
            <a:r>
              <a:rPr lang="en-US" sz="2800" dirty="0" smtClean="0">
                <a:solidFill>
                  <a:srgbClr val="FF0000"/>
                </a:solidFill>
              </a:rPr>
              <a:t> cells.</a:t>
            </a: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Thyroid Follicles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7244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Consist of single layer of cells called </a:t>
            </a:r>
            <a:r>
              <a:rPr lang="en-US" sz="2800" dirty="0" smtClean="0">
                <a:solidFill>
                  <a:srgbClr val="FF0000"/>
                </a:solidFill>
              </a:rPr>
              <a:t>follicular cells</a:t>
            </a:r>
            <a:r>
              <a:rPr lang="en-US" sz="2800" dirty="0" smtClean="0">
                <a:solidFill>
                  <a:schemeClr val="tx1"/>
                </a:solidFill>
              </a:rPr>
              <a:t>. These cells rest on basement membrane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The CT between thyroid follicles contains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Capillaries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</a:rPr>
              <a:t>Nerves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</a:rPr>
              <a:t>Lymphatics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Thyroid Follicles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Lumen of follicles is filled with colloid material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In resting state, follicular cells are cuboidal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In actively secreting state, follicular cells are tall and amount of colloid decreases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In less active state, amount of colloid is more and follicular cells become flat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Thyroid Follicles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Colloid is formed by follicular cells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Main component of colloid is thyroglobulin which is inactive form of thyroid hormone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5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2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093"/>
            <a:ext cx="8763000" cy="636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23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658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Histology Of Thyroid Gland and Parathyroid Gland</vt:lpstr>
      <vt:lpstr>Thyroid Gland</vt:lpstr>
      <vt:lpstr>Slide 3</vt:lpstr>
      <vt:lpstr>Microscopic Features of Thyroid Gland</vt:lpstr>
      <vt:lpstr>Thyroid Follicles</vt:lpstr>
      <vt:lpstr>Thyroid Follicles</vt:lpstr>
      <vt:lpstr>Thyroid Follicles</vt:lpstr>
      <vt:lpstr>Slide 8</vt:lpstr>
      <vt:lpstr>Slide 9</vt:lpstr>
      <vt:lpstr>Thyroid Follicles</vt:lpstr>
      <vt:lpstr>Parafollicular cells</vt:lpstr>
      <vt:lpstr>Hormones Of Thyroid Gland</vt:lpstr>
      <vt:lpstr>SYNTHESIS &amp; STORAGE OF THYROID HORMONE</vt:lpstr>
      <vt:lpstr>Slide 14</vt:lpstr>
      <vt:lpstr>RELEASE OF THYROID HORMONE</vt:lpstr>
      <vt:lpstr>CONTROL OF THYROID HORMONE</vt:lpstr>
      <vt:lpstr>Slide 17</vt:lpstr>
      <vt:lpstr>Parathyroid Gland</vt:lpstr>
      <vt:lpstr>Microscopic Features</vt:lpstr>
      <vt:lpstr>Slide 20</vt:lpstr>
      <vt:lpstr>Slide 21</vt:lpstr>
      <vt:lpstr>PARATHYROID HORMONE (PTH)</vt:lpstr>
      <vt:lpstr>Slide 23</vt:lpstr>
      <vt:lpstr>CONTROL OF PARATHYROID SECRETION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Ureter</dc:title>
  <dc:creator>Dr Aaqib</dc:creator>
  <cp:lastModifiedBy>Dr Aaqib</cp:lastModifiedBy>
  <cp:revision>34</cp:revision>
  <dcterms:created xsi:type="dcterms:W3CDTF">2020-06-11T15:33:55Z</dcterms:created>
  <dcterms:modified xsi:type="dcterms:W3CDTF">2020-07-07T10:47:04Z</dcterms:modified>
</cp:coreProperties>
</file>