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A5D3DA-3F68-43CA-B829-72B17D92BD51}" type="datetimeFigureOut">
              <a:rPr lang="en-US" smtClean="0"/>
              <a:t>10-Nov-20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590C8-3E3A-41A7-A202-7D56A093E645}"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5D3DA-3F68-43CA-B829-72B17D92BD51}" type="datetimeFigureOut">
              <a:rPr lang="en-US" smtClean="0"/>
              <a:t>10-Nov-20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590C8-3E3A-41A7-A202-7D56A093E6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A5D3DA-3F68-43CA-B829-72B17D92BD51}" type="datetimeFigureOut">
              <a:rPr lang="en-US" smtClean="0"/>
              <a:t>10-Nov-20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590C8-3E3A-41A7-A202-7D56A093E6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1A5D3DA-3F68-43CA-B829-72B17D92BD51}" type="datetimeFigureOut">
              <a:rPr lang="en-US" smtClean="0"/>
              <a:t>10-Nov-20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590C8-3E3A-41A7-A202-7D56A093E645}"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A5D3DA-3F68-43CA-B829-72B17D92BD51}" type="datetimeFigureOut">
              <a:rPr lang="en-US" smtClean="0"/>
              <a:t>10-Nov-20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590C8-3E3A-41A7-A202-7D56A093E6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1A5D3DA-3F68-43CA-B829-72B17D92BD51}" type="datetimeFigureOut">
              <a:rPr lang="en-US" smtClean="0"/>
              <a:t>10-Nov-20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590C8-3E3A-41A7-A202-7D56A093E645}"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A5D3DA-3F68-43CA-B829-72B17D92BD51}" type="datetimeFigureOut">
              <a:rPr lang="en-US" smtClean="0"/>
              <a:t>10-Nov-20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6590C8-3E3A-41A7-A202-7D56A093E645}"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A5D3DA-3F68-43CA-B829-72B17D92BD51}" type="datetimeFigureOut">
              <a:rPr lang="en-US" smtClean="0"/>
              <a:t>10-Nov-20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6590C8-3E3A-41A7-A202-7D56A093E6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5D3DA-3F68-43CA-B829-72B17D92BD51}" type="datetimeFigureOut">
              <a:rPr lang="en-US" smtClean="0"/>
              <a:t>10-Nov-20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6590C8-3E3A-41A7-A202-7D56A093E6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5D3DA-3F68-43CA-B829-72B17D92BD51}" type="datetimeFigureOut">
              <a:rPr lang="en-US" smtClean="0"/>
              <a:t>10-Nov-20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590C8-3E3A-41A7-A202-7D56A093E6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5D3DA-3F68-43CA-B829-72B17D92BD51}" type="datetimeFigureOut">
              <a:rPr lang="en-US" smtClean="0"/>
              <a:t>10-Nov-20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590C8-3E3A-41A7-A202-7D56A093E645}"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1A5D3DA-3F68-43CA-B829-72B17D92BD51}" type="datetimeFigureOut">
              <a:rPr lang="en-US" smtClean="0"/>
              <a:t>10-Nov-20</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226590C8-3E3A-41A7-A202-7D56A093E64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smtClean="0"/>
              <a:t>Wheeler’s Model</a:t>
            </a:r>
            <a:endParaRPr lang="en-US" dirty="0"/>
          </a:p>
        </p:txBody>
      </p:sp>
    </p:spTree>
    <p:extLst>
      <p:ext uri="{BB962C8B-B14F-4D97-AF65-F5344CB8AC3E}">
        <p14:creationId xmlns:p14="http://schemas.microsoft.com/office/powerpoint/2010/main" val="3824255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ctr"/>
            <a:r>
              <a:rPr lang="en-US" b="1" dirty="0" smtClean="0"/>
              <a:t>Platform</a:t>
            </a:r>
            <a:endParaRPr lang="en-US" dirty="0"/>
          </a:p>
        </p:txBody>
      </p:sp>
      <p:sp>
        <p:nvSpPr>
          <p:cNvPr id="3" name="Content Placeholder 2"/>
          <p:cNvSpPr>
            <a:spLocks noGrp="1"/>
          </p:cNvSpPr>
          <p:nvPr>
            <p:ph sz="quarter" idx="13"/>
          </p:nvPr>
        </p:nvSpPr>
        <p:spPr>
          <a:xfrm>
            <a:off x="228600" y="1371600"/>
            <a:ext cx="8610600" cy="5029200"/>
          </a:xfrm>
        </p:spPr>
        <p:txBody>
          <a:bodyPr>
            <a:noAutofit/>
          </a:bodyPr>
          <a:lstStyle/>
          <a:p>
            <a:r>
              <a:rPr lang="en-US" sz="4000" dirty="0" smtClean="0"/>
              <a:t>The </a:t>
            </a:r>
            <a:r>
              <a:rPr lang="en-US" sz="4000" dirty="0"/>
              <a:t>three phases of Walker's model are the platform phase, the </a:t>
            </a:r>
            <a:r>
              <a:rPr lang="en-US" sz="4000" dirty="0" smtClean="0"/>
              <a:t>deliberation phase </a:t>
            </a:r>
            <a:r>
              <a:rPr lang="en-US" sz="4000" dirty="0"/>
              <a:t>and the design phase. In the platform phase, platform statements </a:t>
            </a:r>
            <a:r>
              <a:rPr lang="en-US" sz="4000" dirty="0" smtClean="0"/>
              <a:t>made up </a:t>
            </a:r>
            <a:r>
              <a:rPr lang="en-US" sz="4000" dirty="0"/>
              <a:t>of ideas, preferences, points of view, beliefs and values that are held </a:t>
            </a:r>
            <a:r>
              <a:rPr lang="en-US" sz="4000" dirty="0" smtClean="0"/>
              <a:t>by curriculum </a:t>
            </a:r>
            <a:r>
              <a:rPr lang="en-US" sz="4000" dirty="0"/>
              <a:t>developers are recognized.</a:t>
            </a:r>
          </a:p>
        </p:txBody>
      </p:sp>
    </p:spTree>
    <p:extLst>
      <p:ext uri="{BB962C8B-B14F-4D97-AF65-F5344CB8AC3E}">
        <p14:creationId xmlns:p14="http://schemas.microsoft.com/office/powerpoint/2010/main" val="1806534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fontScale="90000"/>
          </a:bodyPr>
          <a:lstStyle/>
          <a:p>
            <a:pPr algn="ctr"/>
            <a:r>
              <a:rPr lang="en-US" b="1" dirty="0" smtClean="0"/>
              <a:t>Deliberation</a:t>
            </a:r>
            <a:endParaRPr lang="en-US" dirty="0"/>
          </a:p>
        </p:txBody>
      </p:sp>
      <p:sp>
        <p:nvSpPr>
          <p:cNvPr id="3" name="Content Placeholder 2"/>
          <p:cNvSpPr>
            <a:spLocks noGrp="1"/>
          </p:cNvSpPr>
          <p:nvPr>
            <p:ph sz="quarter" idx="13"/>
          </p:nvPr>
        </p:nvSpPr>
        <p:spPr>
          <a:xfrm>
            <a:off x="152400" y="990600"/>
            <a:ext cx="8763000" cy="5562600"/>
          </a:xfrm>
        </p:spPr>
        <p:txBody>
          <a:bodyPr>
            <a:noAutofit/>
          </a:bodyPr>
          <a:lstStyle/>
          <a:p>
            <a:r>
              <a:rPr lang="en-US" sz="4000" dirty="0" smtClean="0"/>
              <a:t>When </a:t>
            </a:r>
            <a:r>
              <a:rPr lang="en-US" sz="4000" dirty="0"/>
              <a:t>the curriculum developers start discussing on the basis of the </a:t>
            </a:r>
            <a:r>
              <a:rPr lang="en-US" sz="4000" dirty="0" smtClean="0"/>
              <a:t>recognized platform </a:t>
            </a:r>
            <a:r>
              <a:rPr lang="en-US" sz="4000" dirty="0"/>
              <a:t>statements, this is the second stage of </a:t>
            </a:r>
            <a:r>
              <a:rPr lang="en-US" sz="4000" b="1" dirty="0"/>
              <a:t>deliberation, </a:t>
            </a:r>
            <a:r>
              <a:rPr lang="en-US" sz="4000" dirty="0"/>
              <a:t>which is a </a:t>
            </a:r>
            <a:r>
              <a:rPr lang="en-US" sz="4000" b="1" dirty="0" smtClean="0"/>
              <a:t>complex, randomized </a:t>
            </a:r>
            <a:r>
              <a:rPr lang="en-US" sz="4000" dirty="0"/>
              <a:t>set of interactions that eventually achieves an enormous amount </a:t>
            </a:r>
            <a:r>
              <a:rPr lang="en-US" sz="4000" dirty="0" smtClean="0"/>
              <a:t>of background </a:t>
            </a:r>
            <a:r>
              <a:rPr lang="en-US" sz="4000" dirty="0"/>
              <a:t>work before the actual curriculum is </a:t>
            </a:r>
            <a:r>
              <a:rPr lang="en-US" sz="4000" dirty="0" smtClean="0"/>
              <a:t>designed.</a:t>
            </a:r>
            <a:endParaRPr lang="en-US" sz="4000" dirty="0"/>
          </a:p>
        </p:txBody>
      </p:sp>
    </p:spTree>
    <p:extLst>
      <p:ext uri="{BB962C8B-B14F-4D97-AF65-F5344CB8AC3E}">
        <p14:creationId xmlns:p14="http://schemas.microsoft.com/office/powerpoint/2010/main" val="347887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6512511" cy="1143000"/>
          </a:xfrm>
        </p:spPr>
        <p:txBody>
          <a:bodyPr/>
          <a:lstStyle/>
          <a:p>
            <a:pPr algn="ctr"/>
            <a:r>
              <a:rPr lang="en-US" dirty="0" smtClean="0"/>
              <a:t>Design</a:t>
            </a:r>
            <a:endParaRPr lang="en-US" dirty="0"/>
          </a:p>
        </p:txBody>
      </p:sp>
      <p:sp>
        <p:nvSpPr>
          <p:cNvPr id="3" name="Content Placeholder 2"/>
          <p:cNvSpPr>
            <a:spLocks noGrp="1"/>
          </p:cNvSpPr>
          <p:nvPr>
            <p:ph sz="quarter" idx="13"/>
          </p:nvPr>
        </p:nvSpPr>
        <p:spPr>
          <a:xfrm>
            <a:off x="228600" y="1295400"/>
            <a:ext cx="8534400" cy="5029200"/>
          </a:xfrm>
        </p:spPr>
        <p:txBody>
          <a:bodyPr>
            <a:normAutofit lnSpcReduction="10000"/>
          </a:bodyPr>
          <a:lstStyle/>
          <a:p>
            <a:r>
              <a:rPr lang="en-US" sz="3600" dirty="0" smtClean="0"/>
              <a:t>In this phase developers make decisions about the various process components (the curriculum elements). Decisions have been reached after extended discussion and compromise by individuals. The decisions are then recorded and these become the basis for a curriculum document or specific curriculum materials.</a:t>
            </a:r>
            <a:endParaRPr lang="en-US" sz="3600" dirty="0"/>
          </a:p>
        </p:txBody>
      </p:sp>
    </p:spTree>
    <p:extLst>
      <p:ext uri="{BB962C8B-B14F-4D97-AF65-F5344CB8AC3E}">
        <p14:creationId xmlns:p14="http://schemas.microsoft.com/office/powerpoint/2010/main" val="3117668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pPr algn="ctr"/>
            <a:r>
              <a:rPr lang="en-US" dirty="0" smtClean="0"/>
              <a:t>STRENGTHS OF WALKER'S (INTERACTIVE) MODEL</a:t>
            </a:r>
            <a:endParaRPr lang="en-US" dirty="0"/>
          </a:p>
        </p:txBody>
      </p:sp>
      <p:sp>
        <p:nvSpPr>
          <p:cNvPr id="3" name="Content Placeholder 2"/>
          <p:cNvSpPr>
            <a:spLocks noGrp="1"/>
          </p:cNvSpPr>
          <p:nvPr>
            <p:ph sz="quarter" idx="13"/>
          </p:nvPr>
        </p:nvSpPr>
        <p:spPr>
          <a:xfrm>
            <a:off x="228600" y="1524000"/>
            <a:ext cx="8686800" cy="5257800"/>
          </a:xfrm>
        </p:spPr>
        <p:txBody>
          <a:bodyPr>
            <a:normAutofit/>
          </a:bodyPr>
          <a:lstStyle/>
          <a:p>
            <a:r>
              <a:rPr lang="en-US" sz="2800" dirty="0" smtClean="0"/>
              <a:t>The strengths of the dynamic or interactional models include the following:</a:t>
            </a:r>
          </a:p>
          <a:p>
            <a:r>
              <a:rPr lang="en-US" sz="2800" dirty="0" smtClean="0"/>
              <a:t>1. It is claimed by the proponents of these models that they are the realistic way of Handling curriculum development.</a:t>
            </a:r>
          </a:p>
          <a:p>
            <a:r>
              <a:rPr lang="en-US" sz="2800" dirty="0" smtClean="0"/>
              <a:t>2. By avoiding the obsession with writing objectives, and indeed behavioral objectives at that, developers are free to be more creative (Print 1989). The model allows the developer to change the order of planning, to move to and fro among the curriculum elements (Brady 1990).</a:t>
            </a:r>
            <a:endParaRPr lang="en-US" sz="2800" dirty="0"/>
          </a:p>
        </p:txBody>
      </p:sp>
    </p:spTree>
    <p:extLst>
      <p:ext uri="{BB962C8B-B14F-4D97-AF65-F5344CB8AC3E}">
        <p14:creationId xmlns:p14="http://schemas.microsoft.com/office/powerpoint/2010/main" val="3331758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3000" y="731520"/>
            <a:ext cx="7543800" cy="5516880"/>
          </a:xfrm>
        </p:spPr>
        <p:txBody>
          <a:bodyPr>
            <a:noAutofit/>
          </a:bodyPr>
          <a:lstStyle/>
          <a:p>
            <a:pPr marL="0" indent="0">
              <a:buNone/>
            </a:pPr>
            <a:r>
              <a:rPr lang="en-US" sz="3600" b="1" dirty="0"/>
              <a:t>3. Another strength of the model is its flexibility </a:t>
            </a:r>
            <a:r>
              <a:rPr lang="en-US" sz="3600" b="1" dirty="0" smtClean="0"/>
              <a:t>when the </a:t>
            </a:r>
            <a:r>
              <a:rPr lang="en-US" sz="3600" b="1" dirty="0"/>
              <a:t>development task is approached. The </a:t>
            </a:r>
            <a:r>
              <a:rPr lang="en-US" sz="3600" b="1" dirty="0" smtClean="0"/>
              <a:t>flexibility arises </a:t>
            </a:r>
            <a:r>
              <a:rPr lang="en-US" sz="3600" b="1" dirty="0"/>
              <a:t>from the suggestion that developers may begin </a:t>
            </a:r>
            <a:r>
              <a:rPr lang="en-US" sz="3600" b="1" dirty="0" smtClean="0"/>
              <a:t>at any </a:t>
            </a:r>
            <a:r>
              <a:rPr lang="en-US" sz="3600" b="1" dirty="0"/>
              <a:t>point in the curriculum process that is </a:t>
            </a:r>
            <a:r>
              <a:rPr lang="en-US" sz="3600" b="1" dirty="0" smtClean="0"/>
              <a:t>appropriate to </a:t>
            </a:r>
            <a:r>
              <a:rPr lang="en-US" sz="3600" b="1" dirty="0"/>
              <a:t>their </a:t>
            </a:r>
            <a:r>
              <a:rPr lang="en-US" sz="3600" b="1" dirty="0" smtClean="0"/>
              <a:t>needs.</a:t>
            </a:r>
            <a:endParaRPr lang="en-US" sz="3600" dirty="0"/>
          </a:p>
        </p:txBody>
      </p:sp>
    </p:spTree>
    <p:extLst>
      <p:ext uri="{BB962C8B-B14F-4D97-AF65-F5344CB8AC3E}">
        <p14:creationId xmlns:p14="http://schemas.microsoft.com/office/powerpoint/2010/main" val="3934080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0782"/>
            <a:ext cx="6512511" cy="1143000"/>
          </a:xfrm>
        </p:spPr>
        <p:txBody>
          <a:bodyPr/>
          <a:lstStyle/>
          <a:p>
            <a:r>
              <a:rPr lang="en-US" dirty="0" smtClean="0"/>
              <a:t>Strengths (cont.)</a:t>
            </a:r>
            <a:endParaRPr lang="en-US" dirty="0"/>
          </a:p>
        </p:txBody>
      </p:sp>
      <p:sp>
        <p:nvSpPr>
          <p:cNvPr id="3" name="Content Placeholder 2"/>
          <p:cNvSpPr>
            <a:spLocks noGrp="1"/>
          </p:cNvSpPr>
          <p:nvPr>
            <p:ph sz="quarter" idx="13"/>
          </p:nvPr>
        </p:nvSpPr>
        <p:spPr>
          <a:xfrm>
            <a:off x="381000" y="990600"/>
            <a:ext cx="8610600" cy="5257800"/>
          </a:xfrm>
        </p:spPr>
        <p:txBody>
          <a:bodyPr>
            <a:normAutofit/>
          </a:bodyPr>
          <a:lstStyle/>
          <a:p>
            <a:r>
              <a:rPr lang="en-US" sz="3200" b="1" dirty="0" smtClean="0"/>
              <a:t>Curriculum </a:t>
            </a:r>
            <a:r>
              <a:rPr lang="en-US" sz="3200" b="1" dirty="0"/>
              <a:t>developer can begin with any of the </a:t>
            </a:r>
            <a:r>
              <a:rPr lang="en-US" sz="3200" b="1" dirty="0" smtClean="0"/>
              <a:t>elements. </a:t>
            </a:r>
          </a:p>
          <a:p>
            <a:r>
              <a:rPr lang="en-US" sz="3200" b="1" dirty="0" smtClean="0"/>
              <a:t>The </a:t>
            </a:r>
            <a:r>
              <a:rPr lang="en-US" sz="3200" b="1" dirty="0"/>
              <a:t>model allows </a:t>
            </a:r>
            <a:r>
              <a:rPr lang="en-US" sz="3200" b="1" dirty="0" smtClean="0"/>
              <a:t>curriculum Developer </a:t>
            </a:r>
            <a:r>
              <a:rPr lang="en-US" sz="3200" b="1" dirty="0"/>
              <a:t>to change the order of planning (to move to </a:t>
            </a:r>
            <a:r>
              <a:rPr lang="en-US" sz="3200" b="1" dirty="0" smtClean="0"/>
              <a:t>and fro </a:t>
            </a:r>
            <a:r>
              <a:rPr lang="en-US" sz="3200" b="1" dirty="0"/>
              <a:t>amongst the </a:t>
            </a:r>
            <a:r>
              <a:rPr lang="en-US" sz="3200" b="1" dirty="0" smtClean="0"/>
              <a:t>curriculum </a:t>
            </a:r>
            <a:r>
              <a:rPr lang="en-US" sz="3200" b="1" dirty="0"/>
              <a:t>elements) </a:t>
            </a:r>
            <a:endParaRPr lang="en-US" sz="3200" b="1" dirty="0" smtClean="0"/>
          </a:p>
          <a:p>
            <a:r>
              <a:rPr lang="en-US" sz="3200" b="1" dirty="0" smtClean="0"/>
              <a:t>The </a:t>
            </a:r>
            <a:r>
              <a:rPr lang="en-US" sz="3200" b="1" dirty="0"/>
              <a:t>model offers flexibility</a:t>
            </a:r>
          </a:p>
          <a:p>
            <a:r>
              <a:rPr lang="en-US" sz="3200" b="1" dirty="0" smtClean="0"/>
              <a:t>More </a:t>
            </a:r>
            <a:r>
              <a:rPr lang="en-US" sz="3200" b="1" dirty="0"/>
              <a:t>realistic, feasible ways of handling </a:t>
            </a:r>
            <a:r>
              <a:rPr lang="en-US" sz="3200" b="1" dirty="0" smtClean="0"/>
              <a:t>curriculum development</a:t>
            </a:r>
            <a:r>
              <a:rPr lang="en-US" sz="3200" b="1" dirty="0"/>
              <a:t>.</a:t>
            </a:r>
          </a:p>
          <a:p>
            <a:r>
              <a:rPr lang="en-US" sz="3200" b="1" dirty="0" smtClean="0"/>
              <a:t>Developers </a:t>
            </a:r>
            <a:r>
              <a:rPr lang="en-US" sz="3200" b="1" dirty="0"/>
              <a:t>are free to be more creative.</a:t>
            </a:r>
            <a:endParaRPr lang="en-US" sz="3200" dirty="0"/>
          </a:p>
        </p:txBody>
      </p:sp>
    </p:spTree>
    <p:extLst>
      <p:ext uri="{BB962C8B-B14F-4D97-AF65-F5344CB8AC3E}">
        <p14:creationId xmlns:p14="http://schemas.microsoft.com/office/powerpoint/2010/main" val="2039953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381000"/>
            <a:ext cx="8229600" cy="6019800"/>
          </a:xfrm>
        </p:spPr>
        <p:txBody>
          <a:bodyPr>
            <a:noAutofit/>
          </a:bodyPr>
          <a:lstStyle/>
          <a:p>
            <a:r>
              <a:rPr lang="en-US" sz="3600" b="1" dirty="0" smtClean="0"/>
              <a:t>Offer </a:t>
            </a:r>
            <a:r>
              <a:rPr lang="en-US" sz="3600" b="1" dirty="0"/>
              <a:t>considerable flexibility: developers </a:t>
            </a:r>
            <a:r>
              <a:rPr lang="en-US" sz="3600" b="1" dirty="0" smtClean="0"/>
              <a:t>may commence </a:t>
            </a:r>
            <a:r>
              <a:rPr lang="en-US" sz="3600" b="1" dirty="0"/>
              <a:t>at any point in the curriculum </a:t>
            </a:r>
            <a:r>
              <a:rPr lang="en-US" sz="3600" b="1" dirty="0" smtClean="0"/>
              <a:t>process that </a:t>
            </a:r>
            <a:r>
              <a:rPr lang="en-US" sz="3600" b="1" dirty="0"/>
              <a:t>is appropriate to their needs.</a:t>
            </a:r>
          </a:p>
          <a:p>
            <a:r>
              <a:rPr lang="en-US" sz="3600" b="1" dirty="0" smtClean="0"/>
              <a:t>Developers </a:t>
            </a:r>
            <a:r>
              <a:rPr lang="en-US" sz="3600" b="1" dirty="0"/>
              <a:t>may retrace their steps and proceed </a:t>
            </a:r>
            <a:r>
              <a:rPr lang="en-US" sz="3600" b="1" dirty="0" smtClean="0"/>
              <a:t>in whatever </a:t>
            </a:r>
            <a:r>
              <a:rPr lang="en-US" sz="3600" b="1" dirty="0"/>
              <a:t>way they prefer.</a:t>
            </a:r>
          </a:p>
          <a:p>
            <a:r>
              <a:rPr lang="en-US" sz="3600" b="1" dirty="0" smtClean="0"/>
              <a:t>Reflects </a:t>
            </a:r>
            <a:r>
              <a:rPr lang="en-US" sz="3600" b="1" dirty="0"/>
              <a:t>the teaching situation: this model could be </a:t>
            </a:r>
            <a:r>
              <a:rPr lang="en-US" sz="3600" b="1" dirty="0" smtClean="0"/>
              <a:t>a more </a:t>
            </a:r>
            <a:r>
              <a:rPr lang="en-US" sz="3600" b="1" dirty="0"/>
              <a:t>suitable, less dysfunctional approach.</a:t>
            </a:r>
            <a:endParaRPr lang="en-US" sz="3600" dirty="0"/>
          </a:p>
        </p:txBody>
      </p:sp>
    </p:spTree>
    <p:extLst>
      <p:ext uri="{BB962C8B-B14F-4D97-AF65-F5344CB8AC3E}">
        <p14:creationId xmlns:p14="http://schemas.microsoft.com/office/powerpoint/2010/main" val="4221464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pPr algn="ctr"/>
            <a:r>
              <a:rPr lang="en-US" dirty="0" smtClean="0"/>
              <a:t>Weakness</a:t>
            </a:r>
            <a:endParaRPr lang="en-US" dirty="0"/>
          </a:p>
        </p:txBody>
      </p:sp>
      <p:sp>
        <p:nvSpPr>
          <p:cNvPr id="3" name="Content Placeholder 2"/>
          <p:cNvSpPr>
            <a:spLocks noGrp="1"/>
          </p:cNvSpPr>
          <p:nvPr>
            <p:ph sz="quarter" idx="13"/>
          </p:nvPr>
        </p:nvSpPr>
        <p:spPr>
          <a:xfrm>
            <a:off x="228600" y="1066800"/>
            <a:ext cx="8763000" cy="5638800"/>
          </a:xfrm>
        </p:spPr>
        <p:txBody>
          <a:bodyPr>
            <a:normAutofit lnSpcReduction="10000"/>
          </a:bodyPr>
          <a:lstStyle/>
          <a:p>
            <a:r>
              <a:rPr lang="en-US" sz="3600" dirty="0" smtClean="0"/>
              <a:t>Appears confusing and seems to lack direction. (Developer are left perplexed as to what to do)</a:t>
            </a:r>
          </a:p>
          <a:p>
            <a:r>
              <a:rPr lang="en-US" sz="3600" dirty="0" smtClean="0"/>
              <a:t>Confusion rather than clarity.</a:t>
            </a:r>
          </a:p>
          <a:p>
            <a:r>
              <a:rPr lang="en-US" sz="3600" dirty="0" smtClean="0"/>
              <a:t>Lack of emphasis on the construction and use of objectives. (Objectives must be stated in order to be effective)</a:t>
            </a:r>
          </a:p>
          <a:p>
            <a:r>
              <a:rPr lang="en-US" sz="3600" dirty="0" smtClean="0"/>
              <a:t>Developers waste significant amounts of time by not following a logical sequence.</a:t>
            </a:r>
            <a:endParaRPr lang="en-US" sz="3600" dirty="0"/>
          </a:p>
        </p:txBody>
      </p:sp>
    </p:spTree>
    <p:extLst>
      <p:ext uri="{BB962C8B-B14F-4D97-AF65-F5344CB8AC3E}">
        <p14:creationId xmlns:p14="http://schemas.microsoft.com/office/powerpoint/2010/main" val="2313735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512511" cy="1143000"/>
          </a:xfrm>
        </p:spPr>
        <p:txBody>
          <a:bodyPr/>
          <a:lstStyle/>
          <a:p>
            <a:r>
              <a:rPr lang="en-US" dirty="0" smtClean="0"/>
              <a:t>Wheeler’s Model</a:t>
            </a:r>
            <a:endParaRPr lang="en-US" dirty="0"/>
          </a:p>
        </p:txBody>
      </p:sp>
      <p:sp>
        <p:nvSpPr>
          <p:cNvPr id="3" name="Content Placeholder 2"/>
          <p:cNvSpPr>
            <a:spLocks noGrp="1"/>
          </p:cNvSpPr>
          <p:nvPr>
            <p:ph sz="quarter" idx="13"/>
          </p:nvPr>
        </p:nvSpPr>
        <p:spPr>
          <a:xfrm>
            <a:off x="228600" y="1295400"/>
            <a:ext cx="8686800" cy="5029200"/>
          </a:xfrm>
        </p:spPr>
        <p:txBody>
          <a:bodyPr>
            <a:noAutofit/>
          </a:bodyPr>
          <a:lstStyle/>
          <a:p>
            <a:r>
              <a:rPr lang="en-US" sz="3200" dirty="0" smtClean="0"/>
              <a:t>Wheeler’s model for curriculum design is an improvement upon Tyler’s model. Instead of a linear model, Wheeler developed a cyclical model. </a:t>
            </a:r>
          </a:p>
          <a:p>
            <a:r>
              <a:rPr lang="en-US" sz="3200" dirty="0" smtClean="0"/>
              <a:t>Evaluation in Wheeler’s model is not terminal.</a:t>
            </a:r>
          </a:p>
          <a:p>
            <a:r>
              <a:rPr lang="en-US" sz="3200" dirty="0" smtClean="0"/>
              <a:t>Findings from the evaluation are fed back into the objectives and the goals, which influence other stages.</a:t>
            </a:r>
            <a:endParaRPr lang="en-US" sz="3200" dirty="0"/>
          </a:p>
        </p:txBody>
      </p:sp>
    </p:spTree>
    <p:extLst>
      <p:ext uri="{BB962C8B-B14F-4D97-AF65-F5344CB8AC3E}">
        <p14:creationId xmlns:p14="http://schemas.microsoft.com/office/powerpoint/2010/main" val="481654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258763" y="76200"/>
            <a:ext cx="7448764"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8382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228600"/>
            <a:ext cx="8763000" cy="6400800"/>
          </a:xfrm>
        </p:spPr>
        <p:txBody>
          <a:bodyPr>
            <a:noAutofit/>
          </a:bodyPr>
          <a:lstStyle/>
          <a:p>
            <a:r>
              <a:rPr lang="en-US" sz="3200" dirty="0"/>
              <a:t>Wheeler contends that</a:t>
            </a:r>
            <a:r>
              <a:rPr lang="en-US" sz="3200" dirty="0" smtClean="0"/>
              <a:t>:</a:t>
            </a:r>
          </a:p>
          <a:p>
            <a:pPr marL="0" indent="0">
              <a:buNone/>
            </a:pPr>
            <a:r>
              <a:rPr lang="en-US" sz="3200" dirty="0" smtClean="0"/>
              <a:t>• </a:t>
            </a:r>
            <a:r>
              <a:rPr lang="en-US" sz="3200" dirty="0"/>
              <a:t>Aims should be discussed as </a:t>
            </a:r>
            <a:r>
              <a:rPr lang="en-US" sz="3200" dirty="0" err="1"/>
              <a:t>behaviours</a:t>
            </a:r>
            <a:r>
              <a:rPr lang="en-US" sz="3200" dirty="0"/>
              <a:t> referring to </a:t>
            </a:r>
            <a:r>
              <a:rPr lang="en-US" sz="3200" dirty="0" smtClean="0"/>
              <a:t>the end </a:t>
            </a:r>
            <a:r>
              <a:rPr lang="en-US" sz="3200" dirty="0"/>
              <a:t>product of learning which yields the ultimate </a:t>
            </a:r>
            <a:r>
              <a:rPr lang="en-US" sz="3200" dirty="0" smtClean="0"/>
              <a:t>goals. One </a:t>
            </a:r>
            <a:r>
              <a:rPr lang="en-US" sz="3200" dirty="0"/>
              <a:t>can think of these ultimate goals as outcomes.</a:t>
            </a:r>
          </a:p>
          <a:p>
            <a:pPr marL="0" indent="0">
              <a:buNone/>
            </a:pPr>
            <a:r>
              <a:rPr lang="en-US" sz="3200" dirty="0"/>
              <a:t>• Aims are formulated from the general to the specific </a:t>
            </a:r>
            <a:r>
              <a:rPr lang="en-US" sz="3200" dirty="0" smtClean="0"/>
              <a:t>in curriculum </a:t>
            </a:r>
            <a:r>
              <a:rPr lang="en-US" sz="3200" dirty="0"/>
              <a:t>planning. This results in the formulation </a:t>
            </a:r>
            <a:r>
              <a:rPr lang="en-US" sz="3200" dirty="0" smtClean="0"/>
              <a:t>of objectives </a:t>
            </a:r>
            <a:r>
              <a:rPr lang="en-US" sz="3200" dirty="0"/>
              <a:t>at both an enabling and a terminal level.</a:t>
            </a:r>
          </a:p>
          <a:p>
            <a:pPr marL="0" indent="0">
              <a:buNone/>
            </a:pPr>
            <a:r>
              <a:rPr lang="en-US" sz="3200" dirty="0"/>
              <a:t>• Content is distinguished from the learning </a:t>
            </a:r>
            <a:r>
              <a:rPr lang="en-US" sz="3200" dirty="0" smtClean="0"/>
              <a:t>experiences which </a:t>
            </a:r>
            <a:r>
              <a:rPr lang="en-US" sz="3200" dirty="0"/>
              <a:t>determine that content.</a:t>
            </a:r>
          </a:p>
        </p:txBody>
      </p:sp>
    </p:spTree>
    <p:extLst>
      <p:ext uri="{BB962C8B-B14F-4D97-AF65-F5344CB8AC3E}">
        <p14:creationId xmlns:p14="http://schemas.microsoft.com/office/powerpoint/2010/main" val="775247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r>
              <a:rPr lang="en-US" b="1" dirty="0" smtClean="0"/>
              <a:t>Dynamic/Interaction Model </a:t>
            </a:r>
            <a:endParaRPr lang="en-US" dirty="0"/>
          </a:p>
        </p:txBody>
      </p:sp>
      <p:sp>
        <p:nvSpPr>
          <p:cNvPr id="3" name="Content Placeholder 2"/>
          <p:cNvSpPr>
            <a:spLocks noGrp="1"/>
          </p:cNvSpPr>
          <p:nvPr>
            <p:ph sz="quarter" idx="13"/>
          </p:nvPr>
        </p:nvSpPr>
        <p:spPr>
          <a:xfrm>
            <a:off x="152400" y="1066800"/>
            <a:ext cx="8763000" cy="5638800"/>
          </a:xfrm>
        </p:spPr>
        <p:txBody>
          <a:bodyPr>
            <a:normAutofit/>
          </a:bodyPr>
          <a:lstStyle/>
          <a:p>
            <a:r>
              <a:rPr lang="en-US" sz="4000" b="1" dirty="0"/>
              <a:t>The basic tenet of the dynamic or interactional models of curriculum development is </a:t>
            </a:r>
            <a:r>
              <a:rPr lang="en-US" sz="4000" b="1" dirty="0" smtClean="0"/>
              <a:t>that curriculum </a:t>
            </a:r>
            <a:r>
              <a:rPr lang="en-US" sz="4000" b="1" dirty="0"/>
              <a:t>development is a </a:t>
            </a:r>
            <a:r>
              <a:rPr lang="en-US" sz="4000" b="1" i="1" dirty="0"/>
              <a:t>dynamic </a:t>
            </a:r>
            <a:r>
              <a:rPr lang="en-US" sz="4000" b="1" dirty="0"/>
              <a:t>and </a:t>
            </a:r>
            <a:r>
              <a:rPr lang="en-US" sz="4000" b="1" i="1" dirty="0"/>
              <a:t>interactive process </a:t>
            </a:r>
            <a:r>
              <a:rPr lang="en-US" sz="4000" b="1" dirty="0"/>
              <a:t>which can begin with </a:t>
            </a:r>
            <a:r>
              <a:rPr lang="en-US" sz="4000" b="1" dirty="0" smtClean="0"/>
              <a:t>any </a:t>
            </a:r>
            <a:r>
              <a:rPr lang="fr-FR" sz="4000" b="1" dirty="0" smtClean="0"/>
              <a:t>curriculum </a:t>
            </a:r>
            <a:r>
              <a:rPr lang="fr-FR" sz="4000" b="1" dirty="0" err="1"/>
              <a:t>element</a:t>
            </a:r>
            <a:r>
              <a:rPr lang="fr-FR" sz="4000" b="1" dirty="0"/>
              <a:t> (</a:t>
            </a:r>
            <a:r>
              <a:rPr lang="fr-FR" sz="4000" b="1" dirty="0" err="1"/>
              <a:t>Print</a:t>
            </a:r>
            <a:r>
              <a:rPr lang="fr-FR" sz="4000" b="1" dirty="0"/>
              <a:t> 1989, Brady 1990).</a:t>
            </a:r>
            <a:endParaRPr lang="en-US" sz="4000" dirty="0"/>
          </a:p>
        </p:txBody>
      </p:sp>
    </p:spTree>
    <p:extLst>
      <p:ext uri="{BB962C8B-B14F-4D97-AF65-F5344CB8AC3E}">
        <p14:creationId xmlns:p14="http://schemas.microsoft.com/office/powerpoint/2010/main" val="1628716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67" y="26324"/>
            <a:ext cx="9166167" cy="1143000"/>
          </a:xfrm>
        </p:spPr>
        <p:txBody>
          <a:bodyPr>
            <a:normAutofit fontScale="90000"/>
          </a:bodyPr>
          <a:lstStyle/>
          <a:p>
            <a:pPr marL="0" indent="0" algn="ctr">
              <a:buNone/>
            </a:pPr>
            <a:r>
              <a:rPr lang="en-US" dirty="0" smtClean="0"/>
              <a:t>Proponents of </a:t>
            </a:r>
            <a:r>
              <a:rPr lang="en-US" dirty="0"/>
              <a:t>the dynamic</a:t>
            </a:r>
            <a:br>
              <a:rPr lang="en-US" dirty="0"/>
            </a:br>
            <a:r>
              <a:rPr lang="en-US" dirty="0"/>
              <a:t>or interaction model</a:t>
            </a:r>
          </a:p>
        </p:txBody>
      </p:sp>
      <p:sp>
        <p:nvSpPr>
          <p:cNvPr id="3" name="Content Placeholder 2"/>
          <p:cNvSpPr>
            <a:spLocks noGrp="1"/>
          </p:cNvSpPr>
          <p:nvPr>
            <p:ph sz="quarter" idx="13"/>
          </p:nvPr>
        </p:nvSpPr>
        <p:spPr>
          <a:xfrm>
            <a:off x="228600" y="1752600"/>
            <a:ext cx="8686800" cy="5105400"/>
          </a:xfrm>
        </p:spPr>
        <p:txBody>
          <a:bodyPr>
            <a:normAutofit/>
          </a:bodyPr>
          <a:lstStyle/>
          <a:p>
            <a:r>
              <a:rPr lang="en-US" sz="2800" dirty="0"/>
              <a:t>major proponents of the </a:t>
            </a:r>
            <a:r>
              <a:rPr lang="en-US" sz="2800" dirty="0" smtClean="0"/>
              <a:t>dynamic or </a:t>
            </a:r>
            <a:r>
              <a:rPr lang="en-US" sz="2800" dirty="0"/>
              <a:t>interaction model are Walker (1971) and Malcolm (1976).</a:t>
            </a:r>
          </a:p>
          <a:p>
            <a:r>
              <a:rPr lang="en-US" sz="2800" dirty="0"/>
              <a:t>Decker Walker argued that the objectives or rational models </a:t>
            </a:r>
            <a:r>
              <a:rPr lang="en-US" sz="2800" dirty="0" smtClean="0"/>
              <a:t>of curriculum </a:t>
            </a:r>
            <a:r>
              <a:rPr lang="en-US" sz="2800" dirty="0"/>
              <a:t>development were neither popular nor successful.</a:t>
            </a:r>
          </a:p>
          <a:p>
            <a:r>
              <a:rPr lang="en-US" sz="2800" dirty="0"/>
              <a:t>Walker contended that curriculum developers do not follow </a:t>
            </a:r>
            <a:r>
              <a:rPr lang="en-US" sz="2800" dirty="0" smtClean="0"/>
              <a:t>the prescriptive </a:t>
            </a:r>
            <a:r>
              <a:rPr lang="en-US" sz="2800" dirty="0"/>
              <a:t>approach of the rational sequence of </a:t>
            </a:r>
            <a:r>
              <a:rPr lang="en-US" sz="2800" dirty="0" smtClean="0"/>
              <a:t>curriculum elements </a:t>
            </a:r>
            <a:r>
              <a:rPr lang="en-US" sz="2800" dirty="0"/>
              <a:t>when they devise curriculum but proceed </a:t>
            </a:r>
            <a:r>
              <a:rPr lang="en-US" sz="2800" dirty="0" smtClean="0"/>
              <a:t>through three </a:t>
            </a:r>
            <a:r>
              <a:rPr lang="en-US" sz="2800" dirty="0"/>
              <a:t>phrases in their </a:t>
            </a:r>
            <a:r>
              <a:rPr lang="en-US" sz="2800" b="1" dirty="0"/>
              <a:t>natural </a:t>
            </a:r>
            <a:r>
              <a:rPr lang="en-US" sz="2800" dirty="0"/>
              <a:t>preparation of curricula.</a:t>
            </a:r>
          </a:p>
        </p:txBody>
      </p:sp>
    </p:spTree>
    <p:extLst>
      <p:ext uri="{BB962C8B-B14F-4D97-AF65-F5344CB8AC3E}">
        <p14:creationId xmlns:p14="http://schemas.microsoft.com/office/powerpoint/2010/main" val="2257157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228599" y="228600"/>
            <a:ext cx="8857561"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9717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52400" y="76200"/>
            <a:ext cx="9093429" cy="678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3934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lstStyle/>
          <a:p>
            <a:pPr marL="0" indent="0">
              <a:buNone/>
            </a:pPr>
            <a:r>
              <a:rPr lang="en-US" b="1" dirty="0"/>
              <a:t>STAGES OF WALKER'S MODEL</a:t>
            </a:r>
            <a:endParaRPr lang="en-US" dirty="0"/>
          </a:p>
        </p:txBody>
      </p:sp>
      <p:sp>
        <p:nvSpPr>
          <p:cNvPr id="3" name="Content Placeholder 2"/>
          <p:cNvSpPr>
            <a:spLocks noGrp="1"/>
          </p:cNvSpPr>
          <p:nvPr>
            <p:ph sz="quarter" idx="13"/>
          </p:nvPr>
        </p:nvSpPr>
        <p:spPr>
          <a:xfrm>
            <a:off x="228600" y="1143000"/>
            <a:ext cx="8686800" cy="5791200"/>
          </a:xfrm>
        </p:spPr>
        <p:txBody>
          <a:bodyPr>
            <a:normAutofit/>
          </a:bodyPr>
          <a:lstStyle/>
          <a:p>
            <a:r>
              <a:rPr lang="en-US" sz="4000" b="1" dirty="0"/>
              <a:t>The Three Phases are:</a:t>
            </a:r>
          </a:p>
          <a:p>
            <a:pPr marL="0" indent="0">
              <a:buNone/>
            </a:pPr>
            <a:r>
              <a:rPr lang="en-US" sz="4000" dirty="0"/>
              <a:t>1. Platform </a:t>
            </a:r>
            <a:r>
              <a:rPr lang="en-US" sz="4000" dirty="0" smtClean="0"/>
              <a:t>Statements (Beliefs </a:t>
            </a:r>
            <a:r>
              <a:rPr lang="en-US" sz="4000" dirty="0"/>
              <a:t>theories conceptions points </a:t>
            </a:r>
            <a:r>
              <a:rPr lang="en-US" sz="4000" dirty="0" smtClean="0"/>
              <a:t>of view</a:t>
            </a:r>
            <a:r>
              <a:rPr lang="en-US" sz="4000" dirty="0"/>
              <a:t>, aims, objectives)</a:t>
            </a:r>
          </a:p>
          <a:p>
            <a:pPr marL="0" indent="0">
              <a:buNone/>
            </a:pPr>
            <a:r>
              <a:rPr lang="en-US" sz="4000" dirty="0"/>
              <a:t>2. Deliberations</a:t>
            </a:r>
          </a:p>
          <a:p>
            <a:pPr marL="0" indent="0">
              <a:buNone/>
            </a:pPr>
            <a:r>
              <a:rPr lang="en-US" sz="4000" dirty="0"/>
              <a:t>3. Curriculum Design</a:t>
            </a:r>
          </a:p>
        </p:txBody>
      </p:sp>
    </p:spTree>
    <p:extLst>
      <p:ext uri="{BB962C8B-B14F-4D97-AF65-F5344CB8AC3E}">
        <p14:creationId xmlns:p14="http://schemas.microsoft.com/office/powerpoint/2010/main" val="4089332298"/>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70</TotalTime>
  <Words>727</Words>
  <Application>Microsoft Office PowerPoint</Application>
  <PresentationFormat>On-screen Show (4:3)</PresentationFormat>
  <Paragraphs>45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Slipstream</vt:lpstr>
      <vt:lpstr>Wheeler’s Model</vt:lpstr>
      <vt:lpstr>Wheeler’s Model</vt:lpstr>
      <vt:lpstr>PowerPoint Presentation</vt:lpstr>
      <vt:lpstr>PowerPoint Presentation</vt:lpstr>
      <vt:lpstr>Dynamic/Interaction Model </vt:lpstr>
      <vt:lpstr>Proponents of the dynamic or interaction model</vt:lpstr>
      <vt:lpstr>PowerPoint Presentation</vt:lpstr>
      <vt:lpstr>PowerPoint Presentation</vt:lpstr>
      <vt:lpstr>STAGES OF WALKER'S MODEL</vt:lpstr>
      <vt:lpstr>Platform</vt:lpstr>
      <vt:lpstr>Deliberation</vt:lpstr>
      <vt:lpstr>Design</vt:lpstr>
      <vt:lpstr>STRENGTHS OF WALKER'S (INTERACTIVE) MODEL</vt:lpstr>
      <vt:lpstr>PowerPoint Presentation</vt:lpstr>
      <vt:lpstr>Strengths (cont.)</vt:lpstr>
      <vt:lpstr>PowerPoint Presentation</vt:lpstr>
      <vt:lpstr>Weakness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Wheeler’s Model</dc:title>
  <dc:creator>Dr. Malik</dc:creator>
  <cp:lastModifiedBy>Dr. Malik</cp:lastModifiedBy>
  <cp:revision>9</cp:revision>
  <dcterms:created xsi:type="dcterms:W3CDTF">2020-11-09T17:12:38Z</dcterms:created>
  <dcterms:modified xsi:type="dcterms:W3CDTF">2020-11-09T19:37:48Z</dcterms:modified>
</cp:coreProperties>
</file>