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6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7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5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5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00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5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9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123B5-4652-4148-B4D4-9179E9ABE02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ABC6C0-EC7C-4EAB-B699-CF0D3B7D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2626"/>
            <a:ext cx="10515600" cy="1219200"/>
          </a:xfrm>
        </p:spPr>
        <p:txBody>
          <a:bodyPr/>
          <a:lstStyle/>
          <a:p>
            <a:r>
              <a:rPr lang="en-US" dirty="0" smtClean="0"/>
              <a:t>Mann Whitney U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Suppose </a:t>
            </a:r>
            <a:r>
              <a:rPr lang="en-US" dirty="0"/>
              <a:t>a teacher wants to know if his first-period's early class time has been reducing </a:t>
            </a:r>
            <a:r>
              <a:rPr lang="en-US" dirty="0" smtClean="0"/>
              <a:t>student </a:t>
            </a:r>
            <a:r>
              <a:rPr lang="en-US" dirty="0"/>
              <a:t>performance. To test his idea, he compares the final exam scores of students in </a:t>
            </a:r>
            <a:r>
              <a:rPr lang="en-US" dirty="0" smtClean="0"/>
              <a:t>his </a:t>
            </a:r>
            <a:r>
              <a:rPr lang="en-US" dirty="0"/>
              <a:t>first-period class with those in his fourth-period class. In this example, each score </a:t>
            </a:r>
            <a:r>
              <a:rPr lang="en-US" dirty="0" smtClean="0"/>
              <a:t>from </a:t>
            </a:r>
            <a:r>
              <a:rPr lang="en-US" dirty="0"/>
              <a:t>one class period is independent of, or unrelated to, the other class period.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Mann-Whitney  </a:t>
            </a:r>
            <a:r>
              <a:rPr lang="en-US" dirty="0" smtClean="0"/>
              <a:t>U test </a:t>
            </a:r>
            <a:r>
              <a:rPr lang="en-US" dirty="0"/>
              <a:t>is a nonparametric statistical procedure for comparing </a:t>
            </a:r>
            <a:r>
              <a:rPr lang="en-US" dirty="0" smtClean="0"/>
              <a:t>two </a:t>
            </a:r>
            <a:r>
              <a:rPr lang="en-US" dirty="0"/>
              <a:t>samples that are independent, or not related. </a:t>
            </a:r>
            <a:endParaRPr lang="en-US" dirty="0" smtClean="0"/>
          </a:p>
          <a:p>
            <a:r>
              <a:rPr lang="en-US" dirty="0" smtClean="0"/>
              <a:t>Used for testing the null hypothesis of equal population location parameter.</a:t>
            </a:r>
          </a:p>
          <a:p>
            <a:r>
              <a:rPr lang="en-US" dirty="0" smtClean="0"/>
              <a:t>The </a:t>
            </a:r>
            <a:r>
              <a:rPr lang="en-US" dirty="0"/>
              <a:t>Wilcoxon rank sum test is </a:t>
            </a:r>
            <a:r>
              <a:rPr lang="en-US" dirty="0" smtClean="0"/>
              <a:t>a </a:t>
            </a:r>
            <a:r>
              <a:rPr lang="en-US" dirty="0"/>
              <a:t>similar nonparametric test to the Mann-Whitney </a:t>
            </a:r>
            <a:r>
              <a:rPr lang="en-US" dirty="0" smtClean="0"/>
              <a:t>U test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parametric equivalent </a:t>
            </a:r>
            <a:r>
              <a:rPr lang="en-US" dirty="0" smtClean="0"/>
              <a:t>to </a:t>
            </a:r>
            <a:r>
              <a:rPr lang="en-US" dirty="0"/>
              <a:t>these tests is the </a:t>
            </a:r>
            <a:r>
              <a:rPr lang="en-US" dirty="0" smtClean="0"/>
              <a:t>t test </a:t>
            </a:r>
            <a:r>
              <a:rPr lang="en-US" dirty="0"/>
              <a:t>for independent samples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consist of random sample of observations x1,x2,x3……..,</a:t>
            </a:r>
            <a:r>
              <a:rPr lang="en-US" dirty="0" err="1" smtClean="0"/>
              <a:t>xn</a:t>
            </a:r>
            <a:r>
              <a:rPr lang="en-US" dirty="0" smtClean="0"/>
              <a:t> from population 1 and other random sample of observations y1,y2,y3….</a:t>
            </a:r>
            <a:r>
              <a:rPr lang="en-US" dirty="0" err="1" smtClean="0"/>
              <a:t>yn</a:t>
            </a:r>
            <a:r>
              <a:rPr lang="en-US" dirty="0" smtClean="0"/>
              <a:t> from population 2.</a:t>
            </a:r>
          </a:p>
          <a:p>
            <a:r>
              <a:rPr lang="en-US" dirty="0" smtClean="0"/>
              <a:t>The two samples are independent </a:t>
            </a:r>
          </a:p>
          <a:p>
            <a:r>
              <a:rPr lang="en-US" dirty="0" smtClean="0"/>
              <a:t>The variable observed is continuous.</a:t>
            </a:r>
          </a:p>
          <a:p>
            <a:r>
              <a:rPr lang="en-US" dirty="0" smtClean="0"/>
              <a:t>The measurement scale is at least ordinal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Hypothesis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1)  Null hypothesis=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Alternative hypothesis=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           (two sided)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                   2) </a:t>
                </a:r>
                <a:r>
                  <a:rPr lang="en-US" dirty="0"/>
                  <a:t>N</a:t>
                </a:r>
                <a:r>
                  <a:rPr lang="en-US" dirty="0" smtClean="0"/>
                  <a:t>ull hypothesis=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                   (one sided)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Alternative hypothesis=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3)   Null hypothesis=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                  (one sided)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Alternative hypothesis=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2" t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0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Level of significance: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Test statistic: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to compute the observed of the test statistic we combine the two samples and rank all the values from smallest to larger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Assign tied observation the mean of the rank position. We then sum the ranks of observation from population 1 or 2.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T=S-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S is the sum of the ranks assign to the sample observation from population 1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3" t="-4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658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            1)     we will reject the null hypothesis if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T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dirty="0" smtClean="0"/>
                  <a:t>, T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/>
                  <a:t>    (two tailed)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2)  We will reject </a:t>
                </a:r>
                <a:r>
                  <a:rPr lang="en-US" dirty="0" smtClean="0"/>
                  <a:t>H0 for sufficiently small value of T .if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</a:t>
                </a:r>
                <a:r>
                  <a:rPr lang="en-US" dirty="0" smtClean="0"/>
                  <a:t>                      T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3)</a:t>
                </a:r>
                <a:r>
                  <a:rPr lang="en-US" dirty="0" smtClean="0"/>
                  <a:t>  We will reject H0 for sufficiently large  value of T .if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</a:t>
                </a:r>
                <a:r>
                  <a:rPr lang="en-US" dirty="0" smtClean="0"/>
                  <a:t>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=n1,n2-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658338"/>
              </a:xfrm>
              <a:blipFill rotWithShape="0">
                <a:blip r:embed="rId2"/>
                <a:stretch>
                  <a:fillRect t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42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268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Garamond</vt:lpstr>
      <vt:lpstr>Organic</vt:lpstr>
      <vt:lpstr>Mann Whitney U test</vt:lpstr>
      <vt:lpstr>Example:</vt:lpstr>
      <vt:lpstr>What is?</vt:lpstr>
      <vt:lpstr>Assumptions</vt:lpstr>
      <vt:lpstr>Procedure</vt:lpstr>
      <vt:lpstr>Procedure</vt:lpstr>
      <vt:lpstr>Decision rule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 Whitney U test</dc:title>
  <dc:creator>Ali</dc:creator>
  <cp:lastModifiedBy>Ali</cp:lastModifiedBy>
  <cp:revision>1</cp:revision>
  <dcterms:created xsi:type="dcterms:W3CDTF">2020-05-01T07:42:50Z</dcterms:created>
  <dcterms:modified xsi:type="dcterms:W3CDTF">2020-05-01T07:43:27Z</dcterms:modified>
</cp:coreProperties>
</file>