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21"/>
  </p:notesMasterIdLst>
  <p:sldIdLst>
    <p:sldId id="281" r:id="rId2"/>
    <p:sldId id="283" r:id="rId3"/>
    <p:sldId id="284" r:id="rId4"/>
    <p:sldId id="298" r:id="rId5"/>
    <p:sldId id="285" r:id="rId6"/>
    <p:sldId id="286" r:id="rId7"/>
    <p:sldId id="287" r:id="rId8"/>
    <p:sldId id="288" r:id="rId9"/>
    <p:sldId id="289" r:id="rId10"/>
    <p:sldId id="290" r:id="rId11"/>
    <p:sldId id="291" r:id="rId12"/>
    <p:sldId id="299" r:id="rId13"/>
    <p:sldId id="292" r:id="rId14"/>
    <p:sldId id="293" r:id="rId15"/>
    <p:sldId id="294" r:id="rId16"/>
    <p:sldId id="295" r:id="rId17"/>
    <p:sldId id="300" r:id="rId18"/>
    <p:sldId id="296" r:id="rId19"/>
    <p:sldId id="297" r:id="rId20"/>
  </p:sldIdLst>
  <p:sldSz cx="9144000" cy="6858000" type="screen4x3"/>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FFFF"/>
    <a:srgbClr val="FF9933"/>
    <a:srgbClr val="336699"/>
    <a:srgbClr val="336600"/>
    <a:srgbClr val="538610"/>
    <a:srgbClr val="146D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4737" autoAdjust="0"/>
  </p:normalViewPr>
  <p:slideViewPr>
    <p:cSldViewPr>
      <p:cViewPr varScale="1">
        <p:scale>
          <a:sx n="44" d="100"/>
          <a:sy n="44" d="100"/>
        </p:scale>
        <p:origin x="-123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D7CCE36-A118-4449-A12B-A8B37376D51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p:txBody>
          <a:bodyPr/>
          <a:lstStyle/>
          <a:p>
            <a:pPr>
              <a:defRPr/>
            </a:pPr>
            <a:fld id="{5F760528-FBF8-42DA-A769-FAF40F057E12}"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fld id="{AD3B57C7-D2DD-414D-858B-7F3049AD12F5}" type="slidenum">
              <a:rPr lang="en-US" smtClean="0">
                <a:cs typeface="Times New Roman" pitchFamily="18" charset="0"/>
              </a:rPr>
              <a:pPr/>
              <a:t>2</a:t>
            </a:fld>
            <a:endParaRPr lang="en-US" smtClean="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a:t>
            </a:r>
            <a:r>
              <a:rPr lang="en-US" sz="1000" dirty="0" smtClean="0">
                <a:solidFill>
                  <a:srgbClr val="000000"/>
                </a:solidFill>
              </a:rPr>
              <a:t>2012 </a:t>
            </a:r>
            <a:r>
              <a:rPr lang="en-US" sz="1000" dirty="0" err="1" smtClean="0">
                <a:solidFill>
                  <a:srgbClr val="000000"/>
                </a:solidFill>
              </a:rPr>
              <a:t>Cengage</a:t>
            </a:r>
            <a:r>
              <a:rPr lang="en-US" sz="1000" dirty="0" smtClean="0">
                <a:solidFill>
                  <a:srgbClr val="000000"/>
                </a:solidFill>
              </a:rPr>
              <a:t> </a:t>
            </a:r>
            <a:r>
              <a:rPr lang="en-US" sz="1000" dirty="0" smtClean="0">
                <a:solidFill>
                  <a:srgbClr val="000000"/>
                </a:solidFill>
              </a:rPr>
              <a:t>Learning. </a:t>
            </a:r>
            <a:r>
              <a:rPr lang="en-US" sz="1000" dirty="0" smtClean="0">
                <a:solidFill>
                  <a:srgbClr val="000000"/>
                </a:solidFill>
              </a:rPr>
              <a:t>All Rights Reserved. May not be copied, scanned, or duplicated, in whole or in part, except for use as permitted in a license distributed with a certain product or service or otherwise on a password-protected website for classroom use.</a:t>
            </a:r>
          </a:p>
        </p:txBody>
      </p:sp>
      <p:sp>
        <p:nvSpPr>
          <p:cNvPr id="6" name="Rectangle 3"/>
          <p:cNvSpPr>
            <a:spLocks noChangeArrowheads="1"/>
          </p:cNvSpPr>
          <p:nvPr userDrawn="1"/>
        </p:nvSpPr>
        <p:spPr bwMode="auto">
          <a:xfrm>
            <a:off x="0" y="0"/>
            <a:ext cx="9144000" cy="2133600"/>
          </a:xfrm>
          <a:prstGeom prst="rect">
            <a:avLst/>
          </a:prstGeom>
          <a:solidFill>
            <a:srgbClr val="527171">
              <a:alpha val="90000"/>
            </a:srgbClr>
          </a:solidFill>
          <a:ln w="0">
            <a:noFill/>
            <a:miter lim="800000"/>
            <a:headEnd/>
            <a:tailEnd/>
          </a:ln>
        </p:spPr>
        <p:txBody>
          <a:bodyPr wrap="none" anchor="ctr"/>
          <a:lstStyle/>
          <a:p>
            <a:pPr>
              <a:defRPr/>
            </a:pPr>
            <a:endParaRPr lang="en-US">
              <a:solidFill>
                <a:srgbClr val="000000"/>
              </a:solidFill>
            </a:endParaRPr>
          </a:p>
        </p:txBody>
      </p:sp>
      <p:sp>
        <p:nvSpPr>
          <p:cNvPr id="7" name="Title 1"/>
          <p:cNvSpPr>
            <a:spLocks/>
          </p:cNvSpPr>
          <p:nvPr userDrawn="1"/>
        </p:nvSpPr>
        <p:spPr bwMode="auto">
          <a:xfrm>
            <a:off x="1828800" y="533400"/>
            <a:ext cx="7315200" cy="609600"/>
          </a:xfrm>
          <a:prstGeom prst="rect">
            <a:avLst/>
          </a:prstGeom>
          <a:solidFill>
            <a:srgbClr val="336600"/>
          </a:solidFill>
          <a:ln w="9525">
            <a:noFill/>
            <a:miter lim="800000"/>
            <a:headEnd/>
            <a:tailEnd/>
          </a:ln>
        </p:spPr>
        <p:txBody>
          <a:bodyPr anchor="ctr"/>
          <a:lstStyle/>
          <a:p>
            <a:pPr eaLnBrk="0" hangingPunct="0">
              <a:defRPr/>
            </a:pPr>
            <a:endParaRPr lang="en-US" sz="3000" b="1">
              <a:solidFill>
                <a:srgbClr val="660066"/>
              </a:solidFill>
            </a:endParaRPr>
          </a:p>
        </p:txBody>
      </p:sp>
      <p:sp>
        <p:nvSpPr>
          <p:cNvPr id="21515" name="Rectangle 11"/>
          <p:cNvSpPr>
            <a:spLocks noGrp="1" noChangeArrowheads="1"/>
          </p:cNvSpPr>
          <p:nvPr>
            <p:ph type="ctrTitle"/>
          </p:nvPr>
        </p:nvSpPr>
        <p:spPr>
          <a:xfrm>
            <a:off x="1828800" y="533400"/>
            <a:ext cx="7315200" cy="609600"/>
          </a:xfrm>
          <a:solidFill>
            <a:schemeClr val="accent6">
              <a:lumMod val="75000"/>
            </a:schemeClr>
          </a:solidFill>
        </p:spPr>
        <p:txBody>
          <a:bodyPr/>
          <a:lstStyle>
            <a:lvl1pPr>
              <a:defRPr sz="3600">
                <a:solidFill>
                  <a:srgbClr val="FF9933"/>
                </a:solidFill>
                <a:latin typeface="Arial" pitchFamily="34" charset="0"/>
                <a:cs typeface="Arial" pitchFamily="34" charset="0"/>
              </a:defRPr>
            </a:lvl1pPr>
          </a:lstStyle>
          <a:p>
            <a:r>
              <a:rPr lang="en-US" dirty="0" smtClean="0"/>
              <a:t>Click to edit Master title style</a:t>
            </a:r>
            <a:endParaRPr lang="en-US" dirty="0"/>
          </a:p>
        </p:txBody>
      </p:sp>
      <p:sp>
        <p:nvSpPr>
          <p:cNvPr id="21516" name="Rectangle 12"/>
          <p:cNvSpPr>
            <a:spLocks noGrp="1" noChangeArrowheads="1"/>
          </p:cNvSpPr>
          <p:nvPr>
            <p:ph type="subTitle" idx="1"/>
          </p:nvPr>
        </p:nvSpPr>
        <p:spPr>
          <a:xfrm>
            <a:off x="1828800" y="1219200"/>
            <a:ext cx="7315200" cy="609600"/>
          </a:xfrm>
        </p:spPr>
        <p:txBody>
          <a:bodyPr anchor="ctr"/>
          <a:lstStyle>
            <a:lvl1pPr marL="0" indent="0" algn="l">
              <a:buFont typeface="Wingdings" pitchFamily="2" charset="2"/>
              <a:buNone/>
              <a:defRPr sz="3600">
                <a:solidFill>
                  <a:srgbClr val="FFFFFF"/>
                </a:solidFill>
              </a:defRPr>
            </a:lvl1pPr>
          </a:lstStyle>
          <a:p>
            <a:r>
              <a:rPr lang="en-US" smtClean="0"/>
              <a:t>Click to edit Master subtitle style</a:t>
            </a:r>
            <a:endParaRPr lang="en-US" dirty="0"/>
          </a:p>
        </p:txBody>
      </p:sp>
      <p:sp>
        <p:nvSpPr>
          <p:cNvPr id="21" name="Text Placeholder 20"/>
          <p:cNvSpPr>
            <a:spLocks noGrp="1"/>
          </p:cNvSpPr>
          <p:nvPr>
            <p:ph type="body" sz="quarter" idx="10"/>
          </p:nvPr>
        </p:nvSpPr>
        <p:spPr>
          <a:xfrm>
            <a:off x="1600200" y="2286000"/>
            <a:ext cx="7391400" cy="3962400"/>
          </a:xfrm>
        </p:spPr>
        <p:txBody>
          <a:bodyPr/>
          <a:lstStyle>
            <a:lvl1pPr>
              <a:buNone/>
              <a:defRPr sz="2400" b="0">
                <a:solidFill>
                  <a:srgbClr val="660066"/>
                </a:solidFill>
                <a:latin typeface="Times New Roman" pitchFamily="18" charset="0"/>
                <a:cs typeface="Times New Roman" pitchFamily="18" charset="0"/>
              </a:defRPr>
            </a:lvl1pPr>
            <a:lvl2pPr>
              <a:buClr>
                <a:schemeClr val="tx1">
                  <a:lumMod val="95000"/>
                  <a:lumOff val="5000"/>
                </a:schemeClr>
              </a:buClr>
              <a:buSzPct val="100000"/>
              <a:defRPr sz="1800">
                <a:solidFill>
                  <a:schemeClr val="tx1"/>
                </a:solidFill>
              </a:defRPr>
            </a:lvl2pPr>
            <a:lvl3pPr>
              <a:buClr>
                <a:schemeClr val="tx1">
                  <a:lumMod val="95000"/>
                  <a:lumOff val="5000"/>
                </a:schemeClr>
              </a:buClr>
              <a:buSzPct val="100000"/>
              <a:defRPr sz="1600"/>
            </a:lvl3pPr>
            <a:lvl4pPr>
              <a:buClr>
                <a:schemeClr val="tx1">
                  <a:lumMod val="95000"/>
                  <a:lumOff val="5000"/>
                </a:schemeClr>
              </a:buClr>
              <a:defRPr sz="1200"/>
            </a:lvl4pPr>
            <a:lvl5pPr>
              <a:buClr>
                <a:schemeClr val="tx1">
                  <a:lumMod val="95000"/>
                  <a:lumOff val="5000"/>
                </a:schemeClr>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1"/>
          </p:nvPr>
        </p:nvSpPr>
        <p:spPr>
          <a:xfrm>
            <a:off x="0" y="6400800"/>
            <a:ext cx="685800" cy="457200"/>
          </a:xfrm>
          <a:prstGeom prst="rect">
            <a:avLst/>
          </a:prstGeom>
        </p:spPr>
        <p:txBody>
          <a:bodyPr/>
          <a:lstStyle>
            <a:lvl1pPr>
              <a:defRPr>
                <a:solidFill>
                  <a:srgbClr val="000000"/>
                </a:solidFill>
                <a:cs typeface="+mn-cs"/>
              </a:defRPr>
            </a:lvl1pPr>
          </a:lstStyle>
          <a:p>
            <a:pPr>
              <a:defRPr/>
            </a:pPr>
            <a:fld id="{D78C2851-1B1C-4D83-8D3E-E414647BE43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srcRect/>
          <a:stretch>
            <a:fillRect/>
          </a:stretch>
        </p:blipFill>
        <p:spPr bwMode="auto">
          <a:xfrm>
            <a:off x="0" y="806450"/>
            <a:ext cx="9144000" cy="33655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r="50000"/>
          <a:stretch>
            <a:fillRect/>
          </a:stretch>
        </p:blipFill>
        <p:spPr bwMode="auto">
          <a:xfrm>
            <a:off x="0" y="1143000"/>
            <a:ext cx="685800" cy="5715000"/>
          </a:xfrm>
          <a:prstGeom prst="rect">
            <a:avLst/>
          </a:prstGeom>
          <a:noFill/>
          <a:ln w="9525">
            <a:noFill/>
            <a:miter lim="800000"/>
            <a:headEnd/>
            <a:tailEnd/>
          </a:ln>
        </p:spPr>
      </p:pic>
      <p:pic>
        <p:nvPicPr>
          <p:cNvPr id="6" name="Picture 3"/>
          <p:cNvPicPr>
            <a:picLocks noChangeAspect="1" noChangeArrowheads="1"/>
          </p:cNvPicPr>
          <p:nvPr userDrawn="1"/>
        </p:nvPicPr>
        <p:blipFill>
          <a:blip r:embed="rId4" cstate="print"/>
          <a:srcRect/>
          <a:stretch>
            <a:fillRect/>
          </a:stretch>
        </p:blipFill>
        <p:spPr bwMode="auto">
          <a:xfrm>
            <a:off x="0" y="0"/>
            <a:ext cx="9144000" cy="806450"/>
          </a:xfrm>
          <a:prstGeom prst="rect">
            <a:avLst/>
          </a:prstGeom>
          <a:noFill/>
          <a:ln w="9525">
            <a:noFill/>
            <a:miter lim="800000"/>
            <a:headEnd/>
            <a:tailEnd/>
          </a:ln>
        </p:spPr>
      </p:pic>
      <p:sp>
        <p:nvSpPr>
          <p:cNvPr id="7" name="TextBox 1"/>
          <p:cNvSpPr txBox="1">
            <a:spLocks noChangeArrowheads="1"/>
          </p:cNvSpPr>
          <p:nvPr/>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a:t>
            </a:r>
            <a:r>
              <a:rPr lang="en-US" sz="1000" dirty="0" smtClean="0">
                <a:solidFill>
                  <a:srgbClr val="000000"/>
                </a:solidFill>
              </a:rPr>
              <a:t>2012 </a:t>
            </a:r>
            <a:r>
              <a:rPr lang="en-US" sz="1000" dirty="0" err="1" smtClean="0">
                <a:solidFill>
                  <a:srgbClr val="000000"/>
                </a:solidFill>
              </a:rPr>
              <a:t>Cengage</a:t>
            </a:r>
            <a:r>
              <a:rPr lang="en-US" sz="1000" dirty="0" smtClean="0">
                <a:solidFill>
                  <a:srgbClr val="000000"/>
                </a:solidFill>
              </a:rPr>
              <a:t> </a:t>
            </a:r>
            <a:r>
              <a:rPr lang="en-US" sz="1000" dirty="0" smtClean="0">
                <a:solidFill>
                  <a:srgbClr val="000000"/>
                </a:solidFill>
              </a:rPr>
              <a:t>Learning. </a:t>
            </a:r>
            <a:r>
              <a:rPr lang="en-US" sz="1000" dirty="0" smtClean="0">
                <a:solidFill>
                  <a:srgbClr val="000000"/>
                </a:solidFill>
              </a:rPr>
              <a:t>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solidFill>
                  <a:srgbClr val="000000"/>
                </a:solidFill>
                <a:cs typeface="+mn-cs"/>
              </a:defRPr>
            </a:lvl1pPr>
          </a:lstStyle>
          <a:p>
            <a:pPr>
              <a:defRPr/>
            </a:pPr>
            <a:fld id="{68CEAE82-781F-4453-964D-66EC56FC6CC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ok cov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10526"/>
          <a:stretch>
            <a:fillRect/>
          </a:stretch>
        </p:blipFill>
        <p:spPr bwMode="auto">
          <a:xfrm>
            <a:off x="0" y="3276600"/>
            <a:ext cx="1447800" cy="3581400"/>
          </a:xfrm>
          <a:prstGeom prst="rect">
            <a:avLst/>
          </a:prstGeom>
          <a:noFill/>
          <a:ln w="9525">
            <a:noFill/>
            <a:miter lim="800000"/>
            <a:headEnd/>
            <a:tailEnd/>
          </a:ln>
        </p:spPr>
      </p:pic>
      <p:pic>
        <p:nvPicPr>
          <p:cNvPr id="3" name="Picture 3"/>
          <p:cNvPicPr>
            <a:picLocks noChangeAspect="1" noChangeArrowheads="1"/>
          </p:cNvPicPr>
          <p:nvPr userDrawn="1"/>
        </p:nvPicPr>
        <p:blipFill>
          <a:blip r:embed="rId3" cstate="print"/>
          <a:srcRect/>
          <a:stretch>
            <a:fillRect/>
          </a:stretch>
        </p:blipFill>
        <p:spPr bwMode="auto">
          <a:xfrm>
            <a:off x="0" y="0"/>
            <a:ext cx="9144000" cy="3276600"/>
          </a:xfrm>
          <a:prstGeom prst="rect">
            <a:avLst/>
          </a:prstGeom>
          <a:noFill/>
          <a:ln w="9525">
            <a:noFill/>
            <a:miter lim="800000"/>
            <a:headEnd/>
            <a:tailEnd/>
          </a:ln>
        </p:spPr>
      </p:pic>
      <p:sp>
        <p:nvSpPr>
          <p:cNvPr id="4" name="TextBox 3"/>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a:t>
            </a:r>
            <a:r>
              <a:rPr lang="en-US" sz="1000" dirty="0" smtClean="0">
                <a:solidFill>
                  <a:srgbClr val="000000"/>
                </a:solidFill>
              </a:rPr>
              <a:t>2012 </a:t>
            </a:r>
            <a:r>
              <a:rPr lang="en-US" sz="1000" dirty="0" err="1" smtClean="0">
                <a:solidFill>
                  <a:srgbClr val="000000"/>
                </a:solidFill>
              </a:rPr>
              <a:t>Cengage</a:t>
            </a:r>
            <a:r>
              <a:rPr lang="en-US" sz="1000" dirty="0" smtClean="0">
                <a:solidFill>
                  <a:srgbClr val="000000"/>
                </a:solidFill>
              </a:rPr>
              <a:t> </a:t>
            </a:r>
            <a:r>
              <a:rPr lang="en-US" sz="1000" dirty="0" smtClean="0">
                <a:solidFill>
                  <a:srgbClr val="000000"/>
                </a:solidFill>
              </a:rPr>
              <a:t>Learning. </a:t>
            </a:r>
            <a:r>
              <a:rPr lang="en-US" sz="1000" dirty="0" smtClean="0">
                <a:solidFill>
                  <a:srgbClr val="000000"/>
                </a:solidFill>
              </a:rPr>
              <a:t>All Rights Reserved. May not be copied, scanned, or duplicated, in whole or in part, except for use as permitted in a license distributed with a certain product or service or otherwise on a password-protected website for classroom use.</a:t>
            </a:r>
            <a:endParaRPr lang="en-US" dirty="0" smtClean="0">
              <a:solidFill>
                <a:srgbClr val="000000"/>
              </a:solidFill>
            </a:endParaRPr>
          </a:p>
        </p:txBody>
      </p:sp>
      <p:sp>
        <p:nvSpPr>
          <p:cNvPr id="5" name="Text Box 3"/>
          <p:cNvSpPr txBox="1">
            <a:spLocks noChangeArrowheads="1"/>
          </p:cNvSpPr>
          <p:nvPr userDrawn="1"/>
        </p:nvSpPr>
        <p:spPr bwMode="auto">
          <a:xfrm>
            <a:off x="0" y="609600"/>
            <a:ext cx="9144000" cy="13112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defRPr/>
            </a:pPr>
            <a:r>
              <a:rPr lang="en-US" sz="4000" dirty="0" smtClean="0">
                <a:solidFill>
                  <a:srgbClr val="FFFFE1"/>
                </a:solidFill>
                <a:latin typeface="Times New Roman" pitchFamily="18" charset="0"/>
              </a:rPr>
              <a:t>International Financial Management </a:t>
            </a:r>
          </a:p>
          <a:p>
            <a:pPr algn="ctr" eaLnBrk="1" hangingPunct="1">
              <a:defRPr/>
            </a:pPr>
            <a:r>
              <a:rPr lang="en-US" sz="4000" dirty="0" smtClean="0">
                <a:solidFill>
                  <a:srgbClr val="FFFFE1"/>
                </a:solidFill>
                <a:latin typeface="Times New Roman" pitchFamily="18" charset="0"/>
              </a:rPr>
              <a:t>11</a:t>
            </a:r>
            <a:r>
              <a:rPr lang="en-US" sz="4000" baseline="30000" dirty="0" smtClean="0">
                <a:solidFill>
                  <a:srgbClr val="FFFFE1"/>
                </a:solidFill>
                <a:latin typeface="Times New Roman" pitchFamily="18" charset="0"/>
              </a:rPr>
              <a:t>th</a:t>
            </a:r>
            <a:r>
              <a:rPr lang="en-US" sz="4000" dirty="0" smtClean="0">
                <a:solidFill>
                  <a:srgbClr val="FFFFE1"/>
                </a:solidFill>
                <a:latin typeface="Times New Roman" pitchFamily="18" charset="0"/>
              </a:rPr>
              <a:t> Edition</a:t>
            </a:r>
            <a:endParaRPr lang="en-US" dirty="0" smtClean="0">
              <a:solidFill>
                <a:srgbClr val="000000"/>
              </a:solidFill>
            </a:endParaRPr>
          </a:p>
        </p:txBody>
      </p:sp>
      <p:grpSp>
        <p:nvGrpSpPr>
          <p:cNvPr id="6" name="Group 6"/>
          <p:cNvGrpSpPr>
            <a:grpSpLocks/>
          </p:cNvGrpSpPr>
          <p:nvPr userDrawn="1"/>
        </p:nvGrpSpPr>
        <p:grpSpPr bwMode="auto">
          <a:xfrm>
            <a:off x="3581400" y="2259013"/>
            <a:ext cx="5562600" cy="484187"/>
            <a:chOff x="3581400" y="2259238"/>
            <a:chExt cx="5562600" cy="483962"/>
          </a:xfrm>
        </p:grpSpPr>
        <p:pic>
          <p:nvPicPr>
            <p:cNvPr id="7" name="Picture 3" descr="by Jeff Madura&#10;"/>
            <p:cNvPicPr>
              <a:picLocks noChangeAspect="1" noChangeArrowheads="1"/>
            </p:cNvPicPr>
            <p:nvPr userDrawn="1"/>
          </p:nvPicPr>
          <p:blipFill>
            <a:blip r:embed="rId4" cstate="print"/>
            <a:srcRect/>
            <a:stretch>
              <a:fillRect/>
            </a:stretch>
          </p:blipFill>
          <p:spPr bwMode="auto">
            <a:xfrm>
              <a:off x="3581400" y="2259238"/>
              <a:ext cx="5562600" cy="483962"/>
            </a:xfrm>
            <a:prstGeom prst="rect">
              <a:avLst/>
            </a:prstGeom>
            <a:noFill/>
            <a:ln w="9525">
              <a:noFill/>
              <a:miter lim="800000"/>
              <a:headEnd/>
              <a:tailEnd/>
            </a:ln>
          </p:spPr>
        </p:pic>
        <p:sp>
          <p:nvSpPr>
            <p:cNvPr id="8" name="Rectangle 7"/>
            <p:cNvSpPr>
              <a:spLocks noChangeArrowheads="1"/>
            </p:cNvSpPr>
            <p:nvPr userDrawn="1"/>
          </p:nvSpPr>
          <p:spPr bwMode="auto">
            <a:xfrm>
              <a:off x="3665538" y="2259238"/>
              <a:ext cx="2355850" cy="461747"/>
            </a:xfrm>
            <a:prstGeom prst="rect">
              <a:avLst/>
            </a:prstGeom>
            <a:noFill/>
            <a:ln w="9525">
              <a:noFill/>
              <a:miter lim="800000"/>
              <a:headEnd/>
              <a:tailEnd/>
            </a:ln>
          </p:spPr>
          <p:txBody>
            <a:bodyPr wrap="none">
              <a:spAutoFit/>
            </a:bodyPr>
            <a:lstStyle/>
            <a:p>
              <a:pPr>
                <a:defRPr/>
              </a:pPr>
              <a:r>
                <a:rPr lang="en-US" sz="2400" b="1">
                  <a:solidFill>
                    <a:srgbClr val="FFFFE1"/>
                  </a:solidFill>
                </a:rPr>
                <a:t>by Jeff Madura</a:t>
              </a:r>
              <a:endParaRPr lang="en-US" sz="2400">
                <a:solidFill>
                  <a:srgbClr val="000000"/>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a:solidFill>
            <a:srgbClr val="660066"/>
          </a:solidFill>
          <a:latin typeface="Arial" charset="0"/>
          <a:ea typeface="+mj-ea"/>
          <a:cs typeface="+mj-cs"/>
        </a:defRPr>
      </a:lvl1pPr>
      <a:lvl2pPr algn="l" rtl="0" eaLnBrk="0" fontAlgn="base" hangingPunct="0">
        <a:spcBef>
          <a:spcPct val="0"/>
        </a:spcBef>
        <a:spcAft>
          <a:spcPct val="0"/>
        </a:spcAft>
        <a:defRPr sz="2200" b="1">
          <a:solidFill>
            <a:srgbClr val="660066"/>
          </a:solidFill>
          <a:latin typeface="Arial" charset="0"/>
        </a:defRPr>
      </a:lvl2pPr>
      <a:lvl3pPr algn="l" rtl="0" eaLnBrk="0" fontAlgn="base" hangingPunct="0">
        <a:spcBef>
          <a:spcPct val="0"/>
        </a:spcBef>
        <a:spcAft>
          <a:spcPct val="0"/>
        </a:spcAft>
        <a:defRPr sz="2200" b="1">
          <a:solidFill>
            <a:srgbClr val="660066"/>
          </a:solidFill>
          <a:latin typeface="Arial" charset="0"/>
        </a:defRPr>
      </a:lvl3pPr>
      <a:lvl4pPr algn="l" rtl="0" eaLnBrk="0" fontAlgn="base" hangingPunct="0">
        <a:spcBef>
          <a:spcPct val="0"/>
        </a:spcBef>
        <a:spcAft>
          <a:spcPct val="0"/>
        </a:spcAft>
        <a:defRPr sz="2200" b="1">
          <a:solidFill>
            <a:srgbClr val="660066"/>
          </a:solidFill>
          <a:latin typeface="Arial" charset="0"/>
        </a:defRPr>
      </a:lvl4pPr>
      <a:lvl5pPr algn="l" rtl="0" eaLnBrk="0" fontAlgn="base" hangingPunct="0">
        <a:spcBef>
          <a:spcPct val="0"/>
        </a:spcBef>
        <a:spcAft>
          <a:spcPct val="0"/>
        </a:spcAft>
        <a:defRPr sz="2200" b="1">
          <a:solidFill>
            <a:srgbClr val="660066"/>
          </a:solidFill>
          <a:latin typeface="Arial"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4294967295"/>
          </p:nvPr>
        </p:nvSpPr>
        <p:spPr bwMode="auto">
          <a:xfrm>
            <a:off x="0" y="6400800"/>
            <a:ext cx="685800" cy="457200"/>
          </a:xfrm>
          <a:prstGeom prst="rect">
            <a:avLst/>
          </a:prstGeom>
          <a:noFill/>
          <a:ln>
            <a:miter lim="800000"/>
            <a:headEnd/>
            <a:tailEnd/>
          </a:ln>
        </p:spPr>
        <p:txBody>
          <a:bodyPr/>
          <a:lstStyle/>
          <a:p>
            <a:fld id="{845A4D5E-146A-447B-8168-EBA940B4783B}" type="slidenum">
              <a:rPr lang="en-US">
                <a:solidFill>
                  <a:srgbClr val="000000"/>
                </a:solidFill>
              </a:rPr>
              <a:pPr/>
              <a:t>1</a:t>
            </a:fld>
            <a:endParaRPr lang="en-US">
              <a:solidFill>
                <a:srgbClr val="000000"/>
              </a:solidFill>
            </a:endParaRPr>
          </a:p>
        </p:txBody>
      </p:sp>
      <p:pic>
        <p:nvPicPr>
          <p:cNvPr id="4099" name="Picture 2" descr="9780538482967_ORCA[1].jpg"/>
          <p:cNvPicPr>
            <a:picLocks noChangeAspect="1"/>
          </p:cNvPicPr>
          <p:nvPr/>
        </p:nvPicPr>
        <p:blipFill>
          <a:blip r:embed="rId3" cstate="print"/>
          <a:srcRect/>
          <a:stretch>
            <a:fillRect/>
          </a:stretch>
        </p:blipFill>
        <p:spPr bwMode="auto">
          <a:xfrm>
            <a:off x="3352800" y="3352800"/>
            <a:ext cx="2438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EFE52BD-B321-4E16-9AFB-3D6E5B86A126}" type="slidenum">
              <a:rPr lang="en-US" smtClean="0">
                <a:solidFill>
                  <a:schemeClr val="tx1"/>
                </a:solidFill>
              </a:rPr>
              <a:pPr>
                <a:defRPr/>
              </a:pPr>
              <a:t>10</a:t>
            </a:fld>
            <a:endParaRPr lang="en-US" smtClean="0">
              <a:solidFill>
                <a:schemeClr val="tx1"/>
              </a:solidFill>
            </a:endParaRPr>
          </a:p>
        </p:txBody>
      </p:sp>
      <p:sp>
        <p:nvSpPr>
          <p:cNvPr id="13315" name="Rectangle 2"/>
          <p:cNvSpPr>
            <a:spLocks noGrp="1" noChangeArrowheads="1"/>
          </p:cNvSpPr>
          <p:nvPr>
            <p:ph type="title" idx="4294967295"/>
          </p:nvPr>
        </p:nvSpPr>
        <p:spPr bwMode="auto">
          <a:xfrm>
            <a:off x="228600" y="-14288"/>
            <a:ext cx="8915400" cy="852488"/>
          </a:xfrm>
          <a:prstGeom prst="rect">
            <a:avLst/>
          </a:prstGeom>
          <a:noFill/>
          <a:ln>
            <a:miter lim="800000"/>
            <a:headEnd/>
            <a:tailEnd/>
          </a:ln>
        </p:spPr>
        <p:txBody>
          <a:bodyPr anchor="ctr"/>
          <a:lstStyle/>
          <a:p>
            <a:r>
              <a:rPr lang="en-US" sz="2400" smtClean="0">
                <a:solidFill>
                  <a:schemeClr val="bg1"/>
                </a:solidFill>
              </a:rPr>
              <a:t>Exhibit 12.5 </a:t>
            </a:r>
            <a:r>
              <a:rPr lang="en-US" sz="2400" b="0" smtClean="0">
                <a:solidFill>
                  <a:schemeClr val="bg1"/>
                </a:solidFill>
              </a:rPr>
              <a:t>How to Restructure Operations to Balance the Impact of Currency Movements on Cash Inflows and Outflows</a:t>
            </a:r>
          </a:p>
        </p:txBody>
      </p:sp>
      <p:pic>
        <p:nvPicPr>
          <p:cNvPr id="13316" name="Picture 1"/>
          <p:cNvPicPr>
            <a:picLocks noChangeAspect="1"/>
          </p:cNvPicPr>
          <p:nvPr/>
        </p:nvPicPr>
        <p:blipFill>
          <a:blip r:embed="rId2" cstate="print"/>
          <a:srcRect/>
          <a:stretch>
            <a:fillRect/>
          </a:stretch>
        </p:blipFill>
        <p:spPr bwMode="auto">
          <a:xfrm>
            <a:off x="838200" y="1889125"/>
            <a:ext cx="8259763" cy="2682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89709F1-9000-47AE-815A-CD66A6AAC641}" type="slidenum">
              <a:rPr lang="en-US" smtClean="0">
                <a:solidFill>
                  <a:schemeClr val="tx1"/>
                </a:solidFill>
              </a:rPr>
              <a:pPr>
                <a:defRPr/>
              </a:pPr>
              <a:t>11</a:t>
            </a:fld>
            <a:endParaRPr lang="en-US" smtClean="0">
              <a:solidFill>
                <a:schemeClr val="tx1"/>
              </a:solidFill>
            </a:endParaRPr>
          </a:p>
        </p:txBody>
      </p:sp>
      <p:sp>
        <p:nvSpPr>
          <p:cNvPr id="14339"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A Case on Hedging Economic Exposure: </a:t>
            </a:r>
            <a:br>
              <a:rPr lang="en-US" sz="2600" smtClean="0">
                <a:solidFill>
                  <a:schemeClr val="bg1"/>
                </a:solidFill>
              </a:rPr>
            </a:br>
            <a:r>
              <a:rPr lang="en-US" sz="2600" b="0" smtClean="0">
                <a:solidFill>
                  <a:schemeClr val="bg1"/>
                </a:solidFill>
              </a:rPr>
              <a:t>Savor Co., a U.S. firm with exposure to the Euro</a:t>
            </a:r>
          </a:p>
        </p:txBody>
      </p:sp>
      <p:sp>
        <p:nvSpPr>
          <p:cNvPr id="14340" name="Rectangle 3"/>
          <p:cNvSpPr>
            <a:spLocks noGrp="1" noChangeArrowheads="1"/>
          </p:cNvSpPr>
          <p:nvPr>
            <p:ph type="body" idx="4294967295"/>
          </p:nvPr>
        </p:nvSpPr>
        <p:spPr bwMode="auto">
          <a:xfrm>
            <a:off x="685800" y="1295400"/>
            <a:ext cx="8153400" cy="4267200"/>
          </a:xfrm>
          <a:prstGeom prst="rect">
            <a:avLst/>
          </a:prstGeom>
          <a:noFill/>
          <a:ln>
            <a:miter lim="800000"/>
            <a:headEnd/>
            <a:tailEnd/>
          </a:ln>
        </p:spPr>
        <p:txBody>
          <a:bodyPr/>
          <a:lstStyle/>
          <a:p>
            <a:pPr marL="495300" indent="-495300">
              <a:lnSpc>
                <a:spcPct val="90000"/>
              </a:lnSpc>
            </a:pPr>
            <a:r>
              <a:rPr lang="en-US" sz="2800" u="sng" smtClean="0"/>
              <a:t>Assessment of economic exposure</a:t>
            </a:r>
            <a:r>
              <a:rPr lang="en-US" sz="2800" smtClean="0"/>
              <a:t>: assess the relationship between the euro’s movement and each unit’s cash flows over last 9 quarters.</a:t>
            </a:r>
          </a:p>
          <a:p>
            <a:pPr marL="869950" lvl="1" indent="-412750">
              <a:lnSpc>
                <a:spcPct val="90000"/>
              </a:lnSpc>
              <a:buFont typeface="Wingdings" pitchFamily="2" charset="2"/>
              <a:buChar char="§"/>
            </a:pPr>
            <a:r>
              <a:rPr lang="en-US" sz="2800" smtClean="0"/>
              <a:t>Assessment of each unit’s exposure using regression analysis</a:t>
            </a:r>
          </a:p>
          <a:p>
            <a:pPr marL="869950" lvl="1" indent="-412750">
              <a:lnSpc>
                <a:spcPct val="90000"/>
              </a:lnSpc>
              <a:buFont typeface="Wingdings" pitchFamily="2" charset="2"/>
              <a:buChar char="§"/>
            </a:pPr>
            <a:r>
              <a:rPr lang="en-US" sz="2800" smtClean="0"/>
              <a:t>Identifying the source of each unit’s exposure</a:t>
            </a:r>
          </a:p>
          <a:p>
            <a:pPr marL="869950" lvl="1" indent="-412750">
              <a:lnSpc>
                <a:spcPct val="90000"/>
              </a:lnSpc>
              <a:buFont typeface="Wingdings" pitchFamily="2" charset="2"/>
              <a:buChar char="§"/>
            </a:pPr>
            <a:r>
              <a:rPr lang="en-US" sz="2800" smtClean="0"/>
              <a:t>See Exhibit 12.6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6ACACA0-A3D1-4EA1-BCCC-9485F2C4CDCF}" type="slidenum">
              <a:rPr lang="en-US" smtClean="0">
                <a:solidFill>
                  <a:schemeClr val="tx1"/>
                </a:solidFill>
              </a:rPr>
              <a:pPr>
                <a:defRPr/>
              </a:pPr>
              <a:t>12</a:t>
            </a:fld>
            <a:endParaRPr lang="en-US" smtClean="0">
              <a:solidFill>
                <a:schemeClr val="tx1"/>
              </a:solidFill>
            </a:endParaRPr>
          </a:p>
        </p:txBody>
      </p:sp>
      <p:sp>
        <p:nvSpPr>
          <p:cNvPr id="15363"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A Case on Hedging Economic Exposure: </a:t>
            </a:r>
            <a:br>
              <a:rPr lang="en-US" sz="2600" smtClean="0">
                <a:solidFill>
                  <a:schemeClr val="bg1"/>
                </a:solidFill>
              </a:rPr>
            </a:br>
            <a:r>
              <a:rPr lang="en-US" sz="2600" b="0" smtClean="0">
                <a:solidFill>
                  <a:schemeClr val="bg1"/>
                </a:solidFill>
              </a:rPr>
              <a:t>Savor Co., a U.S. firm with exposure to the Euro</a:t>
            </a:r>
          </a:p>
        </p:txBody>
      </p:sp>
      <p:sp>
        <p:nvSpPr>
          <p:cNvPr id="15364" name="Rectangle 3"/>
          <p:cNvSpPr>
            <a:spLocks noGrp="1" noChangeArrowheads="1"/>
          </p:cNvSpPr>
          <p:nvPr>
            <p:ph type="body" idx="4294967295"/>
          </p:nvPr>
        </p:nvSpPr>
        <p:spPr bwMode="auto">
          <a:xfrm>
            <a:off x="685800" y="1295400"/>
            <a:ext cx="8153400" cy="4267200"/>
          </a:xfrm>
          <a:prstGeom prst="rect">
            <a:avLst/>
          </a:prstGeom>
          <a:noFill/>
          <a:ln>
            <a:miter lim="800000"/>
            <a:headEnd/>
            <a:tailEnd/>
          </a:ln>
        </p:spPr>
        <p:txBody>
          <a:bodyPr/>
          <a:lstStyle/>
          <a:p>
            <a:pPr marL="495300" indent="-495300">
              <a:lnSpc>
                <a:spcPct val="90000"/>
              </a:lnSpc>
            </a:pPr>
            <a:r>
              <a:rPr lang="en-US" sz="2800" u="sng" smtClean="0"/>
              <a:t>Possible strategies</a:t>
            </a:r>
            <a:r>
              <a:rPr lang="en-US" sz="2800" smtClean="0"/>
              <a:t> to hedge economic exposure:</a:t>
            </a:r>
          </a:p>
          <a:p>
            <a:pPr marL="869950" lvl="1" indent="-412750">
              <a:lnSpc>
                <a:spcPct val="90000"/>
              </a:lnSpc>
              <a:buFont typeface="Wingdings" pitchFamily="2" charset="2"/>
              <a:buChar char="§"/>
            </a:pPr>
            <a:r>
              <a:rPr lang="en-US" sz="2800" smtClean="0"/>
              <a:t>Pricing policy</a:t>
            </a:r>
          </a:p>
          <a:p>
            <a:pPr marL="869950" lvl="1" indent="-412750">
              <a:lnSpc>
                <a:spcPct val="90000"/>
              </a:lnSpc>
              <a:buFont typeface="Wingdings" pitchFamily="2" charset="2"/>
              <a:buChar char="§"/>
            </a:pPr>
            <a:r>
              <a:rPr lang="en-US" sz="2800" smtClean="0"/>
              <a:t>Hedging with forward contracts</a:t>
            </a:r>
          </a:p>
          <a:p>
            <a:pPr marL="869950" lvl="1" indent="-412750">
              <a:lnSpc>
                <a:spcPct val="90000"/>
              </a:lnSpc>
              <a:buFont typeface="Wingdings" pitchFamily="2" charset="2"/>
              <a:buChar char="§"/>
            </a:pPr>
            <a:r>
              <a:rPr lang="en-US" sz="2800" smtClean="0"/>
              <a:t>Purchasing foreign supplies</a:t>
            </a:r>
          </a:p>
          <a:p>
            <a:pPr marL="869950" lvl="1" indent="-412750">
              <a:lnSpc>
                <a:spcPct val="90000"/>
              </a:lnSpc>
              <a:buFont typeface="Wingdings" pitchFamily="2" charset="2"/>
              <a:buChar char="§"/>
            </a:pPr>
            <a:r>
              <a:rPr lang="en-US" sz="2800" smtClean="0"/>
              <a:t>Financing with foreign funds</a:t>
            </a:r>
          </a:p>
          <a:p>
            <a:pPr marL="869950" lvl="1" indent="-412750">
              <a:lnSpc>
                <a:spcPct val="90000"/>
              </a:lnSpc>
              <a:buFont typeface="Wingdings" pitchFamily="2" charset="2"/>
              <a:buChar char="§"/>
            </a:pPr>
            <a:r>
              <a:rPr lang="en-US" sz="2800" smtClean="0"/>
              <a:t>Revising operations of other units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F2D7A41-6EA2-47F6-A1FC-7110F904A860}" type="slidenum">
              <a:rPr lang="en-US" smtClean="0">
                <a:solidFill>
                  <a:schemeClr val="tx1"/>
                </a:solidFill>
              </a:rPr>
              <a:pPr>
                <a:defRPr/>
              </a:pPr>
              <a:t>13</a:t>
            </a:fld>
            <a:endParaRPr lang="en-US" smtClean="0">
              <a:solidFill>
                <a:schemeClr val="tx1"/>
              </a:solidFill>
            </a:endParaRPr>
          </a:p>
        </p:txBody>
      </p:sp>
      <p:sp>
        <p:nvSpPr>
          <p:cNvPr id="16387" name="Rectangle 2"/>
          <p:cNvSpPr>
            <a:spLocks noGrp="1" noChangeArrowheads="1"/>
          </p:cNvSpPr>
          <p:nvPr>
            <p:ph type="title" idx="4294967295"/>
          </p:nvPr>
        </p:nvSpPr>
        <p:spPr bwMode="auto">
          <a:xfrm>
            <a:off x="228600" y="-14288"/>
            <a:ext cx="8915400" cy="852488"/>
          </a:xfrm>
          <a:prstGeom prst="rect">
            <a:avLst/>
          </a:prstGeom>
          <a:noFill/>
          <a:ln>
            <a:miter lim="800000"/>
            <a:headEnd/>
            <a:tailEnd/>
          </a:ln>
        </p:spPr>
        <p:txBody>
          <a:bodyPr anchor="ctr"/>
          <a:lstStyle/>
          <a:p>
            <a:r>
              <a:rPr lang="en-US" sz="2400" smtClean="0">
                <a:solidFill>
                  <a:schemeClr val="bg1"/>
                </a:solidFill>
              </a:rPr>
              <a:t>Exhibit 12.6 </a:t>
            </a:r>
            <a:r>
              <a:rPr lang="en-US" sz="2400" b="0" smtClean="0">
                <a:solidFill>
                  <a:schemeClr val="bg1"/>
                </a:solidFill>
              </a:rPr>
              <a:t>Assessment of Savor Co.’s Cash Flows and the Euro’s Movements</a:t>
            </a:r>
          </a:p>
        </p:txBody>
      </p:sp>
      <p:pic>
        <p:nvPicPr>
          <p:cNvPr id="16388" name="Picture 1"/>
          <p:cNvPicPr>
            <a:picLocks noChangeAspect="1"/>
          </p:cNvPicPr>
          <p:nvPr/>
        </p:nvPicPr>
        <p:blipFill>
          <a:blip r:embed="rId2" cstate="print"/>
          <a:srcRect/>
          <a:stretch>
            <a:fillRect/>
          </a:stretch>
        </p:blipFill>
        <p:spPr bwMode="auto">
          <a:xfrm>
            <a:off x="838200" y="1600200"/>
            <a:ext cx="8185150" cy="3276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F1BC2DE-0104-4629-A3FA-BB40C506C298}" type="slidenum">
              <a:rPr lang="en-US" smtClean="0">
                <a:solidFill>
                  <a:schemeClr val="tx1"/>
                </a:solidFill>
              </a:rPr>
              <a:pPr>
                <a:defRPr/>
              </a:pPr>
              <a:t>14</a:t>
            </a:fld>
            <a:endParaRPr lang="en-US" smtClean="0">
              <a:solidFill>
                <a:schemeClr val="tx1"/>
              </a:solidFill>
            </a:endParaRPr>
          </a:p>
        </p:txBody>
      </p:sp>
      <p:sp>
        <p:nvSpPr>
          <p:cNvPr id="17411" name="Rectangle 2"/>
          <p:cNvSpPr>
            <a:spLocks noGrp="1" noChangeArrowheads="1"/>
          </p:cNvSpPr>
          <p:nvPr>
            <p:ph type="title" idx="4294967295"/>
          </p:nvPr>
        </p:nvSpPr>
        <p:spPr bwMode="auto">
          <a:xfrm>
            <a:off x="685800" y="25400"/>
            <a:ext cx="7315200" cy="812800"/>
          </a:xfrm>
          <a:prstGeom prst="rect">
            <a:avLst/>
          </a:prstGeom>
          <a:noFill/>
          <a:ln>
            <a:miter lim="800000"/>
            <a:headEnd/>
            <a:tailEnd/>
          </a:ln>
        </p:spPr>
        <p:txBody>
          <a:bodyPr anchor="ctr"/>
          <a:lstStyle/>
          <a:p>
            <a:r>
              <a:rPr lang="en-US" sz="2600" smtClean="0">
                <a:solidFill>
                  <a:schemeClr val="bg1"/>
                </a:solidFill>
              </a:rPr>
              <a:t>A Case on Hedging Economic Exposure: </a:t>
            </a:r>
            <a:br>
              <a:rPr lang="en-US" sz="2600" smtClean="0">
                <a:solidFill>
                  <a:schemeClr val="bg1"/>
                </a:solidFill>
              </a:rPr>
            </a:br>
            <a:r>
              <a:rPr lang="en-US" sz="2600" b="0" smtClean="0">
                <a:solidFill>
                  <a:schemeClr val="bg1"/>
                </a:solidFill>
              </a:rPr>
              <a:t>Savor Co., a U.S. firm with exposure to the Euro</a:t>
            </a:r>
          </a:p>
        </p:txBody>
      </p:sp>
      <p:sp>
        <p:nvSpPr>
          <p:cNvPr id="17412" name="Rectangle 3"/>
          <p:cNvSpPr>
            <a:spLocks noGrp="1" noChangeArrowheads="1"/>
          </p:cNvSpPr>
          <p:nvPr>
            <p:ph type="body" idx="4294967295"/>
          </p:nvPr>
        </p:nvSpPr>
        <p:spPr bwMode="auto">
          <a:xfrm>
            <a:off x="1143000" y="1524000"/>
            <a:ext cx="7315200" cy="4038600"/>
          </a:xfrm>
          <a:prstGeom prst="rect">
            <a:avLst/>
          </a:prstGeom>
          <a:noFill/>
          <a:ln>
            <a:miter lim="800000"/>
            <a:headEnd/>
            <a:tailEnd/>
          </a:ln>
        </p:spPr>
        <p:txBody>
          <a:bodyPr/>
          <a:lstStyle/>
          <a:p>
            <a:pPr marL="495300" indent="-495300">
              <a:buFont typeface="Wingdings" pitchFamily="2" charset="2"/>
              <a:buAutoNum type="arabicPeriod"/>
            </a:pPr>
            <a:r>
              <a:rPr lang="en-US" sz="2800" b="1" smtClean="0"/>
              <a:t>Savor’s Hedging Strategy</a:t>
            </a:r>
            <a:r>
              <a:rPr lang="en-US" sz="2800" smtClean="0"/>
              <a:t>: instruct other units to do their financing in Euros as well</a:t>
            </a:r>
          </a:p>
          <a:p>
            <a:pPr marL="495300" indent="-495300">
              <a:buFont typeface="Wingdings" pitchFamily="2" charset="2"/>
              <a:buAutoNum type="arabicPeriod"/>
            </a:pPr>
            <a:r>
              <a:rPr lang="en-US" sz="2800" b="1" smtClean="0"/>
              <a:t>Limitations of Savor’s Optimal Hedging Strategy</a:t>
            </a:r>
            <a:r>
              <a:rPr lang="en-US" sz="2800" smtClean="0"/>
              <a:t>: impact of Euro’s movements on Savor’s cash outflows is known with certainty but impact on cash inflows is uncertain.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7EBE19F-D1AC-4305-BDE7-FBFB0252542E}" type="slidenum">
              <a:rPr lang="en-US" smtClean="0">
                <a:solidFill>
                  <a:schemeClr val="tx1"/>
                </a:solidFill>
              </a:rPr>
              <a:pPr>
                <a:defRPr/>
              </a:pPr>
              <a:t>15</a:t>
            </a:fld>
            <a:endParaRPr lang="en-US" smtClean="0">
              <a:solidFill>
                <a:schemeClr val="tx1"/>
              </a:solidFill>
            </a:endParaRPr>
          </a:p>
        </p:txBody>
      </p:sp>
      <p:sp>
        <p:nvSpPr>
          <p:cNvPr id="18435" name="Rectangle 2"/>
          <p:cNvSpPr>
            <a:spLocks noGrp="1" noChangeArrowheads="1"/>
          </p:cNvSpPr>
          <p:nvPr>
            <p:ph type="title" idx="4294967295"/>
          </p:nvPr>
        </p:nvSpPr>
        <p:spPr bwMode="auto">
          <a:xfrm>
            <a:off x="685800" y="25400"/>
            <a:ext cx="7315200" cy="812800"/>
          </a:xfrm>
          <a:prstGeom prst="rect">
            <a:avLst/>
          </a:prstGeom>
          <a:noFill/>
          <a:ln>
            <a:miter lim="800000"/>
            <a:headEnd/>
            <a:tailEnd/>
          </a:ln>
        </p:spPr>
        <p:txBody>
          <a:bodyPr anchor="ctr"/>
          <a:lstStyle/>
          <a:p>
            <a:r>
              <a:rPr lang="en-US" sz="2600" smtClean="0">
                <a:solidFill>
                  <a:schemeClr val="bg1"/>
                </a:solidFill>
              </a:rPr>
              <a:t>Hedging Exposure to Fixed Assets</a:t>
            </a:r>
          </a:p>
        </p:txBody>
      </p:sp>
      <p:sp>
        <p:nvSpPr>
          <p:cNvPr id="18436" name="Rectangle 3"/>
          <p:cNvSpPr>
            <a:spLocks noGrp="1" noChangeArrowheads="1"/>
          </p:cNvSpPr>
          <p:nvPr>
            <p:ph type="body" idx="4294967295"/>
          </p:nvPr>
        </p:nvSpPr>
        <p:spPr bwMode="auto">
          <a:xfrm>
            <a:off x="838200" y="1524000"/>
            <a:ext cx="8229600" cy="4038600"/>
          </a:xfrm>
          <a:prstGeom prst="rect">
            <a:avLst/>
          </a:prstGeom>
          <a:noFill/>
          <a:ln>
            <a:miter lim="800000"/>
            <a:headEnd/>
            <a:tailEnd/>
          </a:ln>
        </p:spPr>
        <p:txBody>
          <a:bodyPr/>
          <a:lstStyle/>
          <a:p>
            <a:pPr marL="495300" indent="-495300">
              <a:buFont typeface="Wingdings" pitchFamily="2" charset="2"/>
              <a:buAutoNum type="arabicPeriod"/>
            </a:pPr>
            <a:r>
              <a:rPr lang="en-US" sz="2800" smtClean="0"/>
              <a:t>Hedging the sale of fixed assets by:</a:t>
            </a:r>
          </a:p>
          <a:p>
            <a:pPr marL="869950" lvl="1" indent="-412750">
              <a:buFont typeface="Wingdings" pitchFamily="2" charset="2"/>
              <a:buAutoNum type="alphaLcPeriod"/>
            </a:pPr>
            <a:r>
              <a:rPr lang="en-US" sz="2400" smtClean="0"/>
              <a:t>Selling the currency forward in long-term forward contract</a:t>
            </a:r>
          </a:p>
          <a:p>
            <a:pPr marL="869950" lvl="1" indent="-412750">
              <a:buFont typeface="Wingdings" pitchFamily="2" charset="2"/>
              <a:buAutoNum type="alphaLcPeriod"/>
            </a:pPr>
            <a:r>
              <a:rPr lang="en-US" sz="2400" smtClean="0"/>
              <a:t>Creating a liability in that currency that matches the expected value of the assets in the future.</a:t>
            </a:r>
          </a:p>
          <a:p>
            <a:pPr marL="495300" indent="-495300">
              <a:buFont typeface="Wingdings" pitchFamily="2" charset="2"/>
              <a:buAutoNum type="arabicPeriod"/>
            </a:pPr>
            <a:r>
              <a:rPr lang="en-US" sz="2800" smtClean="0"/>
              <a:t>Limitations of hedging the sale of fixed assets:</a:t>
            </a:r>
          </a:p>
          <a:p>
            <a:pPr marL="869950" lvl="1" indent="-412750">
              <a:buFont typeface="Wingdings" pitchFamily="2" charset="2"/>
              <a:buAutoNum type="alphaLcPeriod"/>
            </a:pPr>
            <a:r>
              <a:rPr lang="en-US" sz="2400" smtClean="0"/>
              <a:t>MNC may not know the date when it will sell the assets</a:t>
            </a:r>
          </a:p>
          <a:p>
            <a:pPr marL="869950" lvl="1" indent="-412750">
              <a:buFont typeface="Wingdings" pitchFamily="2" charset="2"/>
              <a:buAutoNum type="alphaLcPeriod"/>
            </a:pPr>
            <a:r>
              <a:rPr lang="en-US" sz="2400" smtClean="0"/>
              <a:t>MNC may not know the price in the local currency at which it will sell them.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CD87F15-8424-4CD1-84F1-8E7898650458}" type="slidenum">
              <a:rPr lang="en-US" smtClean="0">
                <a:solidFill>
                  <a:schemeClr val="tx1"/>
                </a:solidFill>
              </a:rPr>
              <a:pPr>
                <a:defRPr/>
              </a:pPr>
              <a:t>16</a:t>
            </a:fld>
            <a:endParaRPr lang="en-US" smtClean="0">
              <a:solidFill>
                <a:schemeClr val="tx1"/>
              </a:solidFill>
            </a:endParaRPr>
          </a:p>
        </p:txBody>
      </p:sp>
      <p:sp>
        <p:nvSpPr>
          <p:cNvPr id="19459"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Managing Translation Exposure</a:t>
            </a:r>
          </a:p>
        </p:txBody>
      </p:sp>
      <p:sp>
        <p:nvSpPr>
          <p:cNvPr id="19460" name="Rectangle 3"/>
          <p:cNvSpPr>
            <a:spLocks noGrp="1" noChangeArrowheads="1"/>
          </p:cNvSpPr>
          <p:nvPr>
            <p:ph type="body" idx="4294967295"/>
          </p:nvPr>
        </p:nvSpPr>
        <p:spPr bwMode="auto">
          <a:xfrm>
            <a:off x="762000" y="1143000"/>
            <a:ext cx="7848600" cy="5257800"/>
          </a:xfrm>
          <a:prstGeom prst="rect">
            <a:avLst/>
          </a:prstGeom>
          <a:noFill/>
          <a:ln>
            <a:miter lim="800000"/>
            <a:headEnd/>
            <a:tailEnd/>
          </a:ln>
        </p:spPr>
        <p:txBody>
          <a:bodyPr/>
          <a:lstStyle/>
          <a:p>
            <a:pPr marL="395288" indent="-395288">
              <a:spcAft>
                <a:spcPts val="1200"/>
              </a:spcAft>
            </a:pPr>
            <a:r>
              <a:rPr lang="en-US" sz="2800" smtClean="0"/>
              <a:t>Translation exposure occurs when each subsidiary’s financial data is translated to its home currency for consolidated financial statements.</a:t>
            </a:r>
          </a:p>
          <a:p>
            <a:pPr marL="395288" indent="-395288"/>
            <a:r>
              <a:rPr lang="en-US" sz="2800" smtClean="0"/>
              <a:t>Translation exposure can be hedged with forward or futures contracts.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5A1C061-646E-4D40-BCEF-45253EB548DF}" type="slidenum">
              <a:rPr lang="en-US" smtClean="0">
                <a:solidFill>
                  <a:schemeClr val="tx1"/>
                </a:solidFill>
              </a:rPr>
              <a:pPr>
                <a:defRPr/>
              </a:pPr>
              <a:t>17</a:t>
            </a:fld>
            <a:endParaRPr lang="en-US" smtClean="0">
              <a:solidFill>
                <a:schemeClr val="tx1"/>
              </a:solidFill>
            </a:endParaRPr>
          </a:p>
        </p:txBody>
      </p:sp>
      <p:sp>
        <p:nvSpPr>
          <p:cNvPr id="20483"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Managing Translation Exposure</a:t>
            </a:r>
          </a:p>
        </p:txBody>
      </p:sp>
      <p:sp>
        <p:nvSpPr>
          <p:cNvPr id="20484" name="Rectangle 3"/>
          <p:cNvSpPr>
            <a:spLocks noGrp="1" noChangeArrowheads="1"/>
          </p:cNvSpPr>
          <p:nvPr>
            <p:ph type="body" idx="4294967295"/>
          </p:nvPr>
        </p:nvSpPr>
        <p:spPr bwMode="auto">
          <a:xfrm>
            <a:off x="762000" y="1143000"/>
            <a:ext cx="8382000" cy="5257800"/>
          </a:xfrm>
          <a:prstGeom prst="rect">
            <a:avLst/>
          </a:prstGeom>
          <a:noFill/>
          <a:ln>
            <a:miter lim="800000"/>
            <a:headEnd/>
            <a:tailEnd/>
          </a:ln>
        </p:spPr>
        <p:txBody>
          <a:bodyPr/>
          <a:lstStyle/>
          <a:p>
            <a:pPr marL="395288" indent="-395288"/>
            <a:r>
              <a:rPr lang="en-US" sz="2800" smtClean="0"/>
              <a:t>Limitations of hedging translation exposure:</a:t>
            </a:r>
          </a:p>
          <a:p>
            <a:pPr marL="682625" lvl="1" indent="-287338">
              <a:buFont typeface="Wingdings" pitchFamily="2" charset="2"/>
              <a:buChar char="§"/>
            </a:pPr>
            <a:r>
              <a:rPr lang="en-US" sz="2400" b="1" smtClean="0"/>
              <a:t>Inaccurate earnings forecasts </a:t>
            </a:r>
            <a:r>
              <a:rPr lang="en-US" sz="2400" smtClean="0"/>
              <a:t>- earnings in a future period are uncertain.</a:t>
            </a:r>
          </a:p>
          <a:p>
            <a:pPr marL="682625" lvl="1" indent="-287338">
              <a:buFont typeface="Wingdings" pitchFamily="2" charset="2"/>
              <a:buChar char="§"/>
            </a:pPr>
            <a:r>
              <a:rPr lang="en-US" sz="2400" b="1" smtClean="0"/>
              <a:t>Inadequate forward contracts for some currencies </a:t>
            </a:r>
            <a:r>
              <a:rPr lang="en-US" sz="2400" smtClean="0"/>
              <a:t>- forward contracts are not available for all currencies.</a:t>
            </a:r>
          </a:p>
          <a:p>
            <a:pPr marL="682625" lvl="1" indent="-287338">
              <a:buFont typeface="Wingdings" pitchFamily="2" charset="2"/>
              <a:buChar char="§"/>
            </a:pPr>
            <a:r>
              <a:rPr lang="en-US" sz="2400" b="1" smtClean="0"/>
              <a:t>Accounting distortions </a:t>
            </a:r>
            <a:r>
              <a:rPr lang="en-US" sz="2400" smtClean="0"/>
              <a:t>- the forward rate gain or loss reflects the difference between the forward rate and the future spot rate, whereas the translation gain or loss is caused by the change in the average exchange rate over the period in which the earnings are generated.</a:t>
            </a:r>
          </a:p>
          <a:p>
            <a:pPr marL="682625" lvl="1" indent="-287338">
              <a:buFont typeface="Wingdings" pitchFamily="2" charset="2"/>
              <a:buChar char="§"/>
            </a:pPr>
            <a:r>
              <a:rPr lang="en-US" sz="2400" b="1" smtClean="0"/>
              <a:t>Increased transaction exposure </a:t>
            </a:r>
            <a:r>
              <a:rPr lang="en-US" sz="2400" smtClean="0"/>
              <a:t>– the MNC may be increasing its transaction exposure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4581DBB6-4DC7-43E2-AB6E-3F01F09EE456}" type="slidenum">
              <a:rPr lang="en-US" smtClean="0">
                <a:solidFill>
                  <a:schemeClr val="tx1"/>
                </a:solidFill>
              </a:rPr>
              <a:pPr>
                <a:defRPr/>
              </a:pPr>
              <a:t>18</a:t>
            </a:fld>
            <a:endParaRPr lang="en-US" smtClean="0">
              <a:solidFill>
                <a:schemeClr val="tx1"/>
              </a:solidFill>
            </a:endParaRPr>
          </a:p>
        </p:txBody>
      </p:sp>
      <p:sp>
        <p:nvSpPr>
          <p:cNvPr id="2150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SUMMARY</a:t>
            </a:r>
          </a:p>
        </p:txBody>
      </p:sp>
      <p:sp>
        <p:nvSpPr>
          <p:cNvPr id="21508" name="Rectangle 3"/>
          <p:cNvSpPr>
            <a:spLocks noGrp="1" noChangeArrowheads="1"/>
          </p:cNvSpPr>
          <p:nvPr>
            <p:ph type="body" idx="4294967295"/>
          </p:nvPr>
        </p:nvSpPr>
        <p:spPr bwMode="auto">
          <a:xfrm>
            <a:off x="838200" y="1219200"/>
            <a:ext cx="8229600" cy="5257800"/>
          </a:xfrm>
          <a:prstGeom prst="rect">
            <a:avLst/>
          </a:prstGeom>
          <a:noFill/>
          <a:ln>
            <a:miter lim="800000"/>
            <a:headEnd/>
            <a:tailEnd/>
          </a:ln>
        </p:spPr>
        <p:txBody>
          <a:bodyPr/>
          <a:lstStyle/>
          <a:p>
            <a:r>
              <a:rPr lang="en-US" sz="2400" smtClean="0"/>
              <a:t>Economic exposure can be managed by balancing the sensitivity of revenue and expenses to exchange rate fluctuations. The firm must first recognize how its revenue and expenses are affected by exchange rate fluctuations. For some firms, revenue is more susceptible. These firms are most concerned that their home currency will appreciate against foreign currencies since the unfavorable effects on revenue will more than offset the favorable effects on expenses. Conversely, firms whose expenses are more sensitive to exchange rates than their revenue are most concerned that their home currency will depreciate against foreign currencies. When firms reduce their economic exposure, they reduce not only these unfavorable effects but also the favorable effects if the home currency value moves in the opposite direction.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C726397-E077-4548-B5D7-EF9EFE2173C3}" type="slidenum">
              <a:rPr lang="en-US" smtClean="0">
                <a:solidFill>
                  <a:schemeClr val="tx1"/>
                </a:solidFill>
              </a:rPr>
              <a:pPr>
                <a:defRPr/>
              </a:pPr>
              <a:t>19</a:t>
            </a:fld>
            <a:endParaRPr lang="en-US" smtClean="0">
              <a:solidFill>
                <a:schemeClr val="tx1"/>
              </a:solidFill>
            </a:endParaRPr>
          </a:p>
        </p:txBody>
      </p:sp>
      <p:sp>
        <p:nvSpPr>
          <p:cNvPr id="22531"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SUMMARY (Cont.)</a:t>
            </a:r>
          </a:p>
        </p:txBody>
      </p:sp>
      <p:sp>
        <p:nvSpPr>
          <p:cNvPr id="22532" name="Rectangle 3"/>
          <p:cNvSpPr>
            <a:spLocks noGrp="1" noChangeArrowheads="1"/>
          </p:cNvSpPr>
          <p:nvPr>
            <p:ph type="body" idx="4294967295"/>
          </p:nvPr>
        </p:nvSpPr>
        <p:spPr bwMode="auto">
          <a:xfrm>
            <a:off x="838200" y="1219200"/>
            <a:ext cx="8229600" cy="5257800"/>
          </a:xfrm>
          <a:prstGeom prst="rect">
            <a:avLst/>
          </a:prstGeom>
          <a:noFill/>
          <a:ln>
            <a:miter lim="800000"/>
            <a:headEnd/>
            <a:tailEnd/>
          </a:ln>
        </p:spPr>
        <p:txBody>
          <a:bodyPr/>
          <a:lstStyle/>
          <a:p>
            <a:r>
              <a:rPr lang="en-US" sz="2400" smtClean="0"/>
              <a:t>Translation exposure can be reduced by selling forward the foreign currency used to measure a subsidiary’s income. If the foreign currency depreciates against the home currency, the adverse impact on the consolidated income statement can be offset by the gain on the forward sale in that currency. If the foreign currency appreciates over the time period of concern, there will be a loss on the forward sale that is offset by a favorable effect on the reported consolidated earnings. However, many MNCs would not be satisfied with a “paper gain” that offsets a “cash loss.”</a:t>
            </a:r>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40617EC-BFDF-4F8F-BF65-7A4304A02F5D}" type="slidenum">
              <a:rPr lang="en-US" smtClean="0">
                <a:solidFill>
                  <a:schemeClr val="tx1"/>
                </a:solidFill>
              </a:rPr>
              <a:pPr>
                <a:defRPr/>
              </a:pPr>
              <a:t>2</a:t>
            </a:fld>
            <a:endParaRPr lang="en-US" smtClean="0">
              <a:solidFill>
                <a:schemeClr val="tx1"/>
              </a:solidFill>
            </a:endParaRPr>
          </a:p>
        </p:txBody>
      </p:sp>
      <p:sp>
        <p:nvSpPr>
          <p:cNvPr id="5123" name="Title 1"/>
          <p:cNvSpPr>
            <a:spLocks noGrp="1"/>
          </p:cNvSpPr>
          <p:nvPr>
            <p:ph type="ctrTitle"/>
          </p:nvPr>
        </p:nvSpPr>
        <p:spPr bwMode="auto">
          <a:xfrm>
            <a:off x="685800" y="533400"/>
            <a:ext cx="8458200" cy="609600"/>
          </a:xfrm>
          <a:prstGeom prst="rect">
            <a:avLst/>
          </a:prstGeom>
          <a:solidFill>
            <a:schemeClr val="accent6">
              <a:lumMod val="50000"/>
            </a:schemeClr>
          </a:solidFill>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mtClean="0">
                <a:latin typeface="Arial" charset="0"/>
                <a:cs typeface="Arial" charset="0"/>
              </a:rPr>
              <a:t>12</a:t>
            </a:r>
          </a:p>
        </p:txBody>
      </p:sp>
      <p:sp>
        <p:nvSpPr>
          <p:cNvPr id="5124" name="Subtitle 2"/>
          <p:cNvSpPr>
            <a:spLocks noGrp="1"/>
          </p:cNvSpPr>
          <p:nvPr>
            <p:ph type="subTitle" idx="1"/>
          </p:nvPr>
        </p:nvSpPr>
        <p:spPr bwMode="auto">
          <a:xfrm>
            <a:off x="1371600" y="533400"/>
            <a:ext cx="7772400" cy="60960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eaLnBrk="1" hangingPunct="1">
              <a:spcBef>
                <a:spcPct val="0"/>
              </a:spcBef>
            </a:pPr>
            <a:r>
              <a:rPr lang="en-US" sz="2400" b="1" smtClean="0"/>
              <a:t>Managing Economic Exposure and Translation Exposure</a:t>
            </a:r>
          </a:p>
        </p:txBody>
      </p:sp>
      <p:sp>
        <p:nvSpPr>
          <p:cNvPr id="5125" name="Text Placeholder 3"/>
          <p:cNvSpPr>
            <a:spLocks noGrp="1"/>
          </p:cNvSpPr>
          <p:nvPr>
            <p:ph type="body" sz="quarter" idx="10"/>
          </p:nvPr>
        </p:nvSpPr>
        <p:spPr bwMode="auto">
          <a:xfrm>
            <a:off x="1143000" y="2286000"/>
            <a:ext cx="7391400" cy="3962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95288" lvl="1" indent="-341313" eaLnBrk="1" hangingPunct="1">
              <a:lnSpc>
                <a:spcPct val="150000"/>
              </a:lnSpc>
              <a:buClr>
                <a:srgbClr val="0D0D0D"/>
              </a:buClr>
              <a:buFont typeface="Wingdings" pitchFamily="2" charset="2"/>
              <a:buChar char="§"/>
            </a:pPr>
            <a:r>
              <a:rPr lang="en-US" sz="2400" smtClean="0"/>
              <a:t>Explain how an MNC’s economic exposure can be hedged</a:t>
            </a:r>
          </a:p>
          <a:p>
            <a:pPr marL="395288" lvl="1" indent="-341313" eaLnBrk="1" hangingPunct="1">
              <a:lnSpc>
                <a:spcPct val="150000"/>
              </a:lnSpc>
              <a:buClr>
                <a:srgbClr val="0D0D0D"/>
              </a:buClr>
              <a:buFont typeface="Wingdings" pitchFamily="2" charset="2"/>
              <a:buChar char="§"/>
            </a:pPr>
            <a:r>
              <a:rPr lang="en-US" sz="2400" smtClean="0"/>
              <a:t>Explain how an MNC’s translation exposure can be hedged</a:t>
            </a:r>
          </a:p>
          <a:p>
            <a:pPr marL="457200" indent="-457200" eaLnBrk="1" hangingPunct="1">
              <a:buFont typeface="Wingdings" pitchFamily="2" charset="2"/>
              <a:buChar char="§"/>
            </a:pPr>
            <a:endParaRPr lang="en-US" sz="3200" smtClean="0"/>
          </a:p>
        </p:txBody>
      </p:sp>
      <p:sp>
        <p:nvSpPr>
          <p:cNvPr id="5126" name="Slide Number Placeholder 4"/>
          <p:cNvSpPr txBox="1">
            <a:spLocks noGrp="1"/>
          </p:cNvSpPr>
          <p:nvPr/>
        </p:nvSpPr>
        <p:spPr bwMode="auto">
          <a:xfrm>
            <a:off x="0" y="6400800"/>
            <a:ext cx="685800" cy="457200"/>
          </a:xfrm>
          <a:prstGeom prst="rect">
            <a:avLst/>
          </a:prstGeom>
          <a:noFill/>
          <a:ln w="9525">
            <a:noFill/>
            <a:miter lim="800000"/>
            <a:headEnd/>
            <a:tailEnd/>
          </a:ln>
        </p:spPr>
        <p:txBody>
          <a:bodyPr/>
          <a:lstStyle/>
          <a:p>
            <a:fld id="{E685645E-0EAD-4F1A-950E-D3F95364DAE8}" type="slidenum">
              <a:rPr lang="en-US"/>
              <a:pPr/>
              <a:t>2</a:t>
            </a:fld>
            <a:endParaRPr lang="en-US"/>
          </a:p>
        </p:txBody>
      </p:sp>
      <p:sp>
        <p:nvSpPr>
          <p:cNvPr id="5127" name="Text Placeholder 3"/>
          <p:cNvSpPr txBox="1">
            <a:spLocks/>
          </p:cNvSpPr>
          <p:nvPr/>
        </p:nvSpPr>
        <p:spPr bwMode="auto">
          <a:xfrm>
            <a:off x="1295400" y="1371600"/>
            <a:ext cx="7391400" cy="533400"/>
          </a:xfrm>
          <a:prstGeom prst="rect">
            <a:avLst/>
          </a:prstGeom>
          <a:noFill/>
          <a:ln w="9525">
            <a:noFill/>
            <a:miter lim="800000"/>
            <a:headEnd/>
            <a:tailEnd/>
          </a:ln>
        </p:spPr>
        <p:txBody>
          <a:bodyPr/>
          <a:lstStyle/>
          <a:p>
            <a:pPr marL="342900" indent="-342900">
              <a:spcBef>
                <a:spcPct val="20000"/>
              </a:spcBef>
              <a:buClr>
                <a:srgbClr val="0D0D0D"/>
              </a:buClr>
              <a:buSzPct val="100000"/>
              <a:buFont typeface="Wingdings" pitchFamily="2" charset="2"/>
              <a:buNone/>
            </a:pPr>
            <a:r>
              <a:rPr lang="en-US" sz="2400" b="1">
                <a:solidFill>
                  <a:schemeClr val="bg1"/>
                </a:solidFill>
                <a:latin typeface="Times New Roman" pitchFamily="18" charset="0"/>
              </a:rPr>
              <a:t>Chapter Objectives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D9B569A-B7F9-4FB7-8E6B-BED41F26AA36}" type="slidenum">
              <a:rPr lang="en-US" smtClean="0">
                <a:solidFill>
                  <a:schemeClr val="tx1"/>
                </a:solidFill>
              </a:rPr>
              <a:pPr>
                <a:defRPr/>
              </a:pPr>
              <a:t>3</a:t>
            </a:fld>
            <a:endParaRPr lang="en-US" smtClean="0">
              <a:solidFill>
                <a:schemeClr val="tx1"/>
              </a:solidFill>
            </a:endParaRPr>
          </a:p>
        </p:txBody>
      </p:sp>
      <p:sp>
        <p:nvSpPr>
          <p:cNvPr id="6147" name="Rectangle 2"/>
          <p:cNvSpPr>
            <a:spLocks noGrp="1" noChangeArrowheads="1"/>
          </p:cNvSpPr>
          <p:nvPr>
            <p:ph type="title" idx="4294967295"/>
          </p:nvPr>
        </p:nvSpPr>
        <p:spPr bwMode="auto">
          <a:xfrm>
            <a:off x="685800" y="-14288"/>
            <a:ext cx="7315200" cy="852488"/>
          </a:xfrm>
          <a:prstGeom prst="rect">
            <a:avLst/>
          </a:prstGeom>
          <a:noFill/>
          <a:ln>
            <a:miter lim="800000"/>
            <a:headEnd/>
            <a:tailEnd/>
          </a:ln>
        </p:spPr>
        <p:txBody>
          <a:bodyPr anchor="ctr"/>
          <a:lstStyle/>
          <a:p>
            <a:r>
              <a:rPr lang="en-US" sz="2600" smtClean="0">
                <a:solidFill>
                  <a:schemeClr val="bg1"/>
                </a:solidFill>
              </a:rPr>
              <a:t>Managing Economic Exposure</a:t>
            </a:r>
          </a:p>
        </p:txBody>
      </p:sp>
      <p:sp>
        <p:nvSpPr>
          <p:cNvPr id="6148" name="Rectangle 3"/>
          <p:cNvSpPr>
            <a:spLocks noGrp="1" noChangeArrowheads="1"/>
          </p:cNvSpPr>
          <p:nvPr>
            <p:ph type="body" idx="4294967295"/>
          </p:nvPr>
        </p:nvSpPr>
        <p:spPr bwMode="auto">
          <a:xfrm>
            <a:off x="762000" y="1219200"/>
            <a:ext cx="8153400" cy="5257800"/>
          </a:xfrm>
          <a:prstGeom prst="rect">
            <a:avLst/>
          </a:prstGeom>
          <a:noFill/>
          <a:ln>
            <a:miter lim="800000"/>
            <a:headEnd/>
            <a:tailEnd/>
          </a:ln>
        </p:spPr>
        <p:txBody>
          <a:bodyPr/>
          <a:lstStyle/>
          <a:p>
            <a:pPr marL="395288" indent="-395288"/>
            <a:r>
              <a:rPr lang="en-US" sz="2800" b="1" smtClean="0"/>
              <a:t>Economic exposure </a:t>
            </a:r>
            <a:r>
              <a:rPr lang="en-US" sz="2800" smtClean="0"/>
              <a:t>represents the impact of exchange rate fluctuations on a firm’s future cash flows. (Exhibit 12.1)</a:t>
            </a:r>
          </a:p>
          <a:p>
            <a:pPr marL="395288" indent="-395288"/>
            <a:r>
              <a:rPr lang="en-US" sz="2800" smtClean="0"/>
              <a:t>Assessing economic exposure</a:t>
            </a:r>
          </a:p>
          <a:p>
            <a:pPr marL="400050" lvl="1" indent="0">
              <a:spcBef>
                <a:spcPct val="0"/>
              </a:spcBef>
              <a:buFont typeface="Wingdings" pitchFamily="2" charset="2"/>
              <a:buNone/>
            </a:pPr>
            <a:r>
              <a:rPr lang="en-US" sz="2800" smtClean="0"/>
              <a:t>An MNC must measure its exposure to each currency in terms of its cash inflows and cash outflows. (Exhibit 12.2)</a:t>
            </a:r>
          </a:p>
          <a:p>
            <a:pPr marL="395288" indent="-395288">
              <a:buFont typeface="Wingdings" pitchFamily="2" charset="2"/>
              <a:buAutoNum type="arabicPeriod"/>
            </a:pPr>
            <a:endParaRPr lang="en-US" sz="2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624D0A2-967E-4183-953A-41AF2E917E55}" type="slidenum">
              <a:rPr lang="en-US" smtClean="0">
                <a:solidFill>
                  <a:schemeClr val="tx1"/>
                </a:solidFill>
              </a:rPr>
              <a:pPr>
                <a:defRPr/>
              </a:pPr>
              <a:t>4</a:t>
            </a:fld>
            <a:endParaRPr lang="en-US" smtClean="0">
              <a:solidFill>
                <a:schemeClr val="tx1"/>
              </a:solidFill>
            </a:endParaRPr>
          </a:p>
        </p:txBody>
      </p:sp>
      <p:sp>
        <p:nvSpPr>
          <p:cNvPr id="7171" name="Rectangle 2"/>
          <p:cNvSpPr>
            <a:spLocks noGrp="1" noChangeArrowheads="1"/>
          </p:cNvSpPr>
          <p:nvPr>
            <p:ph type="title" idx="4294967295"/>
          </p:nvPr>
        </p:nvSpPr>
        <p:spPr bwMode="auto">
          <a:xfrm>
            <a:off x="685800" y="-14288"/>
            <a:ext cx="7315200" cy="852488"/>
          </a:xfrm>
          <a:prstGeom prst="rect">
            <a:avLst/>
          </a:prstGeom>
          <a:noFill/>
          <a:ln>
            <a:miter lim="800000"/>
            <a:headEnd/>
            <a:tailEnd/>
          </a:ln>
        </p:spPr>
        <p:txBody>
          <a:bodyPr anchor="ctr"/>
          <a:lstStyle/>
          <a:p>
            <a:r>
              <a:rPr lang="en-US" sz="2600" smtClean="0">
                <a:solidFill>
                  <a:schemeClr val="bg1"/>
                </a:solidFill>
              </a:rPr>
              <a:t>Managing Economic Exposure</a:t>
            </a:r>
          </a:p>
        </p:txBody>
      </p:sp>
      <p:sp>
        <p:nvSpPr>
          <p:cNvPr id="6148" name="Rectangle 3"/>
          <p:cNvSpPr>
            <a:spLocks noGrp="1" noChangeArrowheads="1"/>
          </p:cNvSpPr>
          <p:nvPr>
            <p:ph type="body" idx="4294967295"/>
          </p:nvPr>
        </p:nvSpPr>
        <p:spPr bwMode="auto">
          <a:xfrm>
            <a:off x="762000" y="1219200"/>
            <a:ext cx="8382000" cy="5257800"/>
          </a:xfrm>
          <a:prstGeom prst="rect">
            <a:avLst/>
          </a:prstGeom>
          <a:extLst>
            <a:ext uri="{909E8E84-426E-40DD-AFC4-6F175D3DCCD1}"/>
            <a:ext uri="{91240B29-F687-4F45-9708-019B960494DF}"/>
          </a:extLst>
        </p:spPr>
        <p:txBody>
          <a:bodyPr/>
          <a:lstStyle/>
          <a:p>
            <a:pPr marL="395288" indent="-395288">
              <a:defRPr/>
            </a:pPr>
            <a:r>
              <a:rPr lang="en-US" sz="2800" dirty="0" smtClean="0"/>
              <a:t>Restructuring to reduce economic exposure, e.g.:</a:t>
            </a:r>
          </a:p>
          <a:p>
            <a:pPr marL="736600" lvl="1" indent="-279400">
              <a:spcBef>
                <a:spcPts val="0"/>
              </a:spcBef>
              <a:buFont typeface="Wingdings" pitchFamily="2" charset="2"/>
              <a:buAutoNum type="alphaLcPeriod"/>
              <a:defRPr/>
            </a:pPr>
            <a:r>
              <a:rPr lang="en-US" sz="2800" dirty="0" smtClean="0"/>
              <a:t>Increase sensitivity of revenues to exchange rate movements.</a:t>
            </a:r>
          </a:p>
          <a:p>
            <a:pPr marL="736600" lvl="1" indent="-279400">
              <a:spcBef>
                <a:spcPts val="0"/>
              </a:spcBef>
              <a:buFont typeface="Wingdings" pitchFamily="2" charset="2"/>
              <a:buAutoNum type="alphaLcPeriod"/>
              <a:defRPr/>
            </a:pPr>
            <a:r>
              <a:rPr lang="en-US" sz="2800" dirty="0" smtClean="0"/>
              <a:t>Decrease sensitivity of expenses to exchange rate movements. (Exhibit 12.3 &amp; 12.4)</a:t>
            </a:r>
          </a:p>
          <a:p>
            <a:pPr marL="457200" indent="-400050">
              <a:defRPr/>
            </a:pPr>
            <a:r>
              <a:rPr lang="en-US" sz="2800" dirty="0" smtClean="0"/>
              <a:t>Expediting the Analysis with Computer Spreadsheets</a:t>
            </a:r>
          </a:p>
          <a:p>
            <a:pPr marL="457200" lvl="1" indent="0">
              <a:spcBef>
                <a:spcPts val="0"/>
              </a:spcBef>
              <a:buFont typeface="Wingdings" pitchFamily="2" charset="2"/>
              <a:buNone/>
              <a:defRPr/>
            </a:pPr>
            <a:r>
              <a:rPr lang="en-US" sz="2800" dirty="0" smtClean="0"/>
              <a:t>Determining the sensitivity of cash flows (ignoring tax effects) to alternative exchange rate scenarios can be expedited by using a computer to create a spreadsheet similar to Exhibit 12.3.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063D69D-CEB5-4201-AAF2-3797C6F6A3A1}" type="slidenum">
              <a:rPr lang="en-US" smtClean="0">
                <a:solidFill>
                  <a:schemeClr val="tx1"/>
                </a:solidFill>
              </a:rPr>
              <a:pPr>
                <a:defRPr/>
              </a:pPr>
              <a:t>5</a:t>
            </a:fld>
            <a:endParaRPr lang="en-US" smtClean="0">
              <a:solidFill>
                <a:schemeClr val="tx1"/>
              </a:solidFill>
            </a:endParaRPr>
          </a:p>
        </p:txBody>
      </p:sp>
      <p:sp>
        <p:nvSpPr>
          <p:cNvPr id="8195" name="Rectangle 2"/>
          <p:cNvSpPr>
            <a:spLocks noGrp="1" noChangeArrowheads="1"/>
          </p:cNvSpPr>
          <p:nvPr>
            <p:ph type="title" idx="4294967295"/>
          </p:nvPr>
        </p:nvSpPr>
        <p:spPr bwMode="auto">
          <a:xfrm>
            <a:off x="685800" y="-14288"/>
            <a:ext cx="8458200" cy="852488"/>
          </a:xfrm>
          <a:prstGeom prst="rect">
            <a:avLst/>
          </a:prstGeom>
          <a:noFill/>
          <a:ln>
            <a:miter lim="800000"/>
            <a:headEnd/>
            <a:tailEnd/>
          </a:ln>
        </p:spPr>
        <p:txBody>
          <a:bodyPr anchor="ctr"/>
          <a:lstStyle/>
          <a:p>
            <a:r>
              <a:rPr lang="en-US" sz="2400" smtClean="0">
                <a:solidFill>
                  <a:schemeClr val="bg1"/>
                </a:solidFill>
              </a:rPr>
              <a:t>Exhibit 12.1 </a:t>
            </a:r>
            <a:r>
              <a:rPr lang="en-US" sz="2400" b="0" smtClean="0">
                <a:solidFill>
                  <a:schemeClr val="bg1"/>
                </a:solidFill>
              </a:rPr>
              <a:t>How Managing Exposure Can Increase an MNC’s Value</a:t>
            </a:r>
          </a:p>
        </p:txBody>
      </p:sp>
      <p:pic>
        <p:nvPicPr>
          <p:cNvPr id="8196" name="Picture 1"/>
          <p:cNvPicPr>
            <a:picLocks noChangeAspect="1"/>
          </p:cNvPicPr>
          <p:nvPr/>
        </p:nvPicPr>
        <p:blipFill>
          <a:blip r:embed="rId2" cstate="print"/>
          <a:srcRect/>
          <a:stretch>
            <a:fillRect/>
          </a:stretch>
        </p:blipFill>
        <p:spPr bwMode="auto">
          <a:xfrm>
            <a:off x="838200" y="1295400"/>
            <a:ext cx="8077200" cy="4800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C6AA606-DEE9-48D4-8E64-87CDE674940C}" type="slidenum">
              <a:rPr lang="en-US" smtClean="0">
                <a:solidFill>
                  <a:schemeClr val="tx1"/>
                </a:solidFill>
              </a:rPr>
              <a:pPr>
                <a:defRPr/>
              </a:pPr>
              <a:t>6</a:t>
            </a:fld>
            <a:endParaRPr lang="en-US" smtClean="0">
              <a:solidFill>
                <a:schemeClr val="tx1"/>
              </a:solidFill>
            </a:endParaRPr>
          </a:p>
        </p:txBody>
      </p:sp>
      <p:sp>
        <p:nvSpPr>
          <p:cNvPr id="9219" name="Rectangle 2"/>
          <p:cNvSpPr>
            <a:spLocks noGrp="1" noChangeArrowheads="1"/>
          </p:cNvSpPr>
          <p:nvPr>
            <p:ph type="title" idx="4294967295"/>
          </p:nvPr>
        </p:nvSpPr>
        <p:spPr bwMode="auto">
          <a:xfrm>
            <a:off x="685800" y="-14288"/>
            <a:ext cx="8458200" cy="852488"/>
          </a:xfrm>
          <a:prstGeom prst="rect">
            <a:avLst/>
          </a:prstGeom>
          <a:noFill/>
          <a:ln>
            <a:miter lim="800000"/>
            <a:headEnd/>
            <a:tailEnd/>
          </a:ln>
        </p:spPr>
        <p:txBody>
          <a:bodyPr anchor="ctr"/>
          <a:lstStyle/>
          <a:p>
            <a:r>
              <a:rPr lang="en-US" sz="2400" smtClean="0">
                <a:solidFill>
                  <a:schemeClr val="bg1"/>
                </a:solidFill>
              </a:rPr>
              <a:t>Exhibit 12.2 </a:t>
            </a:r>
            <a:r>
              <a:rPr lang="en-US" sz="2400" b="0" smtClean="0">
                <a:solidFill>
                  <a:schemeClr val="bg1"/>
                </a:solidFill>
              </a:rPr>
              <a:t>Original Impact of Possible Exchange Rates on Cash Flows of Madison Co. (in Millions)</a:t>
            </a:r>
          </a:p>
        </p:txBody>
      </p:sp>
      <p:pic>
        <p:nvPicPr>
          <p:cNvPr id="9220" name="Picture 1"/>
          <p:cNvPicPr>
            <a:picLocks noChangeAspect="1"/>
          </p:cNvPicPr>
          <p:nvPr/>
        </p:nvPicPr>
        <p:blipFill>
          <a:blip r:embed="rId2" cstate="print"/>
          <a:srcRect/>
          <a:stretch>
            <a:fillRect/>
          </a:stretch>
        </p:blipFill>
        <p:spPr bwMode="auto">
          <a:xfrm>
            <a:off x="914400" y="1219200"/>
            <a:ext cx="8132763" cy="4876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8F99229-B6D9-4AE1-9A67-2FCBBD7D26C7}" type="slidenum">
              <a:rPr lang="en-US" smtClean="0">
                <a:solidFill>
                  <a:schemeClr val="tx1"/>
                </a:solidFill>
              </a:rPr>
              <a:pPr>
                <a:defRPr/>
              </a:pPr>
              <a:t>7</a:t>
            </a:fld>
            <a:endParaRPr lang="en-US" smtClean="0">
              <a:solidFill>
                <a:schemeClr val="tx1"/>
              </a:solidFill>
            </a:endParaRPr>
          </a:p>
        </p:txBody>
      </p:sp>
      <p:sp>
        <p:nvSpPr>
          <p:cNvPr id="10243" name="Rectangle 2"/>
          <p:cNvSpPr>
            <a:spLocks noGrp="1" noChangeArrowheads="1"/>
          </p:cNvSpPr>
          <p:nvPr>
            <p:ph type="title" idx="4294967295"/>
          </p:nvPr>
        </p:nvSpPr>
        <p:spPr bwMode="auto">
          <a:xfrm>
            <a:off x="228600" y="-14288"/>
            <a:ext cx="8915400" cy="852488"/>
          </a:xfrm>
          <a:prstGeom prst="rect">
            <a:avLst/>
          </a:prstGeom>
          <a:noFill/>
          <a:ln>
            <a:miter lim="800000"/>
            <a:headEnd/>
            <a:tailEnd/>
          </a:ln>
        </p:spPr>
        <p:txBody>
          <a:bodyPr anchor="ctr"/>
          <a:lstStyle/>
          <a:p>
            <a:r>
              <a:rPr lang="en-US" smtClean="0">
                <a:solidFill>
                  <a:schemeClr val="bg1"/>
                </a:solidFill>
              </a:rPr>
              <a:t>Exhibit 12.3 </a:t>
            </a:r>
            <a:r>
              <a:rPr lang="en-US" b="0" smtClean="0">
                <a:solidFill>
                  <a:schemeClr val="bg1"/>
                </a:solidFill>
              </a:rPr>
              <a:t>Impact of Possible Exchange Rate Movements on Earnings under Two Alternative Operational Structures (in Millions)</a:t>
            </a:r>
          </a:p>
        </p:txBody>
      </p:sp>
      <p:pic>
        <p:nvPicPr>
          <p:cNvPr id="10244" name="Picture 1"/>
          <p:cNvPicPr>
            <a:picLocks noChangeAspect="1"/>
          </p:cNvPicPr>
          <p:nvPr/>
        </p:nvPicPr>
        <p:blipFill>
          <a:blip r:embed="rId2" cstate="print"/>
          <a:srcRect/>
          <a:stretch>
            <a:fillRect/>
          </a:stretch>
        </p:blipFill>
        <p:spPr bwMode="auto">
          <a:xfrm>
            <a:off x="838200" y="1447800"/>
            <a:ext cx="8285163" cy="3962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6647D0D-6831-4D32-9804-550886AA5E24}" type="slidenum">
              <a:rPr lang="en-US" smtClean="0">
                <a:solidFill>
                  <a:schemeClr val="tx1"/>
                </a:solidFill>
              </a:rPr>
              <a:pPr>
                <a:defRPr/>
              </a:pPr>
              <a:t>8</a:t>
            </a:fld>
            <a:endParaRPr lang="en-US" smtClean="0">
              <a:solidFill>
                <a:schemeClr val="tx1"/>
              </a:solidFill>
            </a:endParaRPr>
          </a:p>
        </p:txBody>
      </p:sp>
      <p:sp>
        <p:nvSpPr>
          <p:cNvPr id="11267" name="Rectangle 2"/>
          <p:cNvSpPr>
            <a:spLocks noGrp="1" noChangeArrowheads="1"/>
          </p:cNvSpPr>
          <p:nvPr>
            <p:ph type="title" idx="4294967295"/>
          </p:nvPr>
        </p:nvSpPr>
        <p:spPr bwMode="auto">
          <a:xfrm>
            <a:off x="228600" y="-14288"/>
            <a:ext cx="8915400" cy="852488"/>
          </a:xfrm>
          <a:prstGeom prst="rect">
            <a:avLst/>
          </a:prstGeom>
          <a:noFill/>
          <a:ln>
            <a:miter lim="800000"/>
            <a:headEnd/>
            <a:tailEnd/>
          </a:ln>
        </p:spPr>
        <p:txBody>
          <a:bodyPr anchor="ctr"/>
          <a:lstStyle/>
          <a:p>
            <a:r>
              <a:rPr lang="en-US" sz="2400" smtClean="0">
                <a:solidFill>
                  <a:schemeClr val="bg1"/>
                </a:solidFill>
              </a:rPr>
              <a:t>Exhibit 12.4 </a:t>
            </a:r>
            <a:r>
              <a:rPr lang="en-US" sz="2400" b="0" smtClean="0">
                <a:solidFill>
                  <a:schemeClr val="bg1"/>
                </a:solidFill>
              </a:rPr>
              <a:t>Economic Exposure Based on the Original and Proposed Operating Structures</a:t>
            </a:r>
          </a:p>
        </p:txBody>
      </p:sp>
      <p:pic>
        <p:nvPicPr>
          <p:cNvPr id="11268" name="Picture 1"/>
          <p:cNvPicPr>
            <a:picLocks noChangeAspect="1"/>
          </p:cNvPicPr>
          <p:nvPr/>
        </p:nvPicPr>
        <p:blipFill>
          <a:blip r:embed="rId2" cstate="print"/>
          <a:srcRect/>
          <a:stretch>
            <a:fillRect/>
          </a:stretch>
        </p:blipFill>
        <p:spPr bwMode="auto">
          <a:xfrm>
            <a:off x="842963" y="1447800"/>
            <a:ext cx="8162925" cy="4267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F2114AB-67DA-45D5-9004-B2ED847B7CD5}" type="slidenum">
              <a:rPr lang="en-US" smtClean="0">
                <a:solidFill>
                  <a:schemeClr val="tx1"/>
                </a:solidFill>
              </a:rPr>
              <a:pPr>
                <a:defRPr/>
              </a:pPr>
              <a:t>9</a:t>
            </a:fld>
            <a:endParaRPr lang="en-US" smtClean="0">
              <a:solidFill>
                <a:schemeClr val="tx1"/>
              </a:solidFill>
            </a:endParaRPr>
          </a:p>
        </p:txBody>
      </p:sp>
      <p:sp>
        <p:nvSpPr>
          <p:cNvPr id="12291" name="Rectangle 2"/>
          <p:cNvSpPr>
            <a:spLocks noGrp="1" noChangeArrowheads="1"/>
          </p:cNvSpPr>
          <p:nvPr>
            <p:ph type="title" idx="4294967295"/>
          </p:nvPr>
        </p:nvSpPr>
        <p:spPr bwMode="auto">
          <a:xfrm>
            <a:off x="685800" y="0"/>
            <a:ext cx="8305800" cy="762000"/>
          </a:xfrm>
          <a:prstGeom prst="rect">
            <a:avLst/>
          </a:prstGeom>
          <a:noFill/>
          <a:ln>
            <a:miter lim="800000"/>
            <a:headEnd/>
            <a:tailEnd/>
          </a:ln>
        </p:spPr>
        <p:txBody>
          <a:bodyPr anchor="ctr"/>
          <a:lstStyle/>
          <a:p>
            <a:r>
              <a:rPr lang="en-US" sz="2600" smtClean="0">
                <a:solidFill>
                  <a:schemeClr val="bg1"/>
                </a:solidFill>
              </a:rPr>
              <a:t>Issues Involved in the Restructuring Decision</a:t>
            </a:r>
          </a:p>
        </p:txBody>
      </p:sp>
      <p:sp>
        <p:nvSpPr>
          <p:cNvPr id="12292" name="Rectangle 3"/>
          <p:cNvSpPr>
            <a:spLocks noGrp="1" noChangeArrowheads="1"/>
          </p:cNvSpPr>
          <p:nvPr>
            <p:ph type="body" idx="4294967295"/>
          </p:nvPr>
        </p:nvSpPr>
        <p:spPr bwMode="auto">
          <a:xfrm>
            <a:off x="762000" y="1524000"/>
            <a:ext cx="8077200" cy="4648200"/>
          </a:xfrm>
          <a:prstGeom prst="rect">
            <a:avLst/>
          </a:prstGeom>
          <a:noFill/>
          <a:ln>
            <a:miter lim="800000"/>
            <a:headEnd/>
            <a:tailEnd/>
          </a:ln>
        </p:spPr>
        <p:txBody>
          <a:bodyPr/>
          <a:lstStyle/>
          <a:p>
            <a:pPr marL="495300" indent="-495300"/>
            <a:r>
              <a:rPr lang="en-US" sz="2800" smtClean="0"/>
              <a:t>Should the firm attempt to increase or reduce sales in new or existing foreign markets?</a:t>
            </a:r>
          </a:p>
          <a:p>
            <a:pPr marL="495300" indent="-495300"/>
            <a:r>
              <a:rPr lang="en-US" sz="2800" smtClean="0"/>
              <a:t>Should the firm increase or reduce its dependency on foreign suppliers?</a:t>
            </a:r>
          </a:p>
          <a:p>
            <a:pPr marL="495300" indent="-495300"/>
            <a:r>
              <a:rPr lang="en-US" sz="2800" smtClean="0"/>
              <a:t>Should the firm establish or eliminate production facilities in foreign markets?</a:t>
            </a:r>
          </a:p>
          <a:p>
            <a:pPr marL="495300" indent="-495300"/>
            <a:r>
              <a:rPr lang="en-US" sz="2800" smtClean="0"/>
              <a:t>Should the firm increase or reduce its level of debt denominated in foreign currencies?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0_FMI 9th">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0_FMI 9th">
      <a:majorFont>
        <a:latin typeface=""/>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000 - Template - IFM 10th</Template>
  <TotalTime>2012</TotalTime>
  <Words>900</Words>
  <Application>Microsoft Office PowerPoint</Application>
  <PresentationFormat>On-screen Show (4:3)</PresentationFormat>
  <Paragraphs>83</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Times New Roman</vt:lpstr>
      <vt:lpstr>Wingdings</vt:lpstr>
      <vt:lpstr>10_FMI 9th</vt:lpstr>
      <vt:lpstr>Slide 1</vt:lpstr>
      <vt:lpstr>12</vt:lpstr>
      <vt:lpstr>Managing Economic Exposure</vt:lpstr>
      <vt:lpstr>Managing Economic Exposure</vt:lpstr>
      <vt:lpstr>Exhibit 12.1 How Managing Exposure Can Increase an MNC’s Value</vt:lpstr>
      <vt:lpstr>Exhibit 12.2 Original Impact of Possible Exchange Rates on Cash Flows of Madison Co. (in Millions)</vt:lpstr>
      <vt:lpstr>Exhibit 12.3 Impact of Possible Exchange Rate Movements on Earnings under Two Alternative Operational Structures (in Millions)</vt:lpstr>
      <vt:lpstr>Exhibit 12.4 Economic Exposure Based on the Original and Proposed Operating Structures</vt:lpstr>
      <vt:lpstr>Issues Involved in the Restructuring Decision</vt:lpstr>
      <vt:lpstr>Exhibit 12.5 How to Restructure Operations to Balance the Impact of Currency Movements on Cash Inflows and Outflows</vt:lpstr>
      <vt:lpstr>A Case on Hedging Economic Exposure:  Savor Co., a U.S. firm with exposure to the Euro</vt:lpstr>
      <vt:lpstr>A Case on Hedging Economic Exposure:  Savor Co., a U.S. firm with exposure to the Euro</vt:lpstr>
      <vt:lpstr>Exhibit 12.6 Assessment of Savor Co.’s Cash Flows and the Euro’s Movements</vt:lpstr>
      <vt:lpstr>A Case on Hedging Economic Exposure:  Savor Co., a U.S. firm with exposure to the Euro</vt:lpstr>
      <vt:lpstr>Hedging Exposure to Fixed Assets</vt:lpstr>
      <vt:lpstr>Managing Translation Exposure</vt:lpstr>
      <vt:lpstr>Managing Translation Exposure</vt:lpstr>
      <vt:lpstr>SUMMARY</vt:lpstr>
      <vt:lpstr>SUMMARY (Cont.)</vt:lpstr>
    </vt:vector>
  </TitlesOfParts>
  <Company>California State University, Fullerton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Campus User</dc:creator>
  <cp:lastModifiedBy>Nivine Richie</cp:lastModifiedBy>
  <cp:revision>36</cp:revision>
  <dcterms:created xsi:type="dcterms:W3CDTF">2009-07-28T19:15:56Z</dcterms:created>
  <dcterms:modified xsi:type="dcterms:W3CDTF">2011-08-01T17:02:43Z</dcterms:modified>
</cp:coreProperties>
</file>