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90" r:id="rId3"/>
    <p:sldId id="261" r:id="rId4"/>
    <p:sldId id="262" r:id="rId5"/>
    <p:sldId id="263" r:id="rId6"/>
    <p:sldId id="264" r:id="rId7"/>
    <p:sldId id="265" r:id="rId8"/>
    <p:sldId id="295" r:id="rId9"/>
    <p:sldId id="296" r:id="rId10"/>
    <p:sldId id="270" r:id="rId11"/>
    <p:sldId id="266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97" r:id="rId20"/>
    <p:sldId id="284" r:id="rId21"/>
    <p:sldId id="283" r:id="rId22"/>
    <p:sldId id="285" r:id="rId23"/>
    <p:sldId id="287" r:id="rId24"/>
    <p:sldId id="288" r:id="rId25"/>
    <p:sldId id="293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D0882-256C-46B1-A1CD-215AACC993E1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24631-78FC-4814-996A-5354733570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94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EDE95F-61D3-4634-B92D-32CE553233A8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5991EA-9AED-45AB-B8AD-8FF9F55F743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852C3F-C9E1-4221-84B2-200B62193DC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24631-78FC-4814-996A-5354733570E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24631-78FC-4814-996A-5354733570E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24631-78FC-4814-996A-5354733570E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24631-78FC-4814-996A-5354733570E9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5C6FBB-C1EA-4A54-8061-96B9078C6EEF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A183A3-E2C5-462A-826C-FB477450D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Modernity </a:t>
            </a:r>
            <a:r>
              <a:rPr lang="en-US" sz="2400" b="1" dirty="0" smtClean="0"/>
              <a:t>&amp; </a:t>
            </a:r>
            <a:r>
              <a:rPr lang="en-US" sz="2400" b="1" dirty="0" smtClean="0"/>
              <a:t>Post-Modernity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Mohsin Niazi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Analysis of Modernity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S-F Theory: Modernity as Mass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ym typeface="Wingdings" pitchFamily="2" charset="2"/>
              </a:rPr>
              <a:t>Mass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Society</a:t>
            </a:r>
            <a:r>
              <a:rPr lang="en-US" dirty="0" smtClean="0">
                <a:sym typeface="Wingdings" pitchFamily="2" charset="2"/>
              </a:rPr>
              <a:t> – a society in which prosperity and bureaucracy have weakened traditional social ties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Material Plenty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Highly Productive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Lots of Income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But…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Spiritual  Weakness &amp; Moral Uncertainty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Weak Kinship &amp; Impersonal Neighborhoods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Feelings of Social Isolation</a:t>
            </a:r>
          </a:p>
          <a:p>
            <a:r>
              <a:rPr lang="en-US" dirty="0" smtClean="0">
                <a:sym typeface="Wingdings" pitchFamily="2" charset="2"/>
              </a:rPr>
              <a:t>Theory of Mass Society (2 Parts):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1. The scale of modern life has greatly increased.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2. The state (and other large bureaucracies) is ever-expanding.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S-F Theory: Modernity as Mass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1. The Mass Scale of Modern Life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Pre-IR: Tight Communities in Rural Villages &amp; Small Towns</a:t>
            </a:r>
          </a:p>
          <a:p>
            <a:pPr lvl="2"/>
            <a:r>
              <a:rPr lang="en-US" i="1" dirty="0" smtClean="0">
                <a:sym typeface="Wingdings" pitchFamily="2" charset="2"/>
              </a:rPr>
              <a:t>Gemienschaft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Surrounded By Kin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Guided by Shared Heritage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Gossip Ensured Conformity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Mechanical Solidarity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Strong Moral Values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Low Tolerance for Social Diversity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IR &amp; Beyond: Large Cities </a:t>
            </a:r>
            <a:r>
              <a:rPr lang="en-US" sz="2100" dirty="0" smtClean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2100" dirty="0" smtClean="0">
                <a:solidFill>
                  <a:schemeClr val="tx1"/>
                </a:solidFill>
                <a:sym typeface="Wingdings"/>
              </a:rPr>
              <a:t> </a:t>
            </a:r>
            <a:r>
              <a:rPr lang="en-US" sz="2100" dirty="0" smtClean="0">
                <a:solidFill>
                  <a:schemeClr val="tx1"/>
                </a:solidFill>
                <a:sym typeface="Wingdings" pitchFamily="2" charset="2"/>
              </a:rPr>
              <a:t>Population, Urbanization, &amp; Division of Labor)</a:t>
            </a:r>
          </a:p>
          <a:p>
            <a:pPr lvl="2"/>
            <a:r>
              <a:rPr lang="en-US" i="1" dirty="0" err="1" smtClean="0">
                <a:sym typeface="Wingdings" pitchFamily="2" charset="2"/>
              </a:rPr>
              <a:t>Gesellschaft</a:t>
            </a:r>
            <a:endParaRPr lang="en-US" i="1" dirty="0" smtClean="0">
              <a:sym typeface="Wingdings" pitchFamily="2" charset="2"/>
            </a:endParaRPr>
          </a:p>
          <a:p>
            <a:pPr lvl="3"/>
            <a:r>
              <a:rPr lang="en-US" dirty="0" smtClean="0">
                <a:sym typeface="Wingdings" pitchFamily="2" charset="2"/>
              </a:rPr>
              <a:t>Weakened Traditional Values</a:t>
            </a:r>
            <a:endParaRPr lang="en-US" i="1" dirty="0" smtClean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Organic Solidarity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Specialized Economic Activity  People Known by Job vs. Kinship Group or Hometown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Large Organizations Become Central – assume responsibility for the daily needs that had previously been fulfilled by family, friends, and neighbors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Ex: Public Schools, CJS, Charities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F2F Communication Replaced by Mass Media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Which gives rise to a national culture that washes over the traditional differences between towns and regions.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Geographic Mobility + Mass Communication + Exposure to Diverse Ways of Life 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S-F Theory: Modernity as Mass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2. The Ever-Expanding State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Pre-IR: Government = Local Noble + Distant Monarchy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Rulers and leaders had little power compared to today.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IR &amp; Beyond: Government = Large and Important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Technological Innovation  Government Expands  Centralized State Grows in Size &amp; Importance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Government has assumed the responsibility for more and more areas of social life.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National Defense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Schooling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Controlling Wages &amp; Working Conditions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Financial Assistance to Ill &amp; Unemployed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Thus power resides in large bureaucracies in mass society.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S-F Theory: Modernity as Mass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Critical Review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Growing scale of modern life has positive aspects, but at the price of losing some of our cultural heritage. Specifically, modern societies…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Increase individual rights.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Tolerate greater social differences.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Raise standards of living.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Protect people and promote social equality.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But are prone to…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Transformation of diverse individuals into a generic and dehumanized mass.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Excessive bureaucracy and all its problems.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Limited autonomy.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Self-centeredness (</a:t>
            </a:r>
            <a:r>
              <a:rPr lang="en-US" dirty="0" err="1" smtClean="0">
                <a:sym typeface="Wingdings" pitchFamily="2" charset="2"/>
              </a:rPr>
              <a:t>Tonnies</a:t>
            </a:r>
            <a:r>
              <a:rPr lang="en-US" dirty="0" smtClean="0">
                <a:sym typeface="Wingdings" pitchFamily="2" charset="2"/>
              </a:rPr>
              <a:t>).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Anomie (Durkheim).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Ultimately, the size, complexity, &amp; tolerance within mass society dooms traditional values and families, leaving individuals isolated, powerless, and materialistic.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Mass society theory tends to romanticize the past and ignores problems of social inequality.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S-C Theory: Modernity as Class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ym typeface="Wingdings" pitchFamily="2" charset="2"/>
              </a:rPr>
              <a:t>Class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Society</a:t>
            </a:r>
            <a:r>
              <a:rPr lang="en-US" dirty="0" smtClean="0">
                <a:sym typeface="Wingdings" pitchFamily="2" charset="2"/>
              </a:rPr>
              <a:t> – a capitalist society with pronounced social stratification</a:t>
            </a:r>
          </a:p>
          <a:p>
            <a:r>
              <a:rPr lang="en-US" dirty="0" smtClean="0">
                <a:sym typeface="Wingdings" pitchFamily="2" charset="2"/>
              </a:rPr>
              <a:t>Theory of Class Society:  Views the heart of modernization as an (1) expanding capitalist economy, marked by (2) inequality.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S-C Theory: Modernity as Class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1. Capitalism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The increasing scale of social life in modern society results from the growth and greed unleashed by capitalism.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Capitalism = Profit Seeking 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Consumption &amp; Production Rise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Self-Centeredness  Weakens Social Ties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People = Commodities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Capitalism = Rationality &amp; Science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Modern societies encourage people to view human well-being as a technical puzzle to be solved by experts rather than through the pursuit of social justice.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Ex: Health through Science and Medicine vs. Health through </a:t>
            </a:r>
            <a:r>
              <a:rPr lang="en-US" dirty="0" smtClean="0">
                <a:sym typeface="Wingdings"/>
              </a:rPr>
              <a:t> </a:t>
            </a:r>
            <a:r>
              <a:rPr lang="en-US" dirty="0" smtClean="0">
                <a:sym typeface="Wingdings" pitchFamily="2" charset="2"/>
              </a:rPr>
              <a:t>Poverty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Business also promotes scientific logic by attempting to increase profit through efficiency.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S-C Theory: Modernity as Class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2800" dirty="0" smtClean="0">
                <a:sym typeface="Wingdings" pitchFamily="2" charset="2"/>
              </a:rPr>
              <a:t>2. Persistent Inequality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Elites persist as capitalist millionaires rather than nobles born to wealth and power. 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The richest 5% in the US own 60% of all privately held property.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Most people are powerless in the face of wealthy elites.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M-S vs. C-S Theory on Inequality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M-S: The state works to increase equality and combat social problems.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C-S : State can only accomplish minor reforms because the real power lies in the hands of capitalists who control the economy.</a:t>
            </a:r>
          </a:p>
          <a:p>
            <a:pPr lvl="3"/>
            <a:r>
              <a:rPr lang="en-US" sz="2000" dirty="0" smtClean="0">
                <a:sym typeface="Wingdings" pitchFamily="2" charset="2"/>
              </a:rPr>
              <a:t>Progress is the result of political struggle, NOT gov’t goodwill.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S-C Theory: Modernity as Class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Critical Review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Says people in modern societies suffer not from anomie, but from alienation and powerlessness.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Enjoys widespread support among liberals and radicals.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Overlooks the increasing prosperity of modern societies and the fact that discrimination based on race, ethnicity, and gender is now illegal 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Few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think that a centralized economy would cure the ills of modernity since socialism has failed to generate a high standard of living and many socialist nations face the same SPs that we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85800"/>
            <a:ext cx="91440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Postmodernity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Postmodernity </a:t>
            </a:r>
            <a:r>
              <a:rPr lang="en-US" sz="2000" dirty="0" smtClean="0"/>
              <a:t>(Read about this!)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Industrial Revolution  Modernity</a:t>
            </a:r>
          </a:p>
          <a:p>
            <a:r>
              <a:rPr lang="en-US" dirty="0" smtClean="0">
                <a:sym typeface="Wingdings" pitchFamily="2" charset="2"/>
              </a:rPr>
              <a:t>Information Revolution  </a:t>
            </a:r>
            <a:r>
              <a:rPr lang="en-US" b="1" dirty="0" smtClean="0">
                <a:sym typeface="Wingdings" pitchFamily="2" charset="2"/>
              </a:rPr>
              <a:t>Postmodernity</a:t>
            </a:r>
            <a:r>
              <a:rPr lang="en-US" dirty="0" smtClean="0">
                <a:sym typeface="Wingdings" pitchFamily="2" charset="2"/>
              </a:rPr>
              <a:t> – social patterns characteristic of postindustrial societies</a:t>
            </a:r>
          </a:p>
          <a:p>
            <a:r>
              <a:rPr lang="en-US" dirty="0" smtClean="0">
                <a:sym typeface="Wingdings" pitchFamily="2" charset="2"/>
              </a:rPr>
              <a:t>5 Themes of Postmodern Thinking: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 important respects, modernity has failed.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Modernity has not solved our </a:t>
            </a:r>
            <a:r>
              <a:rPr lang="en-US" dirty="0" smtClean="0">
                <a:sym typeface="Wingdings" pitchFamily="2" charset="2"/>
              </a:rPr>
              <a:t>Social Problems</a:t>
            </a:r>
            <a:r>
              <a:rPr lang="en-US" dirty="0" smtClean="0">
                <a:sym typeface="Wingdings" pitchFamily="2" charset="2"/>
              </a:rPr>
              <a:t>, largely due to a widespread lack of financial security.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The bright light of “progress” is fading.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People are unsure what the future holds and stark pessimism reigns.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Science no longer holds the answers.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Science has not solved our SPs and has created many new SPs.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Science ≠ Truth: </a:t>
            </a:r>
            <a:r>
              <a:rPr lang="en-US" b="1" dirty="0" smtClean="0">
                <a:sym typeface="Wingdings" pitchFamily="2" charset="2"/>
              </a:rPr>
              <a:t>There is no one truth and objective reality does not exist, rather many socially constructed realities exist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Cultural debates are intensifying,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With less material want, ideas are taking on more importance.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Social institutions are changing.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Ex: Changing Families (Refer to Family lecture for details.)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Postmodernity </a:t>
            </a:r>
            <a:r>
              <a:rPr lang="en-US" sz="2000" dirty="0" smtClean="0"/>
              <a:t>(Read about this!)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Critical Review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P-M criticizes modernity for not meeting human needs.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Fails to recognize the positive outcomes of modernity like longer LE and higher standards of living.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Modernization &amp; </a:t>
            </a:r>
            <a:br>
              <a:rPr lang="en-US" dirty="0" smtClean="0"/>
            </a:br>
            <a:r>
              <a:rPr lang="en-US" dirty="0" smtClean="0"/>
              <a:t>Our Global Future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Modernization &amp; Our Global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The world is in desperate need of change, as evidenced by the plight of the world’s poor.  </a:t>
            </a:r>
            <a:r>
              <a:rPr lang="en-US" i="1" dirty="0" smtClean="0">
                <a:sym typeface="Wingdings" pitchFamily="2" charset="2"/>
              </a:rPr>
              <a:t>What can we do?</a:t>
            </a:r>
          </a:p>
          <a:p>
            <a:r>
              <a:rPr lang="en-US" b="1" dirty="0" smtClean="0">
                <a:sym typeface="Wingdings" pitchFamily="2" charset="2"/>
              </a:rPr>
              <a:t>Modernization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Theory</a:t>
            </a:r>
            <a:r>
              <a:rPr lang="en-US" dirty="0" smtClean="0">
                <a:sym typeface="Wingdings" pitchFamily="2" charset="2"/>
              </a:rPr>
              <a:t> – in the past, the entire world was poor and technological change enhanced human productivity and raised living standards in many nations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Solution to Poverty = Promote Technological Development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Major Barrier = Traditionalism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But modernization is a trade-off…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May gain wealth through economic development.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But could lose cultural identity and values.</a:t>
            </a:r>
          </a:p>
          <a:p>
            <a:r>
              <a:rPr lang="en-US" b="1" dirty="0" smtClean="0">
                <a:sym typeface="Wingdings" pitchFamily="2" charset="2"/>
              </a:rPr>
              <a:t>Dependency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Theory</a:t>
            </a:r>
            <a:r>
              <a:rPr lang="en-US" dirty="0" smtClean="0">
                <a:sym typeface="Wingdings" pitchFamily="2" charset="2"/>
              </a:rPr>
              <a:t> – today’s poor societies have little ability to modernize, even if they want to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Major Barrier = Global Domination of Rich Capitalist Societies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Who don’t really WANT other societies to modernize, as they prefer to have those nations </a:t>
            </a:r>
            <a:r>
              <a:rPr lang="en-US" i="1" dirty="0" smtClean="0">
                <a:sym typeface="Wingdings" pitchFamily="2" charset="2"/>
              </a:rPr>
              <a:t>dependent </a:t>
            </a:r>
            <a:r>
              <a:rPr lang="en-US" dirty="0" smtClean="0">
                <a:sym typeface="Wingdings" pitchFamily="2" charset="2"/>
              </a:rPr>
              <a:t>on them.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2400" dirty="0" smtClean="0">
                <a:sym typeface="Wingdings" pitchFamily="2" charset="2"/>
              </a:rPr>
              <a:t>The last century witnessed unprecedented human achievement.</a:t>
            </a:r>
          </a:p>
          <a:p>
            <a:r>
              <a:rPr lang="en-US" sz="2400" dirty="0" smtClean="0">
                <a:sym typeface="Wingdings" pitchFamily="2" charset="2"/>
              </a:rPr>
              <a:t>But solutions to many problems of human existence – including finding meaning in life, resolving conflicts between nations, and eliminating poverty – have eluded us.</a:t>
            </a:r>
          </a:p>
          <a:p>
            <a:r>
              <a:rPr lang="en-US" sz="2400" dirty="0" smtClean="0">
                <a:sym typeface="Wingdings" pitchFamily="2" charset="2"/>
              </a:rPr>
              <a:t>New problems have also emerged like controlling population growth and establishing an environmentally sustainable society.</a:t>
            </a:r>
          </a:p>
          <a:p>
            <a:r>
              <a:rPr lang="en-US" sz="2400" dirty="0" smtClean="0">
                <a:sym typeface="Wingdings" pitchFamily="2" charset="2"/>
              </a:rPr>
              <a:t>In the next 100 years, we must be prepared to tackle such problems with imagination, compassion, and determination.</a:t>
            </a:r>
          </a:p>
          <a:p>
            <a:r>
              <a:rPr lang="en-US" sz="2400" dirty="0" smtClean="0">
                <a:sym typeface="Wingdings" pitchFamily="2" charset="2"/>
              </a:rPr>
              <a:t>Our growing understanding of human society gives us reason to be hopeful that we can make positive changes</a:t>
            </a:r>
            <a:r>
              <a:rPr lang="en-US" sz="2400" dirty="0" smtClean="0">
                <a:sym typeface="Wingdings" pitchFamily="2" charset="2"/>
              </a:rPr>
              <a:t>.</a:t>
            </a:r>
            <a:endParaRPr lang="en-US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Modernity</a:t>
            </a:r>
            <a:r>
              <a:rPr lang="en-US" dirty="0" smtClean="0"/>
              <a:t> – social patterns resulting from industrialization</a:t>
            </a:r>
          </a:p>
          <a:p>
            <a:r>
              <a:rPr lang="en-US" b="1" dirty="0" smtClean="0"/>
              <a:t>Modernization</a:t>
            </a:r>
            <a:r>
              <a:rPr lang="en-US" dirty="0" smtClean="0"/>
              <a:t> – the process of social change begun by industrialization</a:t>
            </a:r>
          </a:p>
          <a:p>
            <a:r>
              <a:rPr lang="en-US" dirty="0" smtClean="0"/>
              <a:t>Four Dimensions of Modernization: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decline of small, traditional communities.</a:t>
            </a:r>
          </a:p>
          <a:p>
            <a:pPr marL="1005840" lvl="2" indent="-457200"/>
            <a:r>
              <a:rPr lang="en-US" dirty="0" smtClean="0"/>
              <a:t>Ex:  Hunter-Gatherer </a:t>
            </a:r>
            <a:r>
              <a:rPr lang="en-US" dirty="0" smtClean="0">
                <a:sym typeface="Wingdings" pitchFamily="2" charset="2"/>
              </a:rPr>
              <a:t> Post-Industrial</a:t>
            </a:r>
            <a:endParaRPr lang="en-US" dirty="0" smtClean="0"/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expansion of personal choice.</a:t>
            </a:r>
          </a:p>
          <a:p>
            <a:pPr marL="1005840" lvl="2" indent="-457200"/>
            <a:r>
              <a:rPr lang="en-US" b="1" dirty="0" smtClean="0"/>
              <a:t>Individualization</a:t>
            </a:r>
            <a:r>
              <a:rPr lang="en-US" dirty="0" smtClean="0"/>
              <a:t> - as tradition weakens, people see their lives as an unending series of options</a:t>
            </a:r>
          </a:p>
          <a:p>
            <a:pPr marL="1005840" lvl="2" indent="-457200"/>
            <a:r>
              <a:rPr lang="en-US" dirty="0" smtClean="0"/>
              <a:t>We commonly believe people </a:t>
            </a:r>
            <a:r>
              <a:rPr lang="en-US" i="1" dirty="0" smtClean="0"/>
              <a:t>should </a:t>
            </a:r>
            <a:r>
              <a:rPr lang="en-US" dirty="0" smtClean="0"/>
              <a:t>take control of their lives.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Increasing social diversity.</a:t>
            </a:r>
          </a:p>
          <a:p>
            <a:pPr marL="1005840" lvl="2" indent="-457200"/>
            <a:r>
              <a:rPr lang="en-US" dirty="0" smtClean="0"/>
              <a:t>Pre-Industrial: Family + Religion = Conformity</a:t>
            </a:r>
          </a:p>
          <a:p>
            <a:pPr marL="1005840" lvl="2" indent="-457200"/>
            <a:r>
              <a:rPr lang="en-US" dirty="0" smtClean="0"/>
              <a:t>Industrial: Rationality + Bureaucracy + Urbanization = Diversity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Orientation toward the future and a growing awareness of time.</a:t>
            </a:r>
          </a:p>
          <a:p>
            <a:pPr marL="1005840" lvl="2" indent="-457200"/>
            <a:r>
              <a:rPr lang="en-US" dirty="0" smtClean="0"/>
              <a:t>We are forward-looking and optimistic.</a:t>
            </a:r>
          </a:p>
          <a:p>
            <a:pPr marL="1005840" lvl="2" indent="-457200"/>
            <a:r>
              <a:rPr lang="en-US" dirty="0" smtClean="0"/>
              <a:t>Organize routines down to the very minute.</a:t>
            </a:r>
          </a:p>
          <a:p>
            <a:pPr marL="1280160" lvl="3" indent="-457200"/>
            <a:r>
              <a:rPr lang="en-US" dirty="0" smtClean="0"/>
              <a:t>Ex: Flight Departure at 11:06 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Tonnies: The Loss of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Gemeinschaft</a:t>
            </a:r>
            <a:r>
              <a:rPr lang="en-US" dirty="0" smtClean="0"/>
              <a:t> – human community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Hard Working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Slow Moving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United</a:t>
            </a:r>
          </a:p>
          <a:p>
            <a:r>
              <a:rPr lang="en-US" b="1" i="1" dirty="0" smtClean="0"/>
              <a:t>Gesellschaft</a:t>
            </a:r>
            <a:r>
              <a:rPr lang="en-US" dirty="0" smtClean="0"/>
              <a:t> – self-interest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Live Among Strangers &amp; Ignore Others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Lack Trust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Mobile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Anonymous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Separated</a:t>
            </a:r>
          </a:p>
          <a:p>
            <a:r>
              <a:rPr lang="en-US" dirty="0" smtClean="0"/>
              <a:t>Tonnies created a lasting account of modernization as the progressive loss of </a:t>
            </a:r>
            <a:r>
              <a:rPr lang="en-US" i="1" dirty="0" smtClean="0"/>
              <a:t>Gemeinschaft</a:t>
            </a:r>
            <a:r>
              <a:rPr lang="en-US" dirty="0" smtClean="0"/>
              <a:t> in favor of </a:t>
            </a:r>
            <a:r>
              <a:rPr lang="en-US" i="1" dirty="0" smtClean="0"/>
              <a:t>Gesellschaft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Causes societies to become rootless and impersonal.</a:t>
            </a:r>
          </a:p>
          <a:p>
            <a:r>
              <a:rPr lang="en-US" dirty="0" smtClean="0"/>
              <a:t>This shift was </a:t>
            </a:r>
            <a:r>
              <a:rPr lang="en-US" u="sng" dirty="0" smtClean="0"/>
              <a:t>spurred by industrialization</a:t>
            </a:r>
            <a:r>
              <a:rPr lang="en-US" dirty="0" smtClean="0"/>
              <a:t>, which weakened family and tradition by introducing an emphasis on facts, efficiency, and money.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Durkheim: Division of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Modernization is defined by an increasing </a:t>
            </a:r>
            <a:r>
              <a:rPr lang="en-US" b="1" dirty="0" smtClean="0"/>
              <a:t>division of labor</a:t>
            </a:r>
            <a:r>
              <a:rPr lang="en-US" dirty="0" smtClean="0"/>
              <a:t>, or specialized economic activity.</a:t>
            </a:r>
          </a:p>
          <a:p>
            <a:r>
              <a:rPr lang="en-US" dirty="0" smtClean="0"/>
              <a:t>Traditional Societies: Everyone performs more or less the same daily round of activities.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Mechanical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Solidarity</a:t>
            </a:r>
            <a:r>
              <a:rPr lang="en-US" dirty="0" smtClean="0">
                <a:solidFill>
                  <a:schemeClr val="tx1"/>
                </a:solidFill>
              </a:rPr>
              <a:t> – people are linked together by shared moral sentiments due to similarities</a:t>
            </a:r>
          </a:p>
          <a:p>
            <a:r>
              <a:rPr lang="en-US" dirty="0" smtClean="0"/>
              <a:t>Modern Societies: People perform highly specific roles.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Organic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Solidarity</a:t>
            </a:r>
            <a:r>
              <a:rPr lang="en-US" dirty="0" smtClean="0">
                <a:solidFill>
                  <a:schemeClr val="tx1"/>
                </a:solidFill>
              </a:rPr>
              <a:t> – mutual dependency between people engaged in specialized work</a:t>
            </a:r>
          </a:p>
          <a:p>
            <a:r>
              <a:rPr lang="en-US" dirty="0" smtClean="0"/>
              <a:t>Feared </a:t>
            </a:r>
            <a:r>
              <a:rPr lang="en-US" b="1" dirty="0" smtClean="0"/>
              <a:t>anomie</a:t>
            </a:r>
            <a:r>
              <a:rPr lang="en-US" dirty="0" smtClean="0"/>
              <a:t>, a condition of </a:t>
            </a:r>
            <a:r>
              <a:rPr lang="en-US" dirty="0" err="1" smtClean="0"/>
              <a:t>normlessness</a:t>
            </a:r>
            <a:r>
              <a:rPr lang="en-US" dirty="0" smtClean="0"/>
              <a:t>, might occur in modern societies (due to shift from MS to OS).</a:t>
            </a:r>
          </a:p>
          <a:p>
            <a:r>
              <a:rPr lang="en-US" dirty="0" err="1" smtClean="0"/>
              <a:t>Tonnies</a:t>
            </a:r>
            <a:r>
              <a:rPr lang="en-US" dirty="0" smtClean="0"/>
              <a:t> saw modernity as destroying community, while Durkheim saw modernity ushering in a new form of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Weber: Rationalization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Modernity means replacing a traditional worldview with a rational way of thinking.</a:t>
            </a:r>
          </a:p>
          <a:p>
            <a:r>
              <a:rPr lang="en-US" dirty="0" smtClean="0"/>
              <a:t>Preindustrial Societies: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Tradition acts as a constant brake on change.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Truth &amp; Rightness = What has always been.</a:t>
            </a:r>
          </a:p>
          <a:p>
            <a:r>
              <a:rPr lang="en-US" dirty="0" smtClean="0"/>
              <a:t>Industrial and Postindustrial Societies: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Value efficiency and have little reverence for the past.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Truth &amp; Rightness = Result of rational calculation.</a:t>
            </a:r>
          </a:p>
          <a:p>
            <a:r>
              <a:rPr lang="en-US" dirty="0" smtClean="0"/>
              <a:t>Weber said modern societies are </a:t>
            </a:r>
            <a:r>
              <a:rPr lang="en-US" b="1" dirty="0" smtClean="0"/>
              <a:t>disenchanted </a:t>
            </a:r>
            <a:r>
              <a:rPr lang="en-US" dirty="0" smtClean="0"/>
              <a:t>because people turn away from the gods and challenge previously unquestioned truths with rational thinking.</a:t>
            </a:r>
          </a:p>
          <a:p>
            <a:r>
              <a:rPr lang="en-US" dirty="0" smtClean="0"/>
              <a:t>Critical of modern society.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Saw science as turning us away from more basic questions about the meaning and purpose of human existence.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Feared rationalization would erode the human spirit through bureaucracy.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Marx: Capitalism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Modern society is synonymous with capitalism.</a:t>
            </a:r>
          </a:p>
          <a:p>
            <a:r>
              <a:rPr lang="en-US" dirty="0" smtClean="0"/>
              <a:t>Modernity weakened small communities, sharpened the division of labor, and fostered a rational worldview.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All of which are necessary for capitalism to flourish!</a:t>
            </a:r>
          </a:p>
          <a:p>
            <a:pPr lvl="2"/>
            <a:r>
              <a:rPr lang="en-US" dirty="0" smtClean="0"/>
              <a:t>Urbanization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Weakening Small Communities</a:t>
            </a:r>
          </a:p>
          <a:p>
            <a:pPr lvl="2"/>
            <a:r>
              <a:rPr lang="en-US" dirty="0" smtClean="0"/>
              <a:t>Efficiency </a:t>
            </a:r>
            <a:r>
              <a:rPr lang="en-US" dirty="0" smtClean="0">
                <a:sym typeface="Wingdings" pitchFamily="2" charset="2"/>
              </a:rPr>
              <a:t> Division of Labor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Pursuit of Profit  Rationality</a:t>
            </a:r>
          </a:p>
          <a:p>
            <a:r>
              <a:rPr lang="en-US" dirty="0" smtClean="0">
                <a:sym typeface="Wingdings" pitchFamily="2" charset="2"/>
              </a:rPr>
              <a:t>Believed social conflict would sow seeds of revolutionary change that would lead to socialism and a better world.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95400"/>
            <a:ext cx="9144000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301</TotalTime>
  <Words>1725</Words>
  <Application>Microsoft Office PowerPoint</Application>
  <PresentationFormat>On-screen Show (4:3)</PresentationFormat>
  <Paragraphs>196</Paragraphs>
  <Slides>26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Origin</vt:lpstr>
      <vt:lpstr> Modernity &amp; Post-Modernity</vt:lpstr>
      <vt:lpstr>Modernity</vt:lpstr>
      <vt:lpstr>Modernity</vt:lpstr>
      <vt:lpstr>Tonnies: The Loss of Community</vt:lpstr>
      <vt:lpstr>Durkheim: Division of Labor</vt:lpstr>
      <vt:lpstr>Weber: Rationalization</vt:lpstr>
      <vt:lpstr>Marx: Capitalism</vt:lpstr>
      <vt:lpstr>PowerPoint Presentation</vt:lpstr>
      <vt:lpstr>PowerPoint Presentation</vt:lpstr>
      <vt:lpstr>Theoretical Analysis of Modernity</vt:lpstr>
      <vt:lpstr>S-F Theory: Modernity as Mass Society</vt:lpstr>
      <vt:lpstr>S-F Theory: Modernity as Mass Society</vt:lpstr>
      <vt:lpstr>S-F Theory: Modernity as Mass Society</vt:lpstr>
      <vt:lpstr>S-F Theory: Modernity as Mass Society</vt:lpstr>
      <vt:lpstr>S-C Theory: Modernity as Class Society</vt:lpstr>
      <vt:lpstr>S-C Theory: Modernity as Class Society</vt:lpstr>
      <vt:lpstr>S-C Theory: Modernity as Class Society</vt:lpstr>
      <vt:lpstr>S-C Theory: Modernity as Class Society</vt:lpstr>
      <vt:lpstr>PowerPoint Presentation</vt:lpstr>
      <vt:lpstr>Postmodernity</vt:lpstr>
      <vt:lpstr>Postmodernity (Read about this!)</vt:lpstr>
      <vt:lpstr>Postmodernity (Read about this!)</vt:lpstr>
      <vt:lpstr>Modernization &amp;  Our Global Future</vt:lpstr>
      <vt:lpstr>Modernization &amp; Our Global Future</vt:lpstr>
      <vt:lpstr>Looking Ahead</vt:lpstr>
      <vt:lpstr>Conclusion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24 - Social Change: Traditional, Modern &amp; Post-Modern Societies</dc:title>
  <dc:creator>Valued Acer Customer</dc:creator>
  <cp:lastModifiedBy>Mohsin Khan</cp:lastModifiedBy>
  <cp:revision>47</cp:revision>
  <dcterms:created xsi:type="dcterms:W3CDTF">2009-09-11T16:00:44Z</dcterms:created>
  <dcterms:modified xsi:type="dcterms:W3CDTF">2017-11-08T15:29:09Z</dcterms:modified>
</cp:coreProperties>
</file>