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6"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296"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4B1115-77F6-402D-85ED-0F25BFFE32E5}" type="datetimeFigureOut">
              <a:rPr lang="en-US" smtClean="0"/>
              <a:t>12-Nov-20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5F557-2452-4A4E-8F4A-28D43BE2C964}" type="slidenum">
              <a:rPr lang="en-US" smtClean="0"/>
              <a:t>‹#›</a:t>
            </a:fld>
            <a:endParaRPr lang="en-US"/>
          </a:p>
        </p:txBody>
      </p:sp>
    </p:spTree>
    <p:extLst>
      <p:ext uri="{BB962C8B-B14F-4D97-AF65-F5344CB8AC3E}">
        <p14:creationId xmlns:p14="http://schemas.microsoft.com/office/powerpoint/2010/main" val="1662086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4B1115-77F6-402D-85ED-0F25BFFE32E5}" type="datetimeFigureOut">
              <a:rPr lang="en-US" smtClean="0"/>
              <a:t>12-Nov-20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5F557-2452-4A4E-8F4A-28D43BE2C964}" type="slidenum">
              <a:rPr lang="en-US" smtClean="0"/>
              <a:t>‹#›</a:t>
            </a:fld>
            <a:endParaRPr lang="en-US"/>
          </a:p>
        </p:txBody>
      </p:sp>
    </p:spTree>
    <p:extLst>
      <p:ext uri="{BB962C8B-B14F-4D97-AF65-F5344CB8AC3E}">
        <p14:creationId xmlns:p14="http://schemas.microsoft.com/office/powerpoint/2010/main" val="2717882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4B1115-77F6-402D-85ED-0F25BFFE32E5}" type="datetimeFigureOut">
              <a:rPr lang="en-US" smtClean="0"/>
              <a:t>12-Nov-20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5F557-2452-4A4E-8F4A-28D43BE2C964}" type="slidenum">
              <a:rPr lang="en-US" smtClean="0"/>
              <a:t>‹#›</a:t>
            </a:fld>
            <a:endParaRPr lang="en-US"/>
          </a:p>
        </p:txBody>
      </p:sp>
    </p:spTree>
    <p:extLst>
      <p:ext uri="{BB962C8B-B14F-4D97-AF65-F5344CB8AC3E}">
        <p14:creationId xmlns:p14="http://schemas.microsoft.com/office/powerpoint/2010/main" val="1440038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4B1115-77F6-402D-85ED-0F25BFFE32E5}" type="datetimeFigureOut">
              <a:rPr lang="en-US" smtClean="0"/>
              <a:t>12-Nov-20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5F557-2452-4A4E-8F4A-28D43BE2C964}" type="slidenum">
              <a:rPr lang="en-US" smtClean="0"/>
              <a:t>‹#›</a:t>
            </a:fld>
            <a:endParaRPr lang="en-US"/>
          </a:p>
        </p:txBody>
      </p:sp>
    </p:spTree>
    <p:extLst>
      <p:ext uri="{BB962C8B-B14F-4D97-AF65-F5344CB8AC3E}">
        <p14:creationId xmlns:p14="http://schemas.microsoft.com/office/powerpoint/2010/main" val="826103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4B1115-77F6-402D-85ED-0F25BFFE32E5}" type="datetimeFigureOut">
              <a:rPr lang="en-US" smtClean="0"/>
              <a:t>12-Nov-20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7A5F557-2452-4A4E-8F4A-28D43BE2C964}" type="slidenum">
              <a:rPr lang="en-US" smtClean="0"/>
              <a:t>‹#›</a:t>
            </a:fld>
            <a:endParaRPr lang="en-US"/>
          </a:p>
        </p:txBody>
      </p:sp>
    </p:spTree>
    <p:extLst>
      <p:ext uri="{BB962C8B-B14F-4D97-AF65-F5344CB8AC3E}">
        <p14:creationId xmlns:p14="http://schemas.microsoft.com/office/powerpoint/2010/main" val="2843654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4B1115-77F6-402D-85ED-0F25BFFE32E5}" type="datetimeFigureOut">
              <a:rPr lang="en-US" smtClean="0"/>
              <a:t>12-Nov-20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A5F557-2452-4A4E-8F4A-28D43BE2C964}" type="slidenum">
              <a:rPr lang="en-US" smtClean="0"/>
              <a:t>‹#›</a:t>
            </a:fld>
            <a:endParaRPr lang="en-US"/>
          </a:p>
        </p:txBody>
      </p:sp>
    </p:spTree>
    <p:extLst>
      <p:ext uri="{BB962C8B-B14F-4D97-AF65-F5344CB8AC3E}">
        <p14:creationId xmlns:p14="http://schemas.microsoft.com/office/powerpoint/2010/main" val="4246381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4B1115-77F6-402D-85ED-0F25BFFE32E5}" type="datetimeFigureOut">
              <a:rPr lang="en-US" smtClean="0"/>
              <a:t>12-Nov-20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7A5F557-2452-4A4E-8F4A-28D43BE2C964}" type="slidenum">
              <a:rPr lang="en-US" smtClean="0"/>
              <a:t>‹#›</a:t>
            </a:fld>
            <a:endParaRPr lang="en-US"/>
          </a:p>
        </p:txBody>
      </p:sp>
    </p:spTree>
    <p:extLst>
      <p:ext uri="{BB962C8B-B14F-4D97-AF65-F5344CB8AC3E}">
        <p14:creationId xmlns:p14="http://schemas.microsoft.com/office/powerpoint/2010/main" val="3468574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4B1115-77F6-402D-85ED-0F25BFFE32E5}" type="datetimeFigureOut">
              <a:rPr lang="en-US" smtClean="0"/>
              <a:t>12-Nov-20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7A5F557-2452-4A4E-8F4A-28D43BE2C964}" type="slidenum">
              <a:rPr lang="en-US" smtClean="0"/>
              <a:t>‹#›</a:t>
            </a:fld>
            <a:endParaRPr lang="en-US"/>
          </a:p>
        </p:txBody>
      </p:sp>
    </p:spTree>
    <p:extLst>
      <p:ext uri="{BB962C8B-B14F-4D97-AF65-F5344CB8AC3E}">
        <p14:creationId xmlns:p14="http://schemas.microsoft.com/office/powerpoint/2010/main" val="3469633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4B1115-77F6-402D-85ED-0F25BFFE32E5}" type="datetimeFigureOut">
              <a:rPr lang="en-US" smtClean="0"/>
              <a:t>12-Nov-20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7A5F557-2452-4A4E-8F4A-28D43BE2C964}" type="slidenum">
              <a:rPr lang="en-US" smtClean="0"/>
              <a:t>‹#›</a:t>
            </a:fld>
            <a:endParaRPr lang="en-US"/>
          </a:p>
        </p:txBody>
      </p:sp>
    </p:spTree>
    <p:extLst>
      <p:ext uri="{BB962C8B-B14F-4D97-AF65-F5344CB8AC3E}">
        <p14:creationId xmlns:p14="http://schemas.microsoft.com/office/powerpoint/2010/main" val="433333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4B1115-77F6-402D-85ED-0F25BFFE32E5}" type="datetimeFigureOut">
              <a:rPr lang="en-US" smtClean="0"/>
              <a:t>12-Nov-20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A5F557-2452-4A4E-8F4A-28D43BE2C964}" type="slidenum">
              <a:rPr lang="en-US" smtClean="0"/>
              <a:t>‹#›</a:t>
            </a:fld>
            <a:endParaRPr lang="en-US"/>
          </a:p>
        </p:txBody>
      </p:sp>
    </p:spTree>
    <p:extLst>
      <p:ext uri="{BB962C8B-B14F-4D97-AF65-F5344CB8AC3E}">
        <p14:creationId xmlns:p14="http://schemas.microsoft.com/office/powerpoint/2010/main" val="1199780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4B1115-77F6-402D-85ED-0F25BFFE32E5}" type="datetimeFigureOut">
              <a:rPr lang="en-US" smtClean="0"/>
              <a:t>12-Nov-20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7A5F557-2452-4A4E-8F4A-28D43BE2C964}" type="slidenum">
              <a:rPr lang="en-US" smtClean="0"/>
              <a:t>‹#›</a:t>
            </a:fld>
            <a:endParaRPr lang="en-US"/>
          </a:p>
        </p:txBody>
      </p:sp>
    </p:spTree>
    <p:extLst>
      <p:ext uri="{BB962C8B-B14F-4D97-AF65-F5344CB8AC3E}">
        <p14:creationId xmlns:p14="http://schemas.microsoft.com/office/powerpoint/2010/main" val="4282951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B1115-77F6-402D-85ED-0F25BFFE32E5}" type="datetimeFigureOut">
              <a:rPr lang="en-US" smtClean="0"/>
              <a:t>12-Nov-20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A5F557-2452-4A4E-8F4A-28D43BE2C964}" type="slidenum">
              <a:rPr lang="en-US" smtClean="0"/>
              <a:t>‹#›</a:t>
            </a:fld>
            <a:endParaRPr lang="en-US"/>
          </a:p>
        </p:txBody>
      </p:sp>
    </p:spTree>
    <p:extLst>
      <p:ext uri="{BB962C8B-B14F-4D97-AF65-F5344CB8AC3E}">
        <p14:creationId xmlns:p14="http://schemas.microsoft.com/office/powerpoint/2010/main" val="2287580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tLang="en-GB" dirty="0" smtClean="0"/>
              <a:t/>
            </a:r>
            <a:br>
              <a:rPr lang="en-US" altLang="en-GB" dirty="0" smtClean="0"/>
            </a:br>
            <a:r>
              <a:rPr lang="en-US" altLang="en-GB" b="1" u="sng" dirty="0" smtClean="0">
                <a:latin typeface="Aharoni" panose="02010803020104030203" pitchFamily="2" charset="-79"/>
                <a:cs typeface="Aharoni" panose="02010803020104030203" pitchFamily="2" charset="-79"/>
              </a:rPr>
              <a:t>Introduction </a:t>
            </a:r>
            <a:r>
              <a:rPr lang="en-US" altLang="en-GB" b="1" u="sng" dirty="0">
                <a:latin typeface="Aharoni" panose="02010803020104030203" pitchFamily="2" charset="-79"/>
                <a:cs typeface="Aharoni" panose="02010803020104030203" pitchFamily="2" charset="-79"/>
              </a:rPr>
              <a:t>of </a:t>
            </a:r>
            <a:r>
              <a:rPr lang="en-US" altLang="en-GB" b="1" u="sng" dirty="0" smtClean="0">
                <a:latin typeface="Aharoni" panose="02010803020104030203" pitchFamily="2" charset="-79"/>
                <a:cs typeface="Aharoni" panose="02010803020104030203" pitchFamily="2" charset="-79"/>
              </a:rPr>
              <a:t>Realism </a:t>
            </a:r>
            <a:r>
              <a:rPr lang="en-US" altLang="en-GB" b="1" u="sng" dirty="0">
                <a:latin typeface="Aharoni" panose="02010803020104030203" pitchFamily="2" charset="-79"/>
                <a:cs typeface="Aharoni" panose="02010803020104030203" pitchFamily="2" charset="-79"/>
              </a:rPr>
              <a:t/>
            </a:r>
            <a:br>
              <a:rPr lang="en-US" altLang="en-GB" b="1" u="sng" dirty="0">
                <a:latin typeface="Aharoni" panose="02010803020104030203" pitchFamily="2" charset="-79"/>
                <a:cs typeface="Aharoni" panose="02010803020104030203" pitchFamily="2" charset="-79"/>
              </a:rPr>
            </a:br>
            <a:endParaRPr lang="en-US" b="1" u="sng"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a:bodyPr>
          <a:lstStyle/>
          <a:p>
            <a:r>
              <a:rPr lang="en-US" altLang="en-GB" sz="3600" dirty="0"/>
              <a:t>The father of realism in spoken art is Henrik </a:t>
            </a:r>
            <a:r>
              <a:rPr lang="en-US" altLang="en-GB" sz="3600" dirty="0" err="1"/>
              <a:t>lbsen</a:t>
            </a:r>
            <a:r>
              <a:rPr lang="en-US" altLang="en-GB" sz="3600" dirty="0"/>
              <a:t> .re </a:t>
            </a:r>
            <a:r>
              <a:rPr lang="en-US" altLang="en-GB" sz="3600" dirty="0" err="1"/>
              <a:t>alism</a:t>
            </a:r>
            <a:r>
              <a:rPr lang="en-US" altLang="en-GB" sz="3600" dirty="0"/>
              <a:t> was an artistic movement that began in </a:t>
            </a:r>
            <a:r>
              <a:rPr lang="en-US" altLang="en-GB" sz="3600" dirty="0" err="1"/>
              <a:t>france</a:t>
            </a:r>
            <a:r>
              <a:rPr lang="en-US" altLang="en-GB" sz="3600" dirty="0"/>
              <a:t> in the 1850.following the 1848 revolution. Realists rejected romanticism which had dominated </a:t>
            </a:r>
            <a:r>
              <a:rPr lang="en-US" altLang="en-GB" sz="3600" dirty="0" err="1"/>
              <a:t>french</a:t>
            </a:r>
            <a:r>
              <a:rPr lang="en-US" altLang="en-GB" sz="3600" dirty="0"/>
              <a:t> literature and art since the late 18th century, </a:t>
            </a:r>
            <a:endParaRPr lang="en-US" sz="3600" dirty="0"/>
          </a:p>
        </p:txBody>
      </p:sp>
    </p:spTree>
    <p:extLst>
      <p:ext uri="{BB962C8B-B14F-4D97-AF65-F5344CB8AC3E}">
        <p14:creationId xmlns:p14="http://schemas.microsoft.com/office/powerpoint/2010/main" val="15333906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52400"/>
            <a:ext cx="7886700" cy="980714"/>
          </a:xfrm>
        </p:spPr>
        <p:txBody>
          <a:bodyPr>
            <a:normAutofit/>
          </a:bodyPr>
          <a:lstStyle/>
          <a:p>
            <a:r>
              <a:rPr lang="en-US" sz="5400" b="1" u="sng" dirty="0" smtClean="0"/>
              <a:t>Criticism </a:t>
            </a:r>
            <a:endParaRPr lang="en-US" sz="5400" b="1" u="sng" dirty="0"/>
          </a:p>
        </p:txBody>
      </p:sp>
      <p:sp>
        <p:nvSpPr>
          <p:cNvPr id="3" name="Content Placeholder 2"/>
          <p:cNvSpPr>
            <a:spLocks noGrp="1"/>
          </p:cNvSpPr>
          <p:nvPr>
            <p:ph idx="1"/>
          </p:nvPr>
        </p:nvSpPr>
        <p:spPr>
          <a:xfrm>
            <a:off x="457200" y="1219200"/>
            <a:ext cx="8229600" cy="5334000"/>
          </a:xfrm>
        </p:spPr>
        <p:txBody>
          <a:bodyPr>
            <a:normAutofit/>
          </a:bodyPr>
          <a:lstStyle/>
          <a:p>
            <a:r>
              <a:rPr lang="en-US" i="1" dirty="0" smtClean="0"/>
              <a:t>The major criticisms were</a:t>
            </a:r>
          </a:p>
          <a:p>
            <a:r>
              <a:rPr lang="en-US" sz="3600" dirty="0" smtClean="0"/>
              <a:t>No ground of facts, whether these are true or false</a:t>
            </a:r>
          </a:p>
          <a:p>
            <a:r>
              <a:rPr lang="en-US" sz="3600" dirty="0" smtClean="0"/>
              <a:t>Did deny the truth value of theories</a:t>
            </a:r>
          </a:p>
          <a:p>
            <a:r>
              <a:rPr lang="en-US" sz="3600" dirty="0" smtClean="0"/>
              <a:t>Focused on data and prediction</a:t>
            </a:r>
          </a:p>
          <a:p>
            <a:r>
              <a:rPr lang="en-US" sz="3600" dirty="0" smtClean="0"/>
              <a:t>According to Popper, instrumentalism  didn't   differentiate pure theories and computation rules.  </a:t>
            </a:r>
            <a:endParaRPr lang="en-US" sz="3600" dirty="0"/>
          </a:p>
        </p:txBody>
      </p:sp>
    </p:spTree>
    <p:extLst>
      <p:ext uri="{BB962C8B-B14F-4D97-AF65-F5344CB8AC3E}">
        <p14:creationId xmlns:p14="http://schemas.microsoft.com/office/powerpoint/2010/main" val="1014724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GB" b="1" dirty="0">
                <a:latin typeface="Aharoni" panose="02010803020104030203" pitchFamily="2" charset="-79"/>
                <a:cs typeface="Aharoni" panose="02010803020104030203" pitchFamily="2" charset="-79"/>
              </a:rPr>
              <a:t>What does  realism mean?</a:t>
            </a:r>
            <a:endParaRPr lang="en-US" b="1"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lstStyle/>
          <a:p>
            <a:pPr marL="342900" indent="-342900">
              <a:buFont typeface="Arial"/>
              <a:buChar char="•"/>
            </a:pPr>
            <a:r>
              <a:rPr lang="en-US" altLang="en-GB" sz="3200" dirty="0"/>
              <a:t>Realism is an approach to life that means dealing with the way </a:t>
            </a:r>
            <a:r>
              <a:rPr lang="en-US" altLang="en-GB" sz="3200" dirty="0" err="1"/>
              <a:t>thigs</a:t>
            </a:r>
            <a:r>
              <a:rPr lang="en-US" altLang="en-GB" sz="3200" dirty="0"/>
              <a:t> .for those who follow the doctrine of realism it's "just the </a:t>
            </a:r>
            <a:r>
              <a:rPr lang="en-US" altLang="en-GB" sz="3200" dirty="0" err="1"/>
              <a:t>facts,ma'am</a:t>
            </a:r>
            <a:r>
              <a:rPr lang="en-US" altLang="en-GB" sz="3200" dirty="0"/>
              <a:t> </a:t>
            </a:r>
            <a:endParaRPr lang="en-GB" sz="3200" dirty="0"/>
          </a:p>
          <a:p>
            <a:pPr marL="342900" indent="-342900">
              <a:buFont typeface="Arial"/>
              <a:buChar char="•"/>
            </a:pPr>
            <a:r>
              <a:rPr lang="en-US" altLang="en-GB" sz="3200" dirty="0"/>
              <a:t>Realism is the reinforcement of our common acceptance of this world as it appears </a:t>
            </a:r>
            <a:r>
              <a:rPr lang="en-US" altLang="en-GB" sz="3200" b="1" dirty="0"/>
              <a:t>to us"</a:t>
            </a:r>
            <a:endParaRPr lang="en-GB" sz="3200" dirty="0"/>
          </a:p>
          <a:p>
            <a:pPr marL="342900" indent="-342900">
              <a:buFont typeface="Arial"/>
              <a:buChar char="•"/>
            </a:pPr>
            <a:r>
              <a:rPr lang="en-US" altLang="en-GB" sz="3200" dirty="0"/>
              <a:t>The quality or fact of representing a person or thing in a way  that is accurate </a:t>
            </a:r>
            <a:r>
              <a:rPr lang="en-US" altLang="en-GB" sz="3200" dirty="0">
                <a:solidFill>
                  <a:schemeClr val="bg1"/>
                </a:solidFill>
              </a:rPr>
              <a:t>and true to life.</a:t>
            </a:r>
            <a:endParaRPr lang="en-GB" sz="3200" dirty="0">
              <a:solidFill>
                <a:schemeClr val="bg1"/>
              </a:solidFill>
            </a:endParaRPr>
          </a:p>
          <a:p>
            <a:endParaRPr lang="en-US" dirty="0"/>
          </a:p>
        </p:txBody>
      </p:sp>
    </p:spTree>
    <p:extLst>
      <p:ext uri="{BB962C8B-B14F-4D97-AF65-F5344CB8AC3E}">
        <p14:creationId xmlns:p14="http://schemas.microsoft.com/office/powerpoint/2010/main" val="1213941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lstStyle/>
          <a:p>
            <a:r>
              <a:rPr lang="en-US" b="1" u="sng" dirty="0" smtClean="0"/>
              <a:t>Objectives of Realism  </a:t>
            </a:r>
            <a:endParaRPr lang="en-US" b="1" u="sng" dirty="0"/>
          </a:p>
        </p:txBody>
      </p:sp>
      <p:sp>
        <p:nvSpPr>
          <p:cNvPr id="3" name="Content Placeholder 2"/>
          <p:cNvSpPr>
            <a:spLocks noGrp="1"/>
          </p:cNvSpPr>
          <p:nvPr>
            <p:ph idx="1"/>
          </p:nvPr>
        </p:nvSpPr>
        <p:spPr>
          <a:xfrm>
            <a:off x="152400" y="838200"/>
            <a:ext cx="8991600" cy="5715000"/>
          </a:xfrm>
        </p:spPr>
        <p:txBody>
          <a:bodyPr>
            <a:noAutofit/>
          </a:bodyPr>
          <a:lstStyle/>
          <a:p>
            <a:r>
              <a:rPr lang="en-US" altLang="en-GB" sz="3500" dirty="0"/>
              <a:t>Realism was global artistic movement that began as an opposition romanticism. The main goal of realism was to present life as it truly-to portray real, typical people, their problem and </a:t>
            </a:r>
            <a:r>
              <a:rPr lang="en-US" altLang="en-GB" sz="3500" dirty="0" smtClean="0"/>
              <a:t>situation </a:t>
            </a:r>
            <a:r>
              <a:rPr lang="en-US" altLang="en-GB" sz="3500" dirty="0"/>
              <a:t>as accurately and truthfully as it can be.</a:t>
            </a:r>
            <a:endParaRPr lang="en-GB" sz="3500" dirty="0"/>
          </a:p>
          <a:p>
            <a:pPr marL="342900" indent="-342900">
              <a:buFont typeface="Arial"/>
              <a:buChar char="•"/>
            </a:pPr>
            <a:r>
              <a:rPr lang="en-US" altLang="en-GB" sz="3500" dirty="0"/>
              <a:t>Main focus realism as literary movement was based on " </a:t>
            </a:r>
            <a:r>
              <a:rPr lang="en-US" altLang="en-GB" sz="3500" dirty="0" smtClean="0"/>
              <a:t>objective </a:t>
            </a:r>
            <a:r>
              <a:rPr lang="en-US" altLang="en-GB" sz="3500" dirty="0"/>
              <a:t>reality ".showing everyday activities and life primarily among the middle or lower class society with idealization or dramatization. </a:t>
            </a:r>
            <a:endParaRPr lang="en-GB" sz="3500" dirty="0"/>
          </a:p>
        </p:txBody>
      </p:sp>
    </p:spTree>
    <p:extLst>
      <p:ext uri="{BB962C8B-B14F-4D97-AF65-F5344CB8AC3E}">
        <p14:creationId xmlns:p14="http://schemas.microsoft.com/office/powerpoint/2010/main" val="23044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GB" b="1" dirty="0" smtClean="0"/>
              <a:t>Characteristics of realism</a:t>
            </a:r>
            <a:endParaRPr lang="en-US" dirty="0"/>
          </a:p>
        </p:txBody>
      </p:sp>
      <p:sp>
        <p:nvSpPr>
          <p:cNvPr id="3" name="Content Placeholder 2"/>
          <p:cNvSpPr>
            <a:spLocks noGrp="1"/>
          </p:cNvSpPr>
          <p:nvPr>
            <p:ph idx="1"/>
          </p:nvPr>
        </p:nvSpPr>
        <p:spPr>
          <a:xfrm>
            <a:off x="228600" y="1600200"/>
            <a:ext cx="8686800" cy="4525963"/>
          </a:xfrm>
        </p:spPr>
        <p:txBody>
          <a:bodyPr>
            <a:noAutofit/>
          </a:bodyPr>
          <a:lstStyle/>
          <a:p>
            <a:pPr>
              <a:buFont typeface="Arial"/>
              <a:buChar char="•"/>
            </a:pPr>
            <a:r>
              <a:rPr lang="en-US" altLang="en-GB" sz="4000" b="1" dirty="0" smtClean="0"/>
              <a:t>What is the characteristics of realism?</a:t>
            </a:r>
            <a:endParaRPr lang="en-GB" sz="4000" dirty="0" smtClean="0"/>
          </a:p>
          <a:p>
            <a:pPr>
              <a:buFont typeface="Arial"/>
              <a:buChar char="•"/>
            </a:pPr>
            <a:r>
              <a:rPr lang="en-US" altLang="en-GB" sz="4000" dirty="0" smtClean="0"/>
              <a:t>Realism can be comical or matter -of- fact sounding and usually  emphasis the character rather than plot. The character are often middle class or average people, these stories relatable to the majority of society. </a:t>
            </a:r>
            <a:endParaRPr lang="en-GB" sz="4000" dirty="0" smtClean="0"/>
          </a:p>
        </p:txBody>
      </p:sp>
    </p:spTree>
    <p:extLst>
      <p:ext uri="{BB962C8B-B14F-4D97-AF65-F5344CB8AC3E}">
        <p14:creationId xmlns:p14="http://schemas.microsoft.com/office/powerpoint/2010/main" val="956297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altLang="en-GB" b="1" u="sng" dirty="0"/>
              <a:t>Criticism </a:t>
            </a:r>
            <a:r>
              <a:rPr lang="en-US" altLang="en-GB" b="1" u="sng" dirty="0" smtClean="0"/>
              <a:t>on </a:t>
            </a:r>
            <a:r>
              <a:rPr lang="en-US" altLang="en-GB" b="1" u="sng" dirty="0"/>
              <a:t>realism </a:t>
            </a:r>
            <a:r>
              <a:rPr lang="en-US" altLang="en-GB" b="1" u="sng" dirty="0" smtClean="0"/>
              <a:t>theory</a:t>
            </a:r>
            <a:endParaRPr lang="en-US" b="1" u="sng" dirty="0"/>
          </a:p>
        </p:txBody>
      </p:sp>
      <p:sp>
        <p:nvSpPr>
          <p:cNvPr id="3" name="Content Placeholder 2"/>
          <p:cNvSpPr>
            <a:spLocks noGrp="1"/>
          </p:cNvSpPr>
          <p:nvPr>
            <p:ph idx="1"/>
          </p:nvPr>
        </p:nvSpPr>
        <p:spPr>
          <a:xfrm>
            <a:off x="152400" y="990600"/>
            <a:ext cx="8839200" cy="5638800"/>
          </a:xfrm>
        </p:spPr>
        <p:txBody>
          <a:bodyPr>
            <a:normAutofit fontScale="92500" lnSpcReduction="20000"/>
          </a:bodyPr>
          <a:lstStyle/>
          <a:p>
            <a:r>
              <a:rPr lang="en-US" altLang="en-GB" sz="3300" dirty="0"/>
              <a:t>Realism  (in philosophy) about a given object is the view that this object exists in reality independently of our conceptual scheme. That means for the philosophy object exist in the word weather we are there to sense their presences or not .the evolution of earth began way before we cam to be on it as </a:t>
            </a:r>
            <a:r>
              <a:rPr lang="en-US" altLang="en-GB" sz="3300" dirty="0" smtClean="0"/>
              <a:t>homo </a:t>
            </a:r>
            <a:r>
              <a:rPr lang="en-US" altLang="en-GB" sz="3300" dirty="0"/>
              <a:t>sapiens. So clearly that reality existed before our </a:t>
            </a:r>
            <a:r>
              <a:rPr lang="en-US" altLang="en-GB" sz="3300" dirty="0" smtClean="0"/>
              <a:t>sapiens </a:t>
            </a:r>
            <a:r>
              <a:rPr lang="en-US" altLang="en-GB" sz="3300" dirty="0"/>
              <a:t>did.it make no sense to my mind that </a:t>
            </a:r>
            <a:r>
              <a:rPr lang="en-US" altLang="en-GB" sz="3300" dirty="0" smtClean="0"/>
              <a:t>when </a:t>
            </a:r>
            <a:r>
              <a:rPr lang="en-US" altLang="en-GB" sz="3300" dirty="0"/>
              <a:t>homo sapiens first evolved </a:t>
            </a:r>
            <a:r>
              <a:rPr lang="en-US" altLang="en-GB" sz="3300" dirty="0" smtClean="0"/>
              <a:t>that </a:t>
            </a:r>
            <a:r>
              <a:rPr lang="en-US" altLang="en-GB" sz="3300" dirty="0"/>
              <a:t>existing physical reality change .</a:t>
            </a:r>
            <a:endParaRPr lang="en-GB" sz="3300" dirty="0"/>
          </a:p>
          <a:p>
            <a:pPr marL="342900" indent="-342900">
              <a:buFont typeface="Arial"/>
              <a:buChar char="•"/>
            </a:pPr>
            <a:r>
              <a:rPr lang="en-US" altLang="en-GB" sz="3300" dirty="0"/>
              <a:t> your </a:t>
            </a:r>
            <a:r>
              <a:rPr lang="en-US" altLang="en-GB" sz="3300" dirty="0" smtClean="0"/>
              <a:t>prospection </a:t>
            </a:r>
            <a:r>
              <a:rPr lang="en-US" altLang="en-GB" sz="3300" dirty="0"/>
              <a:t>of the world can fool us .in other world  we have visual illusion. so our perceptions cannot be </a:t>
            </a:r>
            <a:r>
              <a:rPr lang="en-US" altLang="en-GB" sz="3300" dirty="0" smtClean="0"/>
              <a:t>realized </a:t>
            </a:r>
            <a:r>
              <a:rPr lang="en-US" altLang="en-GB" sz="3300" dirty="0"/>
              <a:t>on to give us an accurate sense of reality.  </a:t>
            </a:r>
            <a:endParaRPr lang="en-GB" sz="3300" dirty="0"/>
          </a:p>
          <a:p>
            <a:endParaRPr lang="en-US" dirty="0">
              <a:solidFill>
                <a:schemeClr val="bg1"/>
              </a:solidFill>
            </a:endParaRPr>
          </a:p>
        </p:txBody>
      </p:sp>
    </p:spTree>
    <p:extLst>
      <p:ext uri="{BB962C8B-B14F-4D97-AF65-F5344CB8AC3E}">
        <p14:creationId xmlns:p14="http://schemas.microsoft.com/office/powerpoint/2010/main" val="14086646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u="sng" dirty="0" smtClean="0">
                <a:latin typeface="Arial Black" panose="020B0A04020102020204" pitchFamily="34" charset="0"/>
              </a:rPr>
              <a:t>Logical Positivism </a:t>
            </a:r>
            <a:endParaRPr lang="en-US" b="1" u="sng" dirty="0">
              <a:latin typeface="Arial Black" panose="020B0A04020102020204" pitchFamily="34" charset="0"/>
            </a:endParaRPr>
          </a:p>
        </p:txBody>
      </p:sp>
      <p:sp>
        <p:nvSpPr>
          <p:cNvPr id="3" name="Content Placeholder 2"/>
          <p:cNvSpPr>
            <a:spLocks noGrp="1"/>
          </p:cNvSpPr>
          <p:nvPr>
            <p:ph idx="1"/>
          </p:nvPr>
        </p:nvSpPr>
        <p:spPr>
          <a:xfrm>
            <a:off x="228600" y="1066800"/>
            <a:ext cx="8763000" cy="5791200"/>
          </a:xfrm>
        </p:spPr>
        <p:txBody>
          <a:bodyPr>
            <a:normAutofit/>
          </a:bodyPr>
          <a:lstStyle/>
          <a:p>
            <a:r>
              <a:rPr lang="en-US" b="1" u="sng" dirty="0" smtClean="0"/>
              <a:t>Concept of Vienna Circle</a:t>
            </a:r>
          </a:p>
          <a:p>
            <a:r>
              <a:rPr lang="en-US" dirty="0" smtClean="0"/>
              <a:t>A group of philosopher gathered at the university of Vienna  termed Vienna circle chaired by </a:t>
            </a:r>
            <a:r>
              <a:rPr lang="en-US" dirty="0"/>
              <a:t>M</a:t>
            </a:r>
            <a:r>
              <a:rPr lang="en-US" dirty="0" smtClean="0"/>
              <a:t>ortiz  </a:t>
            </a:r>
            <a:r>
              <a:rPr lang="en-US" dirty="0" err="1" smtClean="0"/>
              <a:t>Schlick</a:t>
            </a:r>
            <a:r>
              <a:rPr lang="en-US" dirty="0" smtClean="0"/>
              <a:t> proposed the concept of “neopositivism.”</a:t>
            </a:r>
          </a:p>
          <a:p>
            <a:endParaRPr lang="en-US" b="1" dirty="0" smtClean="0"/>
          </a:p>
          <a:p>
            <a:r>
              <a:rPr lang="en-US" b="1" dirty="0" smtClean="0"/>
              <a:t>It </a:t>
            </a:r>
            <a:r>
              <a:rPr lang="en-US" b="1" dirty="0"/>
              <a:t>is an anti metaphysical philosophical approach which designates scientific knowledge the only kind of a factual knowledge and all other metaphysical approaches are regarded as meaningless</a:t>
            </a:r>
            <a:r>
              <a:rPr lang="en-US" dirty="0" smtClean="0"/>
              <a:t>.</a:t>
            </a:r>
            <a:endParaRPr lang="en-US" dirty="0"/>
          </a:p>
        </p:txBody>
      </p:sp>
    </p:spTree>
    <p:extLst>
      <p:ext uri="{BB962C8B-B14F-4D97-AF65-F5344CB8AC3E}">
        <p14:creationId xmlns:p14="http://schemas.microsoft.com/office/powerpoint/2010/main" val="35739625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34400" cy="1143000"/>
          </a:xfrm>
        </p:spPr>
        <p:txBody>
          <a:bodyPr>
            <a:normAutofit fontScale="90000"/>
          </a:bodyPr>
          <a:lstStyle/>
          <a:p>
            <a:r>
              <a:rPr lang="en-US" b="1" u="sng" dirty="0" smtClean="0">
                <a:latin typeface="Aharoni" panose="02010803020104030203" pitchFamily="2" charset="-79"/>
                <a:cs typeface="Aharoni" panose="02010803020104030203" pitchFamily="2" charset="-79"/>
              </a:rPr>
              <a:t>Contributions of </a:t>
            </a:r>
            <a:r>
              <a:rPr lang="en-US" b="1" u="sng" dirty="0">
                <a:latin typeface="Aharoni" panose="02010803020104030203" pitchFamily="2" charset="-79"/>
                <a:cs typeface="Aharoni" panose="02010803020104030203" pitchFamily="2" charset="-79"/>
              </a:rPr>
              <a:t>L</a:t>
            </a:r>
            <a:r>
              <a:rPr lang="en-US" b="1" u="sng" dirty="0" smtClean="0">
                <a:latin typeface="Aharoni" panose="02010803020104030203" pitchFamily="2" charset="-79"/>
                <a:cs typeface="Aharoni" panose="02010803020104030203" pitchFamily="2" charset="-79"/>
              </a:rPr>
              <a:t>ogical </a:t>
            </a:r>
            <a:r>
              <a:rPr lang="en-US" b="1" u="sng" dirty="0">
                <a:latin typeface="Aharoni" panose="02010803020104030203" pitchFamily="2" charset="-79"/>
                <a:cs typeface="Aharoni" panose="02010803020104030203" pitchFamily="2" charset="-79"/>
              </a:rPr>
              <a:t>P</a:t>
            </a:r>
            <a:r>
              <a:rPr lang="en-US" b="1" u="sng" dirty="0" smtClean="0">
                <a:latin typeface="Aharoni" panose="02010803020104030203" pitchFamily="2" charset="-79"/>
                <a:cs typeface="Aharoni" panose="02010803020104030203" pitchFamily="2" charset="-79"/>
              </a:rPr>
              <a:t>ositivism</a:t>
            </a:r>
            <a:endParaRPr lang="en-US" b="1" u="sng"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066800"/>
            <a:ext cx="8229600" cy="5059363"/>
          </a:xfrm>
        </p:spPr>
        <p:txBody>
          <a:bodyPr>
            <a:normAutofit/>
          </a:bodyPr>
          <a:lstStyle/>
          <a:p>
            <a:r>
              <a:rPr lang="en-US" sz="4000" b="1" dirty="0" smtClean="0"/>
              <a:t>Provides the source of knowledge</a:t>
            </a:r>
          </a:p>
          <a:p>
            <a:r>
              <a:rPr lang="en-US" sz="4000" b="1" dirty="0" smtClean="0"/>
              <a:t>Logical reasoning</a:t>
            </a:r>
          </a:p>
          <a:p>
            <a:r>
              <a:rPr lang="en-US" sz="4000" b="1" dirty="0" smtClean="0"/>
              <a:t>Empirical experiences </a:t>
            </a:r>
          </a:p>
          <a:p>
            <a:r>
              <a:rPr lang="en-US" sz="4000" b="1" dirty="0" smtClean="0"/>
              <a:t>Provides scientific theory of truth</a:t>
            </a:r>
          </a:p>
          <a:p>
            <a:r>
              <a:rPr lang="en-US" sz="4000" b="1" dirty="0" smtClean="0"/>
              <a:t>Rejects every thing that can’t be verified</a:t>
            </a:r>
          </a:p>
          <a:p>
            <a:r>
              <a:rPr lang="en-US" sz="4000" b="1" dirty="0" smtClean="0"/>
              <a:t>It works as a science of </a:t>
            </a:r>
            <a:r>
              <a:rPr lang="en-US" sz="4000" b="1" dirty="0" smtClean="0"/>
              <a:t>sciences</a:t>
            </a:r>
            <a:endParaRPr lang="en-US" sz="4000" b="1" dirty="0"/>
          </a:p>
        </p:txBody>
      </p:sp>
    </p:spTree>
    <p:extLst>
      <p:ext uri="{BB962C8B-B14F-4D97-AF65-F5344CB8AC3E}">
        <p14:creationId xmlns:p14="http://schemas.microsoft.com/office/powerpoint/2010/main" val="32017346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5400" b="1" u="sng" dirty="0" smtClean="0">
                <a:latin typeface="Constantia" panose="02030602050306030303" pitchFamily="18" charset="0"/>
                <a:cs typeface="Aharoni" panose="02010803020104030203" pitchFamily="2" charset="-79"/>
              </a:rPr>
              <a:t>Instrumentalism </a:t>
            </a:r>
            <a:endParaRPr lang="en-US" sz="5400" b="1" u="sng" dirty="0">
              <a:latin typeface="Constantia" panose="02030602050306030303" pitchFamily="18" charset="0"/>
              <a:cs typeface="Aharoni" panose="02010803020104030203" pitchFamily="2" charset="-79"/>
            </a:endParaRPr>
          </a:p>
        </p:txBody>
      </p:sp>
      <p:sp>
        <p:nvSpPr>
          <p:cNvPr id="3" name="Content Placeholder 2"/>
          <p:cNvSpPr>
            <a:spLocks noGrp="1"/>
          </p:cNvSpPr>
          <p:nvPr>
            <p:ph idx="1"/>
          </p:nvPr>
        </p:nvSpPr>
        <p:spPr>
          <a:xfrm>
            <a:off x="457200" y="1143000"/>
            <a:ext cx="8229600" cy="5562600"/>
          </a:xfrm>
        </p:spPr>
        <p:txBody>
          <a:bodyPr>
            <a:normAutofit lnSpcReduction="10000"/>
          </a:bodyPr>
          <a:lstStyle/>
          <a:p>
            <a:pPr marL="0" indent="0">
              <a:buNone/>
            </a:pPr>
            <a:r>
              <a:rPr lang="en-US" b="1" dirty="0" smtClean="0"/>
              <a:t>A philosophical view proposed by </a:t>
            </a:r>
            <a:r>
              <a:rPr lang="en-US" sz="3600" b="1" dirty="0" smtClean="0"/>
              <a:t>John Dewey</a:t>
            </a:r>
            <a:r>
              <a:rPr lang="en-US" b="1" dirty="0" smtClean="0"/>
              <a:t> which explains</a:t>
            </a:r>
          </a:p>
          <a:p>
            <a:r>
              <a:rPr lang="en-US" sz="4000" b="1" dirty="0" smtClean="0"/>
              <a:t>Concepts ,logics are the true instruments</a:t>
            </a:r>
          </a:p>
          <a:p>
            <a:r>
              <a:rPr lang="en-US" sz="4000" b="1" dirty="0" smtClean="0"/>
              <a:t>These concepts and logics are not true not false</a:t>
            </a:r>
          </a:p>
          <a:p>
            <a:r>
              <a:rPr lang="en-US" sz="4000" b="1" dirty="0" smtClean="0"/>
              <a:t>Their effectiveness is measured by </a:t>
            </a:r>
          </a:p>
          <a:p>
            <a:pPr>
              <a:buFont typeface="Wingdings" panose="05000000000000000000" pitchFamily="2" charset="2"/>
              <a:buChar char="Ø"/>
            </a:pPr>
            <a:r>
              <a:rPr lang="en-US" sz="4000" dirty="0" smtClean="0"/>
              <a:t>Relevance </a:t>
            </a:r>
          </a:p>
          <a:p>
            <a:pPr>
              <a:buFont typeface="Wingdings" panose="05000000000000000000" pitchFamily="2" charset="2"/>
              <a:buChar char="Ø"/>
            </a:pPr>
            <a:r>
              <a:rPr lang="en-US" sz="3600" dirty="0" smtClean="0"/>
              <a:t>How well they explain the phenomenon</a:t>
            </a:r>
          </a:p>
          <a:p>
            <a:pPr marL="0" indent="0">
              <a:buNone/>
            </a:pPr>
            <a:endParaRPr lang="en-US" sz="3600" dirty="0" smtClean="0">
              <a:solidFill>
                <a:schemeClr val="accent2">
                  <a:lumMod val="75000"/>
                </a:schemeClr>
              </a:solidFill>
            </a:endParaRPr>
          </a:p>
          <a:p>
            <a:pPr>
              <a:buFont typeface="Wingdings" panose="05000000000000000000" pitchFamily="2" charset="2"/>
              <a:buChar char="Ø"/>
            </a:pPr>
            <a:endParaRPr lang="en-US" sz="4000" b="1" dirty="0" smtClean="0">
              <a:solidFill>
                <a:schemeClr val="bg1"/>
              </a:solidFill>
            </a:endParaRPr>
          </a:p>
          <a:p>
            <a:pPr>
              <a:buFont typeface="Wingdings" panose="05000000000000000000" pitchFamily="2" charset="2"/>
              <a:buChar char="Ø"/>
            </a:pPr>
            <a:endParaRPr lang="en-US" dirty="0" smtClean="0"/>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16466861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44562"/>
          </a:xfrm>
        </p:spPr>
        <p:txBody>
          <a:bodyPr/>
          <a:lstStyle/>
          <a:p>
            <a:r>
              <a:rPr lang="en-US" b="1" u="sng" dirty="0" smtClean="0">
                <a:latin typeface="Aharoni" panose="02010803020104030203" pitchFamily="2" charset="-79"/>
                <a:cs typeface="Aharoni" panose="02010803020104030203" pitchFamily="2" charset="-79"/>
              </a:rPr>
              <a:t>Implications/Examples </a:t>
            </a:r>
            <a:endParaRPr lang="en-US" b="1" u="sng"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457200" y="1066800"/>
            <a:ext cx="8229600" cy="5059363"/>
          </a:xfrm>
          <a:noFill/>
        </p:spPr>
        <p:txBody>
          <a:bodyPr/>
          <a:lstStyle/>
          <a:p>
            <a:pPr marL="0" indent="0">
              <a:buNone/>
            </a:pPr>
            <a:r>
              <a:rPr lang="en-US" sz="4000" i="1" dirty="0" smtClean="0"/>
              <a:t>Instrumentality finds its applications in</a:t>
            </a:r>
          </a:p>
          <a:p>
            <a:pPr>
              <a:buFont typeface="Wingdings" panose="05000000000000000000" pitchFamily="2" charset="2"/>
              <a:buChar char="Ø"/>
            </a:pPr>
            <a:r>
              <a:rPr lang="en-US" sz="4000" dirty="0" smtClean="0"/>
              <a:t>Quantum </a:t>
            </a:r>
            <a:r>
              <a:rPr lang="en-US" sz="4000" dirty="0" smtClean="0"/>
              <a:t>Mechanics</a:t>
            </a:r>
          </a:p>
          <a:p>
            <a:pPr>
              <a:buFont typeface="Wingdings" panose="05000000000000000000" pitchFamily="2" charset="2"/>
              <a:buChar char="Ø"/>
            </a:pPr>
            <a:r>
              <a:rPr lang="en-US" sz="4000" dirty="0" smtClean="0"/>
              <a:t>Principal of least action</a:t>
            </a:r>
          </a:p>
          <a:p>
            <a:pPr>
              <a:buFont typeface="Wingdings" panose="05000000000000000000" pitchFamily="2" charset="2"/>
              <a:buChar char="Ø"/>
            </a:pPr>
            <a:r>
              <a:rPr lang="en-US" sz="4000" dirty="0" smtClean="0"/>
              <a:t>DNA and Genes</a:t>
            </a:r>
          </a:p>
          <a:p>
            <a:pPr>
              <a:buFont typeface="Wingdings" panose="05000000000000000000" pitchFamily="2" charset="2"/>
              <a:buChar char="Ø"/>
            </a:pPr>
            <a:r>
              <a:rPr lang="en-US" sz="4000" dirty="0" smtClean="0"/>
              <a:t>Friction principle </a:t>
            </a:r>
            <a:endParaRPr lang="en-US" sz="4000" dirty="0"/>
          </a:p>
        </p:txBody>
      </p:sp>
    </p:spTree>
    <p:extLst>
      <p:ext uri="{BB962C8B-B14F-4D97-AF65-F5344CB8AC3E}">
        <p14:creationId xmlns:p14="http://schemas.microsoft.com/office/powerpoint/2010/main" val="251992553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552</Words>
  <Application>Microsoft Office PowerPoint</Application>
  <PresentationFormat>On-screen Show (4:3)</PresentationFormat>
  <Paragraphs>48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 Introduction of Realism  </vt:lpstr>
      <vt:lpstr>What does  realism mean?</vt:lpstr>
      <vt:lpstr>Objectives of Realism  </vt:lpstr>
      <vt:lpstr>Characteristics of realism</vt:lpstr>
      <vt:lpstr>Criticism on realism theory</vt:lpstr>
      <vt:lpstr>Logical Positivism </vt:lpstr>
      <vt:lpstr>Contributions of Logical Positivism</vt:lpstr>
      <vt:lpstr>Instrumentalism </vt:lpstr>
      <vt:lpstr>Implications/Examples </vt:lpstr>
      <vt:lpstr>Criticism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Introduction of Realism  </dc:title>
  <dc:creator>Dr. Malik</dc:creator>
  <cp:lastModifiedBy>Dr. Malik</cp:lastModifiedBy>
  <cp:revision>1</cp:revision>
  <dcterms:created xsi:type="dcterms:W3CDTF">2020-11-11T19:00:03Z</dcterms:created>
  <dcterms:modified xsi:type="dcterms:W3CDTF">2020-11-11T19:09:00Z</dcterms:modified>
</cp:coreProperties>
</file>