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955D6-F311-41B1-9D71-6BED4C5E1C08}"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50CD8-1E2F-48CE-9010-F6E4903BC35B}" type="slidenum">
              <a:rPr lang="en-US" smtClean="0"/>
              <a:t>‹#›</a:t>
            </a:fld>
            <a:endParaRPr lang="en-US"/>
          </a:p>
        </p:txBody>
      </p:sp>
    </p:spTree>
    <p:extLst>
      <p:ext uri="{BB962C8B-B14F-4D97-AF65-F5344CB8AC3E}">
        <p14:creationId xmlns:p14="http://schemas.microsoft.com/office/powerpoint/2010/main" val="283776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crop country</a:t>
            </a:r>
            <a:r>
              <a:rPr lang="en-US" baseline="0" dirty="0" smtClean="0"/>
              <a:t> facing threat again by 3 million shortfall (30% less than targeted) of cotton lint (</a:t>
            </a:r>
            <a:r>
              <a:rPr lang="en-US" baseline="0" dirty="0" err="1" smtClean="0"/>
              <a:t>phutti</a:t>
            </a:r>
            <a:r>
              <a:rPr lang="en-US" baseline="0" dirty="0" smtClean="0"/>
              <a:t>) mainly due to cotton mealy bug and CLCV (12 March 2015). </a:t>
            </a:r>
          </a:p>
          <a:p>
            <a:r>
              <a:rPr lang="en-US" b="1" baseline="0" dirty="0" smtClean="0"/>
              <a:t>Target 2018-19=  </a:t>
            </a:r>
            <a:r>
              <a:rPr lang="en-US" baseline="0" dirty="0" smtClean="0"/>
              <a:t>target sowing Punjab 2.31 (overall 2.95) M </a:t>
            </a:r>
            <a:r>
              <a:rPr lang="en-US" baseline="0" dirty="0" err="1" smtClean="0"/>
              <a:t>hec</a:t>
            </a:r>
            <a:r>
              <a:rPr lang="en-US" b="1" baseline="0" dirty="0" smtClean="0"/>
              <a:t>, sown = 2.29 (2.68) M </a:t>
            </a:r>
            <a:r>
              <a:rPr lang="en-US" b="1" baseline="0" dirty="0" err="1" smtClean="0"/>
              <a:t>hec</a:t>
            </a:r>
            <a:r>
              <a:rPr lang="en-US" baseline="0" dirty="0" smtClean="0"/>
              <a:t>. </a:t>
            </a:r>
            <a:r>
              <a:rPr lang="en-US" b="1" baseline="0" dirty="0" smtClean="0"/>
              <a:t>(in 2015 was 3.23 M </a:t>
            </a:r>
            <a:r>
              <a:rPr lang="en-US" b="1" baseline="0" dirty="0" err="1" smtClean="0"/>
              <a:t>hec</a:t>
            </a:r>
            <a:r>
              <a:rPr lang="en-US" b="1" baseline="0" dirty="0" smtClean="0"/>
              <a:t>)</a:t>
            </a:r>
          </a:p>
          <a:p>
            <a:r>
              <a:rPr lang="en-US" baseline="0" dirty="0" smtClean="0"/>
              <a:t>Estimated </a:t>
            </a:r>
            <a:r>
              <a:rPr lang="en-US" baseline="0" dirty="0" err="1" smtClean="0"/>
              <a:t>proudction</a:t>
            </a:r>
            <a:r>
              <a:rPr lang="en-US" baseline="0" dirty="0" smtClean="0"/>
              <a:t> = 8.8 M bales</a:t>
            </a:r>
          </a:p>
          <a:p>
            <a:r>
              <a:rPr lang="en-US" baseline="0" dirty="0" smtClean="0"/>
              <a:t>In major cotton areas, </a:t>
            </a:r>
            <a:r>
              <a:rPr lang="en-US" baseline="0" dirty="0" err="1" smtClean="0"/>
              <a:t>Vehari</a:t>
            </a:r>
            <a:r>
              <a:rPr lang="en-US" baseline="0" dirty="0" smtClean="0"/>
              <a:t>, Multan, DG Khan, RY Khan, Rajanpur, cotton crop fails due to cotton mealybug.</a:t>
            </a:r>
          </a:p>
          <a:p>
            <a:r>
              <a:rPr lang="en-US" dirty="0"/>
              <a:t>Cotton growers from </a:t>
            </a:r>
            <a:r>
              <a:rPr lang="en-US" dirty="0" err="1"/>
              <a:t>Mailsi</a:t>
            </a:r>
            <a:r>
              <a:rPr lang="en-US" dirty="0"/>
              <a:t>, </a:t>
            </a:r>
            <a:r>
              <a:rPr lang="en-US" dirty="0" err="1"/>
              <a:t>Sahiweal</a:t>
            </a:r>
            <a:r>
              <a:rPr lang="en-US" dirty="0"/>
              <a:t>, </a:t>
            </a:r>
            <a:r>
              <a:rPr lang="en-US" dirty="0" err="1"/>
              <a:t>Pakpattan</a:t>
            </a:r>
            <a:r>
              <a:rPr lang="en-US" dirty="0"/>
              <a:t>, and </a:t>
            </a:r>
            <a:r>
              <a:rPr lang="en-US" dirty="0" err="1"/>
              <a:t>Gojra</a:t>
            </a:r>
            <a:r>
              <a:rPr lang="en-US" dirty="0"/>
              <a:t> complained bearing Rs 1500 additional expenses on each acre on purchasing pesticides on double rates due to severe Mealy Bug attack.</a:t>
            </a:r>
          </a:p>
          <a:p>
            <a:r>
              <a:rPr lang="en-US" dirty="0"/>
              <a:t>1300 insect species on globe / 93 species attack in </a:t>
            </a:r>
            <a:r>
              <a:rPr lang="en-US" dirty="0" smtClean="0"/>
              <a:t>Pakistan.</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Helicoverpa</a:t>
            </a:r>
            <a:r>
              <a:rPr lang="en-US" i="1" baseline="0" dirty="0" smtClean="0"/>
              <a:t> </a:t>
            </a:r>
            <a:r>
              <a:rPr lang="en-US" i="1" baseline="0" dirty="0" err="1" smtClean="0"/>
              <a:t>armigera</a:t>
            </a:r>
            <a:endParaRPr lang="en-US" i="1" baseline="0" dirty="0" smtClean="0"/>
          </a:p>
          <a:p>
            <a:r>
              <a:rPr lang="en-US" baseline="0" dirty="0" smtClean="0"/>
              <a:t>Voracious feeders of all fruiting bodies</a:t>
            </a:r>
          </a:p>
          <a:p>
            <a:r>
              <a:rPr lang="en-US" baseline="0" dirty="0" smtClean="0"/>
              <a:t>Prominent hole on boll or square</a:t>
            </a:r>
          </a:p>
          <a:p>
            <a:r>
              <a:rPr lang="en-US" baseline="0" dirty="0" smtClean="0"/>
              <a:t>5</a:t>
            </a:r>
            <a:r>
              <a:rPr lang="en-US" baseline="30000" dirty="0" smtClean="0"/>
              <a:t>th</a:t>
            </a:r>
            <a:r>
              <a:rPr lang="en-US" baseline="0" dirty="0" smtClean="0"/>
              <a:t> and 6</a:t>
            </a:r>
            <a:r>
              <a:rPr lang="en-US" baseline="30000" dirty="0" smtClean="0"/>
              <a:t>th</a:t>
            </a:r>
            <a:r>
              <a:rPr lang="en-US" baseline="0" dirty="0" smtClean="0"/>
              <a:t> instar more damaging and difficult to control</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Moth (25mm</a:t>
            </a:r>
            <a:r>
              <a:rPr lang="en-US" baseline="0" dirty="0" smtClean="0"/>
              <a:t> wingspan) dull white or greenish color (hind wings whitish and front wings either entirely pale green (E. </a:t>
            </a:r>
            <a:r>
              <a:rPr lang="en-US" baseline="0" dirty="0" err="1" smtClean="0"/>
              <a:t>insulana</a:t>
            </a:r>
            <a:r>
              <a:rPr lang="en-US" baseline="0" dirty="0" smtClean="0"/>
              <a:t>) or dirty white with median longitudinal green strip (E. </a:t>
            </a:r>
            <a:r>
              <a:rPr lang="en-US" baseline="0" dirty="0" err="1" smtClean="0"/>
              <a:t>vittella</a:t>
            </a:r>
            <a:r>
              <a:rPr lang="en-US" baseline="0" dirty="0" smtClean="0"/>
              <a:t>) in middle of forewing. </a:t>
            </a:r>
          </a:p>
          <a:p>
            <a:r>
              <a:rPr lang="en-US" baseline="0" dirty="0" smtClean="0"/>
              <a:t>Eggs with sculptures 200/female laid in night on flowers, buds, young foliage etc in March April.  4-5 generations per year.</a:t>
            </a:r>
          </a:p>
          <a:p>
            <a:r>
              <a:rPr lang="en-US" baseline="0" dirty="0" smtClean="0"/>
              <a:t>Hibernates (overwinters) in form of pupae in crop stubbles and in infested shoots and bolls.</a:t>
            </a:r>
            <a:endParaRPr lang="en-US" dirty="0" smtClean="0"/>
          </a:p>
          <a:p>
            <a:r>
              <a:rPr lang="en-US" dirty="0" smtClean="0"/>
              <a:t>E. </a:t>
            </a:r>
            <a:r>
              <a:rPr lang="en-US" dirty="0" err="1" smtClean="0"/>
              <a:t>insulana</a:t>
            </a:r>
            <a:r>
              <a:rPr lang="en-US" baseline="0" dirty="0" smtClean="0"/>
              <a:t> larvae (20mm long) is dull greenish white with black spots on body and orange dots on </a:t>
            </a:r>
            <a:r>
              <a:rPr lang="en-US" baseline="0" dirty="0" err="1" smtClean="0"/>
              <a:t>prothoracic</a:t>
            </a:r>
            <a:r>
              <a:rPr lang="en-US" baseline="0" dirty="0" smtClean="0"/>
              <a:t> segment.</a:t>
            </a:r>
          </a:p>
          <a:p>
            <a:r>
              <a:rPr lang="en-US" baseline="0" dirty="0" smtClean="0"/>
              <a:t>E. </a:t>
            </a:r>
            <a:r>
              <a:rPr lang="en-US" baseline="0" dirty="0" err="1" smtClean="0"/>
              <a:t>vittella</a:t>
            </a:r>
            <a:r>
              <a:rPr lang="en-US" baseline="0" dirty="0" smtClean="0"/>
              <a:t> larva is brownish with a median longitudinal streak on dorsal side and ventral side usually pale yellow or greenish</a:t>
            </a:r>
          </a:p>
          <a:p>
            <a:r>
              <a:rPr lang="en-US" baseline="0" dirty="0" smtClean="0"/>
              <a:t>Boring into terminal portions of young growing shoots, flower buds, flowers and fruits. Killing of young plants or growing shoots and boring of fruits and buds causing heavy fruit and flower shedding (up to 30-40%). Lint becomes spoiled in attacked boll. In okra, fruits become inedible and unfit due to its damage.</a:t>
            </a:r>
          </a:p>
          <a:p>
            <a:r>
              <a:rPr lang="en-US" baseline="0" dirty="0" smtClean="0"/>
              <a:t>Clean cultivation, destruction of crop stubbles and remnants</a:t>
            </a:r>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extLst>
      <p:ext uri="{BB962C8B-B14F-4D97-AF65-F5344CB8AC3E}">
        <p14:creationId xmlns:p14="http://schemas.microsoft.com/office/powerpoint/2010/main" val="6153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extLst>
      <p:ext uri="{BB962C8B-B14F-4D97-AF65-F5344CB8AC3E}">
        <p14:creationId xmlns:p14="http://schemas.microsoft.com/office/powerpoint/2010/main" val="177328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Pectinophora</a:t>
            </a:r>
            <a:r>
              <a:rPr lang="en-US" baseline="0" dirty="0" smtClean="0"/>
              <a:t> </a:t>
            </a:r>
            <a:r>
              <a:rPr lang="en-US" baseline="0" dirty="0" err="1" smtClean="0"/>
              <a:t>gossypiella</a:t>
            </a:r>
            <a:endParaRPr lang="en-US" baseline="0" dirty="0" smtClean="0"/>
          </a:p>
          <a:p>
            <a:r>
              <a:rPr lang="en-US" baseline="0" dirty="0" smtClean="0"/>
              <a:t>Global pest of cotton found in Africa, Asia, Australia and America</a:t>
            </a:r>
          </a:p>
          <a:p>
            <a:r>
              <a:rPr lang="en-US" baseline="0" dirty="0" smtClean="0"/>
              <a:t>Adults are dark brown 8-9 mm long (wingspan) with blackish spots on fore wings and hind wing margins fringed with hairs.</a:t>
            </a:r>
          </a:p>
          <a:p>
            <a:r>
              <a:rPr lang="en-US" baseline="0" dirty="0" smtClean="0"/>
              <a:t>Attack on squares and cause </a:t>
            </a:r>
            <a:r>
              <a:rPr lang="en-US" baseline="0" dirty="0" err="1" smtClean="0"/>
              <a:t>rossette</a:t>
            </a:r>
            <a:r>
              <a:rPr lang="en-US" baseline="0" dirty="0" smtClean="0"/>
              <a:t> flower</a:t>
            </a:r>
          </a:p>
          <a:p>
            <a:r>
              <a:rPr lang="en-US" baseline="0" dirty="0" smtClean="0"/>
              <a:t>No sing of entry on boll while damaging lint inside boll on seed kernels. Pupation occurs in soil or under leaf-debris etc. 4-6 generations per annum.</a:t>
            </a:r>
          </a:p>
          <a:p>
            <a:r>
              <a:rPr lang="en-US" baseline="0" dirty="0" smtClean="0"/>
              <a:t>50% shedding of fruits bodies by all bollworms and more than half may be due to </a:t>
            </a:r>
            <a:r>
              <a:rPr lang="en-US" baseline="0" dirty="0" err="1" smtClean="0"/>
              <a:t>Pinkbollworm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36512-46FA-4F58-82D4-3D6FAE83E6CE}"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231252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36512-46FA-4F58-82D4-3D6FAE83E6CE}"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251574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36512-46FA-4F58-82D4-3D6FAE83E6CE}"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126569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36512-46FA-4F58-82D4-3D6FAE83E6CE}"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18513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36512-46FA-4F58-82D4-3D6FAE83E6CE}"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15846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36512-46FA-4F58-82D4-3D6FAE83E6CE}"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22643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36512-46FA-4F58-82D4-3D6FAE83E6CE}"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20172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36512-46FA-4F58-82D4-3D6FAE83E6CE}"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35453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36512-46FA-4F58-82D4-3D6FAE83E6CE}"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339160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36512-46FA-4F58-82D4-3D6FAE83E6CE}"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32152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36512-46FA-4F58-82D4-3D6FAE83E6CE}"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40BAE-650F-4108-824A-0D924B0E7360}" type="slidenum">
              <a:rPr lang="en-US" smtClean="0"/>
              <a:t>‹#›</a:t>
            </a:fld>
            <a:endParaRPr lang="en-US"/>
          </a:p>
        </p:txBody>
      </p:sp>
    </p:spTree>
    <p:extLst>
      <p:ext uri="{BB962C8B-B14F-4D97-AF65-F5344CB8AC3E}">
        <p14:creationId xmlns:p14="http://schemas.microsoft.com/office/powerpoint/2010/main" val="85589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36512-46FA-4F58-82D4-3D6FAE83E6CE}"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40BAE-650F-4108-824A-0D924B0E7360}" type="slidenum">
              <a:rPr lang="en-US" smtClean="0"/>
              <a:t>‹#›</a:t>
            </a:fld>
            <a:endParaRPr lang="en-US"/>
          </a:p>
        </p:txBody>
      </p:sp>
    </p:spTree>
    <p:extLst>
      <p:ext uri="{BB962C8B-B14F-4D97-AF65-F5344CB8AC3E}">
        <p14:creationId xmlns:p14="http://schemas.microsoft.com/office/powerpoint/2010/main" val="165701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274830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237" y="914400"/>
            <a:ext cx="3964207" cy="56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81000"/>
            <a:ext cx="8760475" cy="4524315"/>
          </a:xfrm>
          <a:prstGeom prst="rect">
            <a:avLst/>
          </a:prstGeom>
          <a:noFill/>
        </p:spPr>
        <p:txBody>
          <a:bodyPr wrap="none" rtlCol="0">
            <a:spAutoFit/>
          </a:bodyPr>
          <a:lstStyle/>
          <a:p>
            <a:r>
              <a:rPr lang="en-US" sz="3200" u="sng" dirty="0" smtClean="0">
                <a:effectLst/>
              </a:rPr>
              <a:t>Major Insect Pests </a:t>
            </a:r>
            <a:r>
              <a:rPr lang="en-US" sz="3200" dirty="0" smtClean="0">
                <a:effectLst/>
              </a:rPr>
              <a:t>of Cotton </a:t>
            </a:r>
            <a:r>
              <a:rPr lang="en-US" sz="3200" dirty="0"/>
              <a:t>(</a:t>
            </a:r>
            <a:r>
              <a:rPr lang="en-US" sz="3200" i="1" dirty="0" err="1"/>
              <a:t>Gossypium</a:t>
            </a:r>
            <a:r>
              <a:rPr lang="en-US" sz="3200" i="1" dirty="0"/>
              <a:t> </a:t>
            </a:r>
            <a:r>
              <a:rPr lang="en-US" sz="3200" i="1" dirty="0" err="1" smtClean="0"/>
              <a:t>hirsutum</a:t>
            </a:r>
            <a:r>
              <a:rPr lang="en-US" sz="3200" dirty="0" smtClean="0"/>
              <a:t>) </a:t>
            </a:r>
          </a:p>
          <a:p>
            <a:r>
              <a:rPr lang="en-US" sz="3200" dirty="0" smtClean="0"/>
              <a:t>Crop </a:t>
            </a:r>
            <a:r>
              <a:rPr lang="en-US" sz="3200" dirty="0" smtClean="0">
                <a:effectLst/>
              </a:rPr>
              <a:t>in Pakistan</a:t>
            </a:r>
          </a:p>
          <a:p>
            <a:endParaRPr lang="en-US" sz="3200" dirty="0" smtClean="0">
              <a:effectLst/>
            </a:endParaRPr>
          </a:p>
          <a:p>
            <a:endParaRPr lang="en-US" sz="3200" dirty="0" smtClean="0">
              <a:effectLst/>
            </a:endParaRPr>
          </a:p>
          <a:p>
            <a:endParaRPr lang="en-US" sz="3200" dirty="0" smtClean="0">
              <a:effectLst/>
            </a:endParaRPr>
          </a:p>
          <a:p>
            <a:pPr>
              <a:buFont typeface="Wingdings" pitchFamily="2" charset="2"/>
              <a:buChar char="ü"/>
            </a:pPr>
            <a:r>
              <a:rPr lang="en-US" sz="3200" dirty="0" smtClean="0">
                <a:effectLst/>
              </a:rPr>
              <a:t>Sucking pest complex</a:t>
            </a:r>
          </a:p>
          <a:p>
            <a:pPr>
              <a:buFont typeface="Wingdings" pitchFamily="2" charset="2"/>
              <a:buChar char="ü"/>
            </a:pPr>
            <a:endParaRPr lang="en-US" sz="3200" dirty="0" smtClean="0">
              <a:effectLst/>
            </a:endParaRPr>
          </a:p>
          <a:p>
            <a:pPr>
              <a:buFont typeface="Wingdings" pitchFamily="2" charset="2"/>
              <a:buChar char="ü"/>
            </a:pPr>
            <a:endParaRPr lang="en-US" sz="3200" dirty="0" smtClean="0">
              <a:effectLst/>
            </a:endParaRPr>
          </a:p>
          <a:p>
            <a:pPr>
              <a:buFont typeface="Wingdings" pitchFamily="2" charset="2"/>
              <a:buChar char="ü"/>
            </a:pPr>
            <a:r>
              <a:rPr lang="en-US" sz="3200" dirty="0" smtClean="0">
                <a:effectLst/>
              </a:rPr>
              <a:t>Bollworms complex</a:t>
            </a:r>
            <a:endParaRPr lang="en-US" sz="3200" dirty="0">
              <a:effectLst/>
            </a:endParaRPr>
          </a:p>
        </p:txBody>
      </p:sp>
    </p:spTree>
    <p:extLst>
      <p:ext uri="{BB962C8B-B14F-4D97-AF65-F5344CB8AC3E}">
        <p14:creationId xmlns:p14="http://schemas.microsoft.com/office/powerpoint/2010/main" val="186822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http://www.agroatlas.ru/content/pests/Helicoverpa_armigera/Helicoverpa_armigera.jpg"/>
          <p:cNvPicPr>
            <a:picLocks noChangeAspect="1" noChangeArrowheads="1"/>
          </p:cNvPicPr>
          <p:nvPr/>
        </p:nvPicPr>
        <p:blipFill>
          <a:blip r:embed="rId3" cstate="print"/>
          <a:srcRect/>
          <a:stretch>
            <a:fillRect/>
          </a:stretch>
        </p:blipFill>
        <p:spPr bwMode="auto">
          <a:xfrm>
            <a:off x="1600201" y="914400"/>
            <a:ext cx="2491659" cy="1600199"/>
          </a:xfrm>
          <a:prstGeom prst="rect">
            <a:avLst/>
          </a:prstGeom>
          <a:noFill/>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1" y="609600"/>
            <a:ext cx="88755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Cotton	American bollworm (</a:t>
            </a:r>
            <a:r>
              <a:rPr lang="en-US" i="1" dirty="0" err="1" smtClean="0"/>
              <a:t>Helicoverpa</a:t>
            </a:r>
            <a:r>
              <a:rPr lang="en-US" i="1" dirty="0" smtClean="0"/>
              <a:t> </a:t>
            </a:r>
            <a:r>
              <a:rPr lang="en-US" i="1" dirty="0" err="1" smtClean="0"/>
              <a:t>armigera</a:t>
            </a:r>
            <a:r>
              <a:rPr lang="en-US" dirty="0" smtClean="0"/>
              <a:t> ;  </a:t>
            </a:r>
            <a:r>
              <a:rPr lang="en-US" dirty="0" err="1" smtClean="0"/>
              <a:t>Noctuidae</a:t>
            </a:r>
            <a:r>
              <a:rPr lang="en-US" dirty="0" smtClean="0"/>
              <a:t>, </a:t>
            </a:r>
            <a:r>
              <a:rPr lang="en-US" dirty="0" err="1" smtClean="0"/>
              <a:t>Lepid</a:t>
            </a:r>
            <a:r>
              <a:rPr lang="en-US" dirty="0" smtClean="0"/>
              <a:t>.)</a:t>
            </a:r>
            <a:endParaRPr lang="en-US" dirty="0"/>
          </a:p>
        </p:txBody>
      </p:sp>
      <p:pic>
        <p:nvPicPr>
          <p:cNvPr id="40962" name="Picture 2" descr="http://dwpicture.com.au/photos/59107b.jpg"/>
          <p:cNvPicPr>
            <a:picLocks noChangeAspect="1" noChangeArrowheads="1"/>
          </p:cNvPicPr>
          <p:nvPr/>
        </p:nvPicPr>
        <p:blipFill>
          <a:blip r:embed="rId4" cstate="print"/>
          <a:srcRect/>
          <a:stretch>
            <a:fillRect/>
          </a:stretch>
        </p:blipFill>
        <p:spPr bwMode="auto">
          <a:xfrm>
            <a:off x="1" y="2464647"/>
            <a:ext cx="2157359" cy="1501019"/>
          </a:xfrm>
          <a:prstGeom prst="rect">
            <a:avLst/>
          </a:prstGeom>
          <a:noFill/>
        </p:spPr>
      </p:pic>
      <p:pic>
        <p:nvPicPr>
          <p:cNvPr id="40976" name="Picture 16" descr="http://www.insectoid.info/pictures/cotton-bollworm-helicoverpa-armigera.jpg"/>
          <p:cNvPicPr>
            <a:picLocks noChangeAspect="1" noChangeArrowheads="1"/>
          </p:cNvPicPr>
          <p:nvPr/>
        </p:nvPicPr>
        <p:blipFill>
          <a:blip r:embed="rId5" cstate="print">
            <a:lum bright="30000" contrast="30000"/>
          </a:blip>
          <a:srcRect/>
          <a:stretch>
            <a:fillRect/>
          </a:stretch>
        </p:blipFill>
        <p:spPr bwMode="auto">
          <a:xfrm>
            <a:off x="4114801" y="1295400"/>
            <a:ext cx="2467897" cy="1471246"/>
          </a:xfrm>
          <a:prstGeom prst="rect">
            <a:avLst/>
          </a:prstGeom>
          <a:noFill/>
        </p:spPr>
      </p:pic>
      <p:pic>
        <p:nvPicPr>
          <p:cNvPr id="40978" name="Picture 18" descr="http://www2.dpi.qld.gov.au/images/12667.jpg"/>
          <p:cNvPicPr>
            <a:picLocks noChangeAspect="1" noChangeArrowheads="1"/>
          </p:cNvPicPr>
          <p:nvPr/>
        </p:nvPicPr>
        <p:blipFill>
          <a:blip r:embed="rId6" cstate="print"/>
          <a:srcRect/>
          <a:stretch>
            <a:fillRect/>
          </a:stretch>
        </p:blipFill>
        <p:spPr bwMode="auto">
          <a:xfrm>
            <a:off x="2362200" y="2464647"/>
            <a:ext cx="1981200" cy="1530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0" name="Picture 20" descr="http://agropedia.iitk.ac.in/sites/default/files/uas%20raichur/cotton%20pests/damage%20of%20american%20bollworm_0.jpg"/>
          <p:cNvPicPr>
            <a:picLocks noChangeAspect="1" noChangeArrowheads="1"/>
          </p:cNvPicPr>
          <p:nvPr/>
        </p:nvPicPr>
        <p:blipFill>
          <a:blip r:embed="rId7" cstate="print"/>
          <a:srcRect/>
          <a:stretch>
            <a:fillRect/>
          </a:stretch>
        </p:blipFill>
        <p:spPr bwMode="auto">
          <a:xfrm>
            <a:off x="5802057" y="2971800"/>
            <a:ext cx="3341943" cy="2209800"/>
          </a:xfrm>
          <a:prstGeom prst="rect">
            <a:avLst/>
          </a:prstGeom>
          <a:ln>
            <a:noFill/>
          </a:ln>
          <a:effectLst>
            <a:softEdge rad="112500"/>
          </a:effectLst>
        </p:spPr>
      </p:pic>
      <p:pic>
        <p:nvPicPr>
          <p:cNvPr id="40966" name="Picture 6" descr="http://www.corbisimages.com/images/Corbis-42-27851404.jpg?size=67&amp;uid=b546d843-b022-4a87-91ea-f747a1ea5024"/>
          <p:cNvPicPr>
            <a:picLocks noChangeAspect="1" noChangeArrowheads="1"/>
          </p:cNvPicPr>
          <p:nvPr/>
        </p:nvPicPr>
        <p:blipFill>
          <a:blip r:embed="rId8" cstate="print"/>
          <a:srcRect/>
          <a:stretch>
            <a:fillRect/>
          </a:stretch>
        </p:blipFill>
        <p:spPr bwMode="auto">
          <a:xfrm rot="16200000">
            <a:off x="6750051" y="577851"/>
            <a:ext cx="2057400" cy="2730500"/>
          </a:xfrm>
          <a:prstGeom prst="rect">
            <a:avLst/>
          </a:prstGeom>
          <a:ln>
            <a:noFill/>
          </a:ln>
          <a:effectLst>
            <a:softEdge rad="112500"/>
          </a:effectLst>
        </p:spPr>
      </p:pic>
      <p:pic>
        <p:nvPicPr>
          <p:cNvPr id="40964" name="Picture 4" descr="http://ipm.ncsu.edu/cotton/InsectCorner/photos/images/Bollworm_boll_damage4.jpg"/>
          <p:cNvPicPr>
            <a:picLocks noChangeAspect="1" noChangeArrowheads="1"/>
          </p:cNvPicPr>
          <p:nvPr/>
        </p:nvPicPr>
        <p:blipFill>
          <a:blip r:embed="rId9" cstate="print"/>
          <a:srcRect/>
          <a:stretch>
            <a:fillRect/>
          </a:stretch>
        </p:blipFill>
        <p:spPr bwMode="auto">
          <a:xfrm>
            <a:off x="3581400" y="4419600"/>
            <a:ext cx="3171825" cy="2438400"/>
          </a:xfrm>
          <a:prstGeom prst="rect">
            <a:avLst/>
          </a:prstGeom>
          <a:ln>
            <a:noFill/>
          </a:ln>
          <a:effectLst>
            <a:softEdge rad="112500"/>
          </a:effectLst>
        </p:spPr>
      </p:pic>
      <p:pic>
        <p:nvPicPr>
          <p:cNvPr id="12" name="Picture 4"/>
          <p:cNvPicPr>
            <a:picLocks noChangeAspect="1" noChangeArrowheads="1"/>
          </p:cNvPicPr>
          <p:nvPr/>
        </p:nvPicPr>
        <p:blipFill>
          <a:blip r:embed="rId10" cstate="print">
            <a:lum bright="20000" contrast="20000"/>
          </a:blip>
          <a:srcRect/>
          <a:stretch>
            <a:fillRect/>
          </a:stretch>
        </p:blipFill>
        <p:spPr bwMode="auto">
          <a:xfrm>
            <a:off x="0" y="4114800"/>
            <a:ext cx="4213312" cy="2743200"/>
          </a:xfrm>
          <a:prstGeom prst="rect">
            <a:avLst/>
          </a:prstGeom>
          <a:ln>
            <a:noFill/>
          </a:ln>
          <a:effectLst>
            <a:softEdge rad="112500"/>
          </a:effectLst>
        </p:spPr>
      </p:pic>
    </p:spTree>
    <p:extLst>
      <p:ext uri="{BB962C8B-B14F-4D97-AF65-F5344CB8AC3E}">
        <p14:creationId xmlns:p14="http://schemas.microsoft.com/office/powerpoint/2010/main" val="37477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709508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Cotton	Spotted bollworm  (</a:t>
            </a:r>
            <a:r>
              <a:rPr lang="en-US" dirty="0" err="1" smtClean="0"/>
              <a:t>Noctuidae</a:t>
            </a:r>
            <a:r>
              <a:rPr lang="en-US" dirty="0" smtClean="0"/>
              <a:t>, Lepidoptera)</a:t>
            </a:r>
            <a:endParaRPr lang="en-US" dirty="0"/>
          </a:p>
        </p:txBody>
      </p:sp>
      <p:pic>
        <p:nvPicPr>
          <p:cNvPr id="39938" name="Picture 2" descr="http://farm3.static.flickr.com/2771/4252123159_335d67d476.jpg"/>
          <p:cNvPicPr>
            <a:picLocks noChangeAspect="1" noChangeArrowheads="1"/>
          </p:cNvPicPr>
          <p:nvPr/>
        </p:nvPicPr>
        <p:blipFill>
          <a:blip r:embed="rId3" cstate="print"/>
          <a:srcRect/>
          <a:stretch>
            <a:fillRect/>
          </a:stretch>
        </p:blipFill>
        <p:spPr bwMode="auto">
          <a:xfrm>
            <a:off x="76200" y="990601"/>
            <a:ext cx="2057400" cy="1604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0" name="Picture 4" descr="http://ukmoths.org.uk/images/Eariasvittella.jpg"/>
          <p:cNvPicPr>
            <a:picLocks noChangeAspect="1" noChangeArrowheads="1"/>
          </p:cNvPicPr>
          <p:nvPr/>
        </p:nvPicPr>
        <p:blipFill>
          <a:blip r:embed="rId4" cstate="print"/>
          <a:srcRect/>
          <a:stretch>
            <a:fillRect/>
          </a:stretch>
        </p:blipFill>
        <p:spPr bwMode="auto">
          <a:xfrm>
            <a:off x="76200" y="2518870"/>
            <a:ext cx="2057400" cy="1523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1" name="Picture 5"/>
          <p:cNvPicPr>
            <a:picLocks noChangeAspect="1" noChangeArrowheads="1"/>
          </p:cNvPicPr>
          <p:nvPr/>
        </p:nvPicPr>
        <p:blipFill>
          <a:blip r:embed="rId5" cstate="print"/>
          <a:srcRect/>
          <a:stretch>
            <a:fillRect/>
          </a:stretch>
        </p:blipFill>
        <p:spPr bwMode="auto">
          <a:xfrm>
            <a:off x="2133600" y="2518868"/>
            <a:ext cx="2540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3" name="Picture 7" descr="http://4.bp.blogspot.com/-2zqc_bNXFls/Tair_n8ZdrI/AAAAAAAAFmM/H092ALfP0AQ/s400/cotton-spotted-bollworm-moth-eggs-1.jpg"/>
          <p:cNvPicPr>
            <a:picLocks noChangeAspect="1" noChangeArrowheads="1"/>
          </p:cNvPicPr>
          <p:nvPr/>
        </p:nvPicPr>
        <p:blipFill>
          <a:blip r:embed="rId6" cstate="print"/>
          <a:srcRect/>
          <a:stretch>
            <a:fillRect/>
          </a:stretch>
        </p:blipFill>
        <p:spPr bwMode="auto">
          <a:xfrm>
            <a:off x="4648200" y="2518868"/>
            <a:ext cx="19304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7" name="Picture 11" descr="http://perhoset.perhostutkijainseura.fi/historia/nolidae/maaritys/ear-clorana-maaritys.jpg"/>
          <p:cNvPicPr>
            <a:picLocks noChangeAspect="1" noChangeArrowheads="1"/>
          </p:cNvPicPr>
          <p:nvPr/>
        </p:nvPicPr>
        <p:blipFill>
          <a:blip r:embed="rId7" cstate="print"/>
          <a:srcRect/>
          <a:stretch>
            <a:fillRect/>
          </a:stretch>
        </p:blipFill>
        <p:spPr bwMode="auto">
          <a:xfrm>
            <a:off x="2114550" y="971549"/>
            <a:ext cx="2514600" cy="1543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51" name="Picture 15" descr="http://upload.wikimedia.org/wikipedia/commons/e/e6/Eggs.jpg"/>
          <p:cNvPicPr>
            <a:picLocks noChangeAspect="1" noChangeArrowheads="1"/>
          </p:cNvPicPr>
          <p:nvPr/>
        </p:nvPicPr>
        <p:blipFill>
          <a:blip r:embed="rId8" cstate="print"/>
          <a:srcRect/>
          <a:stretch>
            <a:fillRect/>
          </a:stretch>
        </p:blipFill>
        <p:spPr bwMode="auto">
          <a:xfrm>
            <a:off x="4648200" y="994869"/>
            <a:ext cx="1905000" cy="1535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53" name="Picture 17" descr="http://www.lepidoptera.pl/minipic.php?ID=16186&amp;scale=1"/>
          <p:cNvPicPr>
            <a:picLocks noChangeAspect="1" noChangeArrowheads="1"/>
          </p:cNvPicPr>
          <p:nvPr/>
        </p:nvPicPr>
        <p:blipFill>
          <a:blip r:embed="rId9" cstate="print"/>
          <a:srcRect/>
          <a:stretch>
            <a:fillRect/>
          </a:stretch>
        </p:blipFill>
        <p:spPr bwMode="auto">
          <a:xfrm>
            <a:off x="6553200" y="994868"/>
            <a:ext cx="24384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57" name="Picture 21" descr="http://www.nbaii.res.in/Pestsofcrops/images/Earias-pupating.jpg"/>
          <p:cNvPicPr>
            <a:picLocks noChangeAspect="1" noChangeArrowheads="1"/>
          </p:cNvPicPr>
          <p:nvPr/>
        </p:nvPicPr>
        <p:blipFill>
          <a:blip r:embed="rId10" cstate="print"/>
          <a:srcRect/>
          <a:stretch>
            <a:fillRect/>
          </a:stretch>
        </p:blipFill>
        <p:spPr bwMode="auto">
          <a:xfrm>
            <a:off x="6553200" y="2518868"/>
            <a:ext cx="2438400" cy="153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59" name="Picture 23" descr="http://www.ikisan.com/Crop%20Specific/Eng/Images/co%20im%20Spotted%20Boll%20worm%20damage.JPG"/>
          <p:cNvPicPr>
            <a:picLocks noChangeAspect="1" noChangeArrowheads="1"/>
          </p:cNvPicPr>
          <p:nvPr/>
        </p:nvPicPr>
        <p:blipFill>
          <a:blip r:embed="rId11" cstate="print">
            <a:lum bright="-10000" contrast="10000"/>
          </a:blip>
          <a:srcRect/>
          <a:stretch>
            <a:fillRect/>
          </a:stretch>
        </p:blipFill>
        <p:spPr bwMode="auto">
          <a:xfrm>
            <a:off x="304800" y="4343400"/>
            <a:ext cx="1725460" cy="2133600"/>
          </a:xfrm>
          <a:prstGeom prst="rect">
            <a:avLst/>
          </a:prstGeom>
          <a:ln>
            <a:noFill/>
          </a:ln>
          <a:effectLst>
            <a:softEdge rad="112500"/>
          </a:effectLst>
        </p:spPr>
      </p:pic>
      <p:pic>
        <p:nvPicPr>
          <p:cNvPr id="39963" name="Picture 27" descr="http://docsdrive.com/images/academicjournals/je/2007/fig1-2k7-243-247.jpg"/>
          <p:cNvPicPr>
            <a:picLocks noChangeAspect="1" noChangeArrowheads="1"/>
          </p:cNvPicPr>
          <p:nvPr/>
        </p:nvPicPr>
        <p:blipFill>
          <a:blip r:embed="rId12" cstate="print"/>
          <a:srcRect/>
          <a:stretch>
            <a:fillRect/>
          </a:stretch>
        </p:blipFill>
        <p:spPr bwMode="auto">
          <a:xfrm>
            <a:off x="2057400" y="4273479"/>
            <a:ext cx="4191000" cy="2508322"/>
          </a:xfrm>
          <a:prstGeom prst="rect">
            <a:avLst/>
          </a:prstGeom>
          <a:noFill/>
        </p:spPr>
      </p:pic>
      <p:sp>
        <p:nvSpPr>
          <p:cNvPr id="14" name="TextBox 13"/>
          <p:cNvSpPr txBox="1"/>
          <p:nvPr/>
        </p:nvSpPr>
        <p:spPr>
          <a:xfrm>
            <a:off x="533400" y="2526268"/>
            <a:ext cx="1496948" cy="369332"/>
          </a:xfrm>
          <a:prstGeom prst="rect">
            <a:avLst/>
          </a:prstGeom>
          <a:noFill/>
        </p:spPr>
        <p:txBody>
          <a:bodyPr wrap="none" rtlCol="0">
            <a:spAutoFit/>
          </a:bodyPr>
          <a:lstStyle/>
          <a:p>
            <a:r>
              <a:rPr lang="en-US" i="1" dirty="0" err="1" smtClean="0">
                <a:solidFill>
                  <a:schemeClr val="bg1"/>
                </a:solidFill>
              </a:rPr>
              <a:t>Earias</a:t>
            </a:r>
            <a:r>
              <a:rPr lang="en-US" i="1" dirty="0" smtClean="0">
                <a:solidFill>
                  <a:schemeClr val="bg1"/>
                </a:solidFill>
              </a:rPr>
              <a:t> </a:t>
            </a:r>
            <a:r>
              <a:rPr lang="en-US" i="1" dirty="0" err="1" smtClean="0">
                <a:solidFill>
                  <a:schemeClr val="bg1"/>
                </a:solidFill>
              </a:rPr>
              <a:t>vittella</a:t>
            </a:r>
            <a:r>
              <a:rPr lang="en-US" i="1" dirty="0" smtClean="0">
                <a:solidFill>
                  <a:schemeClr val="bg1"/>
                </a:solidFill>
              </a:rPr>
              <a:t> </a:t>
            </a:r>
            <a:endParaRPr lang="en-US" i="1" dirty="0">
              <a:solidFill>
                <a:schemeClr val="bg1"/>
              </a:solidFill>
            </a:endParaRPr>
          </a:p>
        </p:txBody>
      </p:sp>
      <p:sp>
        <p:nvSpPr>
          <p:cNvPr id="15" name="Rectangle 14"/>
          <p:cNvSpPr/>
          <p:nvPr/>
        </p:nvSpPr>
        <p:spPr>
          <a:xfrm>
            <a:off x="540856" y="990600"/>
            <a:ext cx="1592744" cy="369332"/>
          </a:xfrm>
          <a:prstGeom prst="rect">
            <a:avLst/>
          </a:prstGeom>
        </p:spPr>
        <p:txBody>
          <a:bodyPr wrap="none">
            <a:spAutoFit/>
          </a:bodyPr>
          <a:lstStyle/>
          <a:p>
            <a:r>
              <a:rPr lang="en-US" i="1" dirty="0" err="1" smtClean="0">
                <a:solidFill>
                  <a:schemeClr val="bg1"/>
                </a:solidFill>
              </a:rPr>
              <a:t>Earias</a:t>
            </a:r>
            <a:r>
              <a:rPr lang="en-US" i="1" dirty="0" smtClean="0">
                <a:solidFill>
                  <a:schemeClr val="bg1"/>
                </a:solidFill>
              </a:rPr>
              <a:t> </a:t>
            </a:r>
            <a:r>
              <a:rPr lang="en-US" i="1" dirty="0" err="1" smtClean="0">
                <a:solidFill>
                  <a:schemeClr val="bg1"/>
                </a:solidFill>
              </a:rPr>
              <a:t>insulana</a:t>
            </a:r>
            <a:endParaRPr lang="en-US" i="1" dirty="0" smtClean="0">
              <a:solidFill>
                <a:schemeClr val="bg1"/>
              </a:solidFill>
            </a:endParaRPr>
          </a:p>
        </p:txBody>
      </p:sp>
      <p:pic>
        <p:nvPicPr>
          <p:cNvPr id="72706" name="Picture 2" descr="http://www.nbaii.res.in/Featured%20insects/cheilomenesgrub.jpg"/>
          <p:cNvPicPr>
            <a:picLocks noChangeAspect="1" noChangeArrowheads="1"/>
          </p:cNvPicPr>
          <p:nvPr/>
        </p:nvPicPr>
        <p:blipFill>
          <a:blip r:embed="rId13" cstate="print"/>
          <a:srcRect/>
          <a:stretch>
            <a:fillRect/>
          </a:stretch>
        </p:blipFill>
        <p:spPr bwMode="auto">
          <a:xfrm rot="16200000">
            <a:off x="6816833" y="3927368"/>
            <a:ext cx="1911135" cy="2590800"/>
          </a:xfrm>
          <a:prstGeom prst="rect">
            <a:avLst/>
          </a:prstGeom>
          <a:ln>
            <a:noFill/>
          </a:ln>
          <a:effectLst>
            <a:softEdge rad="112500"/>
          </a:effectLst>
        </p:spPr>
      </p:pic>
      <p:pic>
        <p:nvPicPr>
          <p:cNvPr id="114690" name="Picture 2" descr="http://bugguide.net/images/raw/H0U0Z090S0U0000QR07QDRE0FRMQCR90YRKQ00U0YRIQ1RMQORMQ00E0TQE0OQX0WRJKUR3KWR3KOQ.jpg"/>
          <p:cNvPicPr>
            <a:picLocks noChangeAspect="1" noChangeArrowheads="1"/>
          </p:cNvPicPr>
          <p:nvPr/>
        </p:nvPicPr>
        <p:blipFill>
          <a:blip r:embed="rId14" cstate="print"/>
          <a:srcRect/>
          <a:stretch>
            <a:fillRect/>
          </a:stretch>
        </p:blipFill>
        <p:spPr bwMode="auto">
          <a:xfrm>
            <a:off x="7924800" y="5638800"/>
            <a:ext cx="1219200" cy="1219200"/>
          </a:xfrm>
          <a:prstGeom prst="rect">
            <a:avLst/>
          </a:prstGeom>
          <a:noFill/>
        </p:spPr>
      </p:pic>
    </p:spTree>
    <p:extLst>
      <p:ext uri="{BB962C8B-B14F-4D97-AF65-F5344CB8AC3E}">
        <p14:creationId xmlns:p14="http://schemas.microsoft.com/office/powerpoint/2010/main" val="254001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http://perhoset.perhostutkijainseura.fi/historia/nolidae/maaritys/ear-clorana-maaritys.jpg"/>
          <p:cNvPicPr>
            <a:picLocks noChangeAspect="1" noChangeArrowheads="1"/>
          </p:cNvPicPr>
          <p:nvPr/>
        </p:nvPicPr>
        <p:blipFill>
          <a:blip r:embed="rId3" cstate="print"/>
          <a:srcRect/>
          <a:stretch>
            <a:fillRect/>
          </a:stretch>
        </p:blipFill>
        <p:spPr bwMode="auto">
          <a:xfrm>
            <a:off x="0" y="381000"/>
            <a:ext cx="4644968" cy="2850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17" descr="http://www.lepidoptera.pl/minipic.php?ID=16186&amp;scale=1"/>
          <p:cNvPicPr>
            <a:picLocks noChangeAspect="1" noChangeArrowheads="1"/>
          </p:cNvPicPr>
          <p:nvPr/>
        </p:nvPicPr>
        <p:blipFill>
          <a:blip r:embed="rId4" cstate="print"/>
          <a:srcRect/>
          <a:stretch>
            <a:fillRect/>
          </a:stretch>
        </p:blipFill>
        <p:spPr bwMode="auto">
          <a:xfrm>
            <a:off x="4644968" y="416191"/>
            <a:ext cx="4504211" cy="2815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1" descr="http://www.nbaii.res.in/Pestsofcrops/images/Earias-pupating.jpg"/>
          <p:cNvPicPr>
            <a:picLocks noChangeAspect="1" noChangeArrowheads="1"/>
          </p:cNvPicPr>
          <p:nvPr/>
        </p:nvPicPr>
        <p:blipFill>
          <a:blip r:embed="rId5" cstate="print"/>
          <a:srcRect/>
          <a:stretch>
            <a:fillRect/>
          </a:stretch>
        </p:blipFill>
        <p:spPr bwMode="auto">
          <a:xfrm>
            <a:off x="4525488" y="3771900"/>
            <a:ext cx="4504212" cy="2843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p:cNvPicPr>
            <a:picLocks noChangeAspect="1" noChangeArrowheads="1"/>
          </p:cNvPicPr>
          <p:nvPr/>
        </p:nvPicPr>
        <p:blipFill>
          <a:blip r:embed="rId6" cstate="print"/>
          <a:srcRect/>
          <a:stretch>
            <a:fillRect/>
          </a:stretch>
        </p:blipFill>
        <p:spPr bwMode="auto">
          <a:xfrm>
            <a:off x="-46919" y="3771900"/>
            <a:ext cx="4691887" cy="2815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124200" y="3253770"/>
            <a:ext cx="2224840" cy="523220"/>
          </a:xfrm>
          <a:prstGeom prst="rect">
            <a:avLst/>
          </a:prstGeom>
          <a:noFill/>
        </p:spPr>
        <p:txBody>
          <a:bodyPr wrap="none" rtlCol="0">
            <a:spAutoFit/>
          </a:bodyPr>
          <a:lstStyle/>
          <a:p>
            <a:r>
              <a:rPr lang="en-US" sz="2800" i="1" dirty="0" err="1" smtClean="0"/>
              <a:t>Earias</a:t>
            </a:r>
            <a:r>
              <a:rPr lang="en-US" sz="2800" i="1" dirty="0" smtClean="0"/>
              <a:t> </a:t>
            </a:r>
            <a:r>
              <a:rPr lang="en-US" sz="2800" i="1" dirty="0" err="1" smtClean="0"/>
              <a:t>vittella</a:t>
            </a:r>
            <a:r>
              <a:rPr lang="en-US" sz="2800" i="1" dirty="0" smtClean="0"/>
              <a:t> </a:t>
            </a:r>
            <a:endParaRPr lang="en-US" sz="2800" i="1" dirty="0"/>
          </a:p>
        </p:txBody>
      </p:sp>
      <p:sp>
        <p:nvSpPr>
          <p:cNvPr id="7" name="Rectangle 6"/>
          <p:cNvSpPr/>
          <p:nvPr/>
        </p:nvSpPr>
        <p:spPr>
          <a:xfrm>
            <a:off x="3124200" y="0"/>
            <a:ext cx="2372701" cy="523220"/>
          </a:xfrm>
          <a:prstGeom prst="rect">
            <a:avLst/>
          </a:prstGeom>
        </p:spPr>
        <p:txBody>
          <a:bodyPr wrap="none">
            <a:spAutoFit/>
          </a:bodyPr>
          <a:lstStyle/>
          <a:p>
            <a:r>
              <a:rPr lang="en-US" sz="2800" i="1" dirty="0" err="1" smtClean="0"/>
              <a:t>Earias</a:t>
            </a:r>
            <a:r>
              <a:rPr lang="en-US" sz="2800" i="1" dirty="0" smtClean="0"/>
              <a:t> </a:t>
            </a:r>
            <a:r>
              <a:rPr lang="en-US" sz="2800" i="1" dirty="0" err="1" smtClean="0"/>
              <a:t>insulana</a:t>
            </a:r>
            <a:endParaRPr lang="en-US" sz="2800" i="1" dirty="0" smtClean="0"/>
          </a:p>
        </p:txBody>
      </p:sp>
    </p:spTree>
    <p:extLst>
      <p:ext uri="{BB962C8B-B14F-4D97-AF65-F5344CB8AC3E}">
        <p14:creationId xmlns:p14="http://schemas.microsoft.com/office/powerpoint/2010/main" val="3492387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39" t="-7238" r="55992" b="7238"/>
          <a:stretch/>
        </p:blipFill>
        <p:spPr bwMode="auto">
          <a:xfrm>
            <a:off x="-51006" y="3993433"/>
            <a:ext cx="3925716" cy="284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earias vittella pup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7" t="-574" r="-927" b="5107"/>
          <a:stretch/>
        </p:blipFill>
        <p:spPr bwMode="auto">
          <a:xfrm>
            <a:off x="39515" y="-4683"/>
            <a:ext cx="3854245" cy="4834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arias vittella pup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866" b="4856"/>
          <a:stretch/>
        </p:blipFill>
        <p:spPr bwMode="auto">
          <a:xfrm>
            <a:off x="5348566" y="0"/>
            <a:ext cx="3757334" cy="39767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2442" r="2889"/>
          <a:stretch/>
        </p:blipFill>
        <p:spPr bwMode="auto">
          <a:xfrm>
            <a:off x="5410200" y="3400617"/>
            <a:ext cx="3733800" cy="343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32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www.invasive.org/images/768x512/1265079.jpg"/>
          <p:cNvPicPr>
            <a:picLocks noChangeAspect="1" noChangeArrowheads="1"/>
          </p:cNvPicPr>
          <p:nvPr/>
        </p:nvPicPr>
        <p:blipFill>
          <a:blip r:embed="rId3" cstate="print"/>
          <a:srcRect/>
          <a:stretch>
            <a:fillRect/>
          </a:stretch>
        </p:blipFill>
        <p:spPr bwMode="auto">
          <a:xfrm>
            <a:off x="228600" y="762000"/>
            <a:ext cx="4114800" cy="2323444"/>
          </a:xfrm>
          <a:prstGeom prst="rect">
            <a:avLst/>
          </a:prstGeom>
          <a:ln>
            <a:noFill/>
          </a:ln>
          <a:effectLst>
            <a:softEdge rad="317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pic>
        <p:nvPicPr>
          <p:cNvPr id="38914" name="Picture 2" descr="http://ipm.ncsu.edu/cotton/insectcorner/photos/images/Pink_bollworm.jpg"/>
          <p:cNvPicPr>
            <a:picLocks noChangeAspect="1" noChangeArrowheads="1"/>
          </p:cNvPicPr>
          <p:nvPr/>
        </p:nvPicPr>
        <p:blipFill>
          <a:blip r:embed="rId4" cstate="print"/>
          <a:srcRect/>
          <a:stretch>
            <a:fillRect/>
          </a:stretch>
        </p:blipFill>
        <p:spPr bwMode="auto">
          <a:xfrm>
            <a:off x="381000" y="2819400"/>
            <a:ext cx="2895600" cy="2204309"/>
          </a:xfrm>
          <a:prstGeom prst="rect">
            <a:avLst/>
          </a:prstGeom>
          <a:ln>
            <a:noFill/>
          </a:ln>
          <a:effectLst>
            <a:softEdge rad="112500"/>
          </a:effectLst>
        </p:spPr>
      </p:pic>
      <p:pic>
        <p:nvPicPr>
          <p:cNvPr id="38918" name="Picture 6" descr="http://www.aphis.usda.gov/plant_health/plant_pest_info/cotton_pests/downloads/pbw-adult.jpg"/>
          <p:cNvPicPr>
            <a:picLocks noChangeAspect="1" noChangeArrowheads="1"/>
          </p:cNvPicPr>
          <p:nvPr/>
        </p:nvPicPr>
        <p:blipFill>
          <a:blip r:embed="rId5" cstate="print">
            <a:lum bright="10000"/>
          </a:blip>
          <a:srcRect/>
          <a:stretch>
            <a:fillRect/>
          </a:stretch>
        </p:blipFill>
        <p:spPr bwMode="auto">
          <a:xfrm>
            <a:off x="4724400" y="838200"/>
            <a:ext cx="3927455" cy="2590800"/>
          </a:xfrm>
          <a:prstGeom prst="rect">
            <a:avLst/>
          </a:prstGeom>
          <a:ln>
            <a:noFill/>
          </a:ln>
          <a:effectLst>
            <a:softEdge rad="112500"/>
          </a:effectLst>
        </p:spPr>
      </p:pic>
      <p:pic>
        <p:nvPicPr>
          <p:cNvPr id="38920" name="Picture 8" descr="http://www.cottoncrc.org.au/files/b2c8e75d-6062-418d-b3dc-9f3600e927aa/PinkSpotted_02_DIronside.jpg"/>
          <p:cNvPicPr>
            <a:picLocks noChangeAspect="1" noChangeArrowheads="1"/>
          </p:cNvPicPr>
          <p:nvPr/>
        </p:nvPicPr>
        <p:blipFill>
          <a:blip r:embed="rId6" cstate="print"/>
          <a:srcRect/>
          <a:stretch>
            <a:fillRect/>
          </a:stretch>
        </p:blipFill>
        <p:spPr bwMode="auto">
          <a:xfrm>
            <a:off x="5594959" y="3352800"/>
            <a:ext cx="3549041" cy="2590800"/>
          </a:xfrm>
          <a:prstGeom prst="rect">
            <a:avLst/>
          </a:prstGeom>
          <a:ln>
            <a:noFill/>
          </a:ln>
          <a:effectLst>
            <a:softEdge rad="112500"/>
          </a:effectLst>
        </p:spPr>
      </p:pic>
      <p:pic>
        <p:nvPicPr>
          <p:cNvPr id="38926" name="Picture 14" descr="http://images.sciencedaily.com/2005/10/051024082847.jpg"/>
          <p:cNvPicPr>
            <a:picLocks noChangeAspect="1" noChangeArrowheads="1"/>
          </p:cNvPicPr>
          <p:nvPr/>
        </p:nvPicPr>
        <p:blipFill>
          <a:blip r:embed="rId7" cstate="print"/>
          <a:srcRect/>
          <a:stretch>
            <a:fillRect/>
          </a:stretch>
        </p:blipFill>
        <p:spPr bwMode="auto">
          <a:xfrm>
            <a:off x="3200400" y="3606800"/>
            <a:ext cx="2438400" cy="3251200"/>
          </a:xfrm>
          <a:prstGeom prst="rect">
            <a:avLst/>
          </a:prstGeom>
          <a:ln>
            <a:noFill/>
          </a:ln>
          <a:effectLst>
            <a:softEdge rad="112500"/>
          </a:effectLst>
        </p:spPr>
      </p:pic>
      <p:pic>
        <p:nvPicPr>
          <p:cNvPr id="10" name="Picture 2"/>
          <p:cNvPicPr>
            <a:picLocks noChangeAspect="1" noChangeArrowheads="1"/>
          </p:cNvPicPr>
          <p:nvPr/>
        </p:nvPicPr>
        <p:blipFill>
          <a:blip r:embed="rId8" cstate="print"/>
          <a:srcRect/>
          <a:stretch>
            <a:fillRect/>
          </a:stretch>
        </p:blipFill>
        <p:spPr bwMode="auto">
          <a:xfrm>
            <a:off x="533400" y="4876800"/>
            <a:ext cx="2474036" cy="1981200"/>
          </a:xfrm>
          <a:prstGeom prst="rect">
            <a:avLst/>
          </a:prstGeom>
          <a:ln>
            <a:noFill/>
          </a:ln>
          <a:effectLst>
            <a:softEdge rad="112500"/>
          </a:effectLst>
        </p:spPr>
      </p:pic>
      <p:sp>
        <p:nvSpPr>
          <p:cNvPr id="3" name="TextBox 2"/>
          <p:cNvSpPr txBox="1"/>
          <p:nvPr/>
        </p:nvSpPr>
        <p:spPr>
          <a:xfrm>
            <a:off x="-76199" y="609600"/>
            <a:ext cx="952499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Insect pests of Cotton	Pink bollworm (</a:t>
            </a:r>
            <a:r>
              <a:rPr lang="en-US" i="1" dirty="0" err="1" smtClean="0"/>
              <a:t>Pectinophora</a:t>
            </a:r>
            <a:r>
              <a:rPr lang="en-US" i="1" dirty="0" smtClean="0"/>
              <a:t> </a:t>
            </a:r>
            <a:r>
              <a:rPr lang="en-US" i="1" dirty="0" err="1" smtClean="0"/>
              <a:t>gossypiella</a:t>
            </a:r>
            <a:r>
              <a:rPr lang="en-US" i="1" dirty="0" smtClean="0"/>
              <a:t> </a:t>
            </a:r>
            <a:r>
              <a:rPr lang="en-US" dirty="0" smtClean="0"/>
              <a:t>;  </a:t>
            </a:r>
            <a:r>
              <a:rPr lang="en-US" dirty="0" err="1" smtClean="0"/>
              <a:t>Gelechiidae</a:t>
            </a:r>
            <a:r>
              <a:rPr lang="en-US" dirty="0" smtClean="0"/>
              <a:t>, Lepidoptera)  </a:t>
            </a:r>
            <a:endParaRPr lang="en-US" dirty="0"/>
          </a:p>
        </p:txBody>
      </p:sp>
    </p:spTree>
    <p:extLst>
      <p:ext uri="{BB962C8B-B14F-4D97-AF65-F5344CB8AC3E}">
        <p14:creationId xmlns:p14="http://schemas.microsoft.com/office/powerpoint/2010/main" val="278917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516</Words>
  <Application>Microsoft Office PowerPoint</Application>
  <PresentationFormat>On-screen Show (4:3)</PresentationFormat>
  <Paragraphs>62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2020-05-02T07:06:35Z</dcterms:created>
  <dcterms:modified xsi:type="dcterms:W3CDTF">2020-05-02T07:08:04Z</dcterms:modified>
</cp:coreProperties>
</file>