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1" r:id="rId1"/>
  </p:sldMasterIdLst>
  <p:notesMasterIdLst>
    <p:notesMasterId r:id="rId51"/>
  </p:notesMasterIdLst>
  <p:handoutMasterIdLst>
    <p:handoutMasterId r:id="rId52"/>
  </p:handoutMasterIdLst>
  <p:sldIdLst>
    <p:sldId id="322" r:id="rId2"/>
    <p:sldId id="257" r:id="rId3"/>
    <p:sldId id="335" r:id="rId4"/>
    <p:sldId id="336" r:id="rId5"/>
    <p:sldId id="258" r:id="rId6"/>
    <p:sldId id="259" r:id="rId7"/>
    <p:sldId id="260" r:id="rId8"/>
    <p:sldId id="261" r:id="rId9"/>
    <p:sldId id="262" r:id="rId10"/>
    <p:sldId id="332" r:id="rId11"/>
    <p:sldId id="263" r:id="rId12"/>
    <p:sldId id="315" r:id="rId13"/>
    <p:sldId id="264" r:id="rId14"/>
    <p:sldId id="265" r:id="rId15"/>
    <p:sldId id="333" r:id="rId16"/>
    <p:sldId id="266" r:id="rId17"/>
    <p:sldId id="267" r:id="rId18"/>
    <p:sldId id="268" r:id="rId19"/>
    <p:sldId id="269" r:id="rId20"/>
    <p:sldId id="270" r:id="rId21"/>
    <p:sldId id="271" r:id="rId22"/>
    <p:sldId id="334" r:id="rId23"/>
    <p:sldId id="272" r:id="rId24"/>
    <p:sldId id="273" r:id="rId25"/>
    <p:sldId id="316" r:id="rId26"/>
    <p:sldId id="317" r:id="rId27"/>
    <p:sldId id="344" r:id="rId28"/>
    <p:sldId id="342" r:id="rId29"/>
    <p:sldId id="343" r:id="rId30"/>
    <p:sldId id="274" r:id="rId31"/>
    <p:sldId id="275" r:id="rId32"/>
    <p:sldId id="276" r:id="rId33"/>
    <p:sldId id="277" r:id="rId34"/>
    <p:sldId id="278" r:id="rId35"/>
    <p:sldId id="337" r:id="rId36"/>
    <p:sldId id="338" r:id="rId37"/>
    <p:sldId id="339" r:id="rId38"/>
    <p:sldId id="323" r:id="rId39"/>
    <p:sldId id="324" r:id="rId40"/>
    <p:sldId id="325" r:id="rId41"/>
    <p:sldId id="326" r:id="rId42"/>
    <p:sldId id="327" r:id="rId43"/>
    <p:sldId id="328" r:id="rId44"/>
    <p:sldId id="329" r:id="rId45"/>
    <p:sldId id="330" r:id="rId46"/>
    <p:sldId id="331" r:id="rId47"/>
    <p:sldId id="345" r:id="rId48"/>
    <p:sldId id="346" r:id="rId49"/>
    <p:sldId id="294" r:id="rId50"/>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Monotype Sorts" panose="020B0604020202020204"/>
      <p:regular r:id="rId57"/>
    </p:embeddedFont>
    <p:embeddedFont>
      <p:font typeface="Verdana" panose="020B0604030504040204" pitchFamily="34" charset="0"/>
      <p:regular r:id="rId58"/>
      <p:bold r:id="rId59"/>
      <p:italic r:id="rId60"/>
      <p:boldItalic r:id="rId61"/>
    </p:embeddedFont>
    <p:embeddedFont>
      <p:font typeface="Arial Narrow" panose="020B0606020202030204" pitchFamily="34" charset="0"/>
      <p:regular r:id="rId62"/>
      <p:bold r:id="rId63"/>
      <p:italic r:id="rId64"/>
      <p:boldItalic r:id="rId65"/>
    </p:embeddedFont>
    <p:embeddedFont>
      <p:font typeface="Cambria Math" panose="02040503050406030204" pitchFamily="18" charset="0"/>
      <p:regular r:id="rId66"/>
    </p:embeddedFont>
    <p:embeddedFont>
      <p:font typeface="Book Antiqua" panose="02040602050305030304" pitchFamily="18" charset="0"/>
      <p:regular r:id="rId67"/>
      <p:bold r:id="rId68"/>
      <p:italic r:id="rId69"/>
      <p:boldItalic r:id="rId70"/>
    </p:embeddedFont>
    <p:embeddedFont>
      <p:font typeface="MT Symbol" panose="020B0604020202020204"/>
      <p:regular r:id="rId71"/>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665">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08"/>
    <a:srgbClr val="A3F25F"/>
    <a:srgbClr val="7F7F7F"/>
    <a:srgbClr val="00CC99"/>
    <a:srgbClr val="0099CC"/>
    <a:srgbClr val="00CCFF"/>
    <a:srgbClr val="66FF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690" y="72"/>
      </p:cViewPr>
      <p:guideLst>
        <p:guide orient="horz" pos="665"/>
        <p:guide pos="287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font" Target="fonts/font19.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wmf"/><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1750" y="8750300"/>
            <a:ext cx="4064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a:fld id="{C5CF9E25-2060-4D73-A943-A2BDD5E0E61A}" type="slidenum">
              <a:rPr lang="en-US" altLang="en-US" sz="1400">
                <a:effectLst/>
              </a:rPr>
              <a:pPr algn="r"/>
              <a:t>‹#›</a:t>
            </a:fld>
            <a:endParaRPr lang="en-US" altLang="en-US" sz="1400">
              <a:effectLst/>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notes styles</a:t>
            </a:r>
          </a:p>
          <a:p>
            <a:pPr lvl="0"/>
            <a:r>
              <a:rPr lang="en-US" altLang="en-US" smtClean="0"/>
              <a:t>Second Level</a:t>
            </a:r>
          </a:p>
          <a:p>
            <a:pPr lvl="0"/>
            <a:r>
              <a:rPr lang="en-US" altLang="en-US" smtClean="0"/>
              <a:t>Third Level</a:t>
            </a:r>
          </a:p>
          <a:p>
            <a:pPr lvl="0"/>
            <a:r>
              <a:rPr lang="en-US" altLang="en-US" smtClean="0"/>
              <a:t>Fourth Level</a:t>
            </a:r>
          </a:p>
          <a:p>
            <a:pPr lvl="0"/>
            <a:r>
              <a:rPr lang="en-US" alt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ChangeArrowheads="1"/>
          </p:cNvSpPr>
          <p:nvPr/>
        </p:nvSpPr>
        <p:spPr bwMode="auto">
          <a:xfrm>
            <a:off x="6381750" y="8750300"/>
            <a:ext cx="4064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a:fld id="{8168D153-CEBF-4E2C-BA60-52F805B0079D}" type="slidenum">
              <a:rPr lang="en-US" altLang="en-US" sz="1400">
                <a:effectLst/>
              </a:rPr>
              <a:pPr algn="r"/>
              <a:t>‹#›</a:t>
            </a:fld>
            <a:endParaRPr lang="en-US" altLang="en-US" sz="1400">
              <a:effectLst/>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50938" y="692150"/>
            <a:ext cx="4556125" cy="3416300"/>
          </a:xfrm>
          <a:ln/>
        </p:spPr>
      </p:sp>
      <p:sp>
        <p:nvSpPr>
          <p:cNvPr id="137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50938" y="692150"/>
            <a:ext cx="4556125" cy="3416300"/>
          </a:xfrm>
          <a:ln/>
        </p:spPr>
      </p:sp>
      <p:sp>
        <p:nvSpPr>
          <p:cNvPr id="1392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50938" y="692150"/>
            <a:ext cx="4556125" cy="3416300"/>
          </a:xfrm>
          <a:ln/>
        </p:spPr>
      </p:sp>
      <p:sp>
        <p:nvSpPr>
          <p:cNvPr id="54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50938" y="692150"/>
            <a:ext cx="4556125" cy="3416300"/>
          </a:xfrm>
          <a:ln/>
        </p:spPr>
      </p:sp>
      <p:sp>
        <p:nvSpPr>
          <p:cNvPr id="140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50938" y="692150"/>
            <a:ext cx="4556125" cy="3416300"/>
          </a:xfrm>
          <a:ln/>
        </p:spPr>
      </p:sp>
      <p:sp>
        <p:nvSpPr>
          <p:cNvPr id="55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0938" y="692150"/>
            <a:ext cx="4556125" cy="3416300"/>
          </a:xfrm>
          <a:ln/>
        </p:spPr>
      </p:sp>
      <p:sp>
        <p:nvSpPr>
          <p:cNvPr id="56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0938" y="692150"/>
            <a:ext cx="4556125" cy="3416300"/>
          </a:xfrm>
          <a:ln/>
        </p:spPr>
      </p:sp>
      <p:sp>
        <p:nvSpPr>
          <p:cNvPr id="58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0938" y="692150"/>
            <a:ext cx="4556125" cy="3416300"/>
          </a:xfrm>
          <a:ln/>
        </p:spPr>
      </p:sp>
      <p:sp>
        <p:nvSpPr>
          <p:cNvPr id="46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50938" y="692150"/>
            <a:ext cx="4556125" cy="3416300"/>
          </a:xfrm>
          <a:ln/>
        </p:spPr>
      </p:sp>
      <p:sp>
        <p:nvSpPr>
          <p:cNvPr id="141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50938" y="692150"/>
            <a:ext cx="4556125" cy="3416300"/>
          </a:xfrm>
          <a:ln/>
        </p:spPr>
      </p:sp>
      <p:sp>
        <p:nvSpPr>
          <p:cNvPr id="142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50938" y="692150"/>
            <a:ext cx="4556125" cy="3416300"/>
          </a:xfrm>
          <a:ln/>
        </p:spPr>
      </p:sp>
      <p:sp>
        <p:nvSpPr>
          <p:cNvPr id="1433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r-FR" smtClean="0">
                <a:latin typeface="Arial" charset="0"/>
              </a:rPr>
              <a:t>Dr. Chafik Bouhaddioui</a:t>
            </a:r>
          </a:p>
        </p:txBody>
      </p:sp>
      <p:sp>
        <p:nvSpPr>
          <p:cNvPr id="7270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r-FR" smtClean="0">
                <a:latin typeface="Arial" charset="0"/>
              </a:rPr>
              <a:t>STAT 220</a:t>
            </a:r>
          </a:p>
        </p:txBody>
      </p:sp>
      <p:sp>
        <p:nvSpPr>
          <p:cNvPr id="727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DD54D7A4-020F-4692-9371-4F1F64262095}" type="slidenum">
              <a:rPr lang="fr-FR" smtClean="0">
                <a:latin typeface="Arial" charset="0"/>
              </a:rPr>
              <a:pPr eaLnBrk="1" hangingPunct="1"/>
              <a:t>27</a:t>
            </a:fld>
            <a:endParaRPr lang="fr-FR" smtClean="0">
              <a:latin typeface="Arial" charset="0"/>
            </a:endParaRPr>
          </a:p>
        </p:txBody>
      </p:sp>
      <p:sp>
        <p:nvSpPr>
          <p:cNvPr id="72709" name="Rectangle 2"/>
          <p:cNvSpPr>
            <a:spLocks noGrp="1" noRot="1" noChangeAspect="1" noChangeArrowheads="1" noTextEdit="1"/>
          </p:cNvSpPr>
          <p:nvPr>
            <p:ph type="sldImg"/>
          </p:nvPr>
        </p:nvSpPr>
        <p:spPr>
          <a:xfrm>
            <a:off x="1150938" y="692150"/>
            <a:ext cx="4556125" cy="3416300"/>
          </a:xfrm>
          <a:ln/>
        </p:spPr>
      </p:sp>
      <p:sp>
        <p:nvSpPr>
          <p:cNvPr id="727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89144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ln/>
        </p:spPr>
      </p:sp>
      <p:sp>
        <p:nvSpPr>
          <p:cNvPr id="63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0938" y="692150"/>
            <a:ext cx="4556125" cy="3416300"/>
          </a:xfrm>
          <a:ln/>
        </p:spPr>
      </p:sp>
      <p:sp>
        <p:nvSpPr>
          <p:cNvPr id="66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50938" y="692150"/>
            <a:ext cx="4556125" cy="3416300"/>
          </a:xfrm>
          <a:ln/>
        </p:spPr>
      </p:sp>
      <p:sp>
        <p:nvSpPr>
          <p:cNvPr id="1443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50938" y="692150"/>
            <a:ext cx="4556125" cy="3416300"/>
          </a:xfrm>
          <a:ln/>
        </p:spPr>
      </p:sp>
      <p:sp>
        <p:nvSpPr>
          <p:cNvPr id="145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50938" y="692150"/>
            <a:ext cx="4556125" cy="3416300"/>
          </a:xfrm>
          <a:ln/>
        </p:spPr>
      </p:sp>
      <p:sp>
        <p:nvSpPr>
          <p:cNvPr id="1464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0938" y="692150"/>
            <a:ext cx="4556125" cy="3416300"/>
          </a:xfrm>
          <a:ln/>
        </p:spPr>
      </p:sp>
      <p:sp>
        <p:nvSpPr>
          <p:cNvPr id="1474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50938" y="692150"/>
            <a:ext cx="4556125" cy="3416300"/>
          </a:xfrm>
          <a:ln/>
        </p:spPr>
      </p:sp>
      <p:sp>
        <p:nvSpPr>
          <p:cNvPr id="148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50938" y="692150"/>
            <a:ext cx="4556125" cy="3416300"/>
          </a:xfrm>
          <a:ln/>
        </p:spPr>
      </p:sp>
      <p:sp>
        <p:nvSpPr>
          <p:cNvPr id="1495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50938" y="692150"/>
            <a:ext cx="4556125" cy="3416300"/>
          </a:xfrm>
          <a:ln/>
        </p:spPr>
      </p:sp>
      <p:sp>
        <p:nvSpPr>
          <p:cNvPr id="150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1150938" y="692150"/>
            <a:ext cx="4556125" cy="3416300"/>
          </a:xfrm>
          <a:ln/>
        </p:spPr>
      </p:sp>
      <p:sp>
        <p:nvSpPr>
          <p:cNvPr id="151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50938" y="692150"/>
            <a:ext cx="4556125" cy="3416300"/>
          </a:xfrm>
          <a:ln/>
        </p:spPr>
      </p:sp>
      <p:sp>
        <p:nvSpPr>
          <p:cNvPr id="152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50938" y="692150"/>
            <a:ext cx="4556125" cy="3416300"/>
          </a:xfrm>
          <a:ln/>
        </p:spPr>
      </p:sp>
      <p:sp>
        <p:nvSpPr>
          <p:cNvPr id="48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ln/>
        </p:spPr>
      </p:sp>
      <p:sp>
        <p:nvSpPr>
          <p:cNvPr id="83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p:spPr>
      </p:sp>
      <p:sp>
        <p:nvSpPr>
          <p:cNvPr id="50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0938" y="692150"/>
            <a:ext cx="4556125" cy="3416300"/>
          </a:xfrm>
          <a:ln/>
        </p:spPr>
      </p:sp>
      <p:sp>
        <p:nvSpPr>
          <p:cNvPr id="51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50938" y="692150"/>
            <a:ext cx="4556125" cy="3416300"/>
          </a:xfrm>
          <a:ln/>
        </p:spPr>
      </p:sp>
      <p:sp>
        <p:nvSpPr>
          <p:cNvPr id="1382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692150"/>
            <a:ext cx="4556125" cy="3416300"/>
          </a:xfrm>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16889801"/>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5295161"/>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52388"/>
            <a:ext cx="1943100" cy="5695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2388"/>
            <a:ext cx="5678488" cy="56959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4229665"/>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620F6131-6773-466C-BED2-0868E8DE919E}" type="datetime1">
              <a:rPr lang="ar-AE"/>
              <a:pPr>
                <a:defRPr/>
              </a:pPr>
              <a:t>05/09/1439</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75EC6E3-8C38-44BF-89A9-90A4D43B36C9}" type="slidenum">
              <a:rPr lang="ar-SA"/>
              <a:pPr>
                <a:defRPr/>
              </a:pPr>
              <a:t>‹#›</a:t>
            </a:fld>
            <a:endParaRPr lang="en-US"/>
          </a:p>
        </p:txBody>
      </p:sp>
    </p:spTree>
    <p:extLst>
      <p:ext uri="{BB962C8B-B14F-4D97-AF65-F5344CB8AC3E}">
        <p14:creationId xmlns:p14="http://schemas.microsoft.com/office/powerpoint/2010/main" val="2303348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E8EE918-55D0-4128-9734-BA4ED70A33E1}" type="datetime1">
              <a:rPr lang="en-CA" smtClean="0"/>
              <a:t>2018-05-19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STAT210: Probability and  Statistics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5D9914-110A-4089-BF24-81E16E3F75E5}" type="slidenum">
              <a:rPr lang="en-US"/>
              <a:pPr>
                <a:defRPr/>
              </a:pPr>
              <a:t>‹#›</a:t>
            </a:fld>
            <a:endParaRPr lang="en-US"/>
          </a:p>
        </p:txBody>
      </p:sp>
    </p:spTree>
    <p:extLst>
      <p:ext uri="{BB962C8B-B14F-4D97-AF65-F5344CB8AC3E}">
        <p14:creationId xmlns:p14="http://schemas.microsoft.com/office/powerpoint/2010/main" val="194249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8622867"/>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466657573"/>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1104900"/>
            <a:ext cx="3810000" cy="46434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104900"/>
            <a:ext cx="3810000" cy="46434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104513"/>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986507"/>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7408777"/>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41143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856288770"/>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880729429"/>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amma/>
                <a:shade val="46275"/>
                <a:invGamma/>
              </a:srgbClr>
            </a:gs>
            <a:gs pos="50000">
              <a:srgbClr val="006666"/>
            </a:gs>
            <a:gs pos="100000">
              <a:srgbClr val="006666">
                <a:gamma/>
                <a:shade val="46275"/>
                <a:invGamma/>
              </a:srgbClr>
            </a:gs>
          </a:gsLst>
          <a:lin ang="5400000" scaled="1"/>
        </a:gradFill>
        <a:effectLst/>
      </p:bgPr>
    </p:bg>
    <p:spTree>
      <p:nvGrpSpPr>
        <p:cNvPr id="1" name=""/>
        <p:cNvGrpSpPr/>
        <p:nvPr/>
      </p:nvGrpSpPr>
      <p:grpSpPr>
        <a:xfrm>
          <a:off x="0" y="0"/>
          <a:ext cx="0" cy="0"/>
          <a:chOff x="0" y="0"/>
          <a:chExt cx="0" cy="0"/>
        </a:xfrm>
      </p:grpSpPr>
      <p:grpSp>
        <p:nvGrpSpPr>
          <p:cNvPr id="120834" name="Group 2"/>
          <p:cNvGrpSpPr>
            <a:grpSpLocks/>
          </p:cNvGrpSpPr>
          <p:nvPr/>
        </p:nvGrpSpPr>
        <p:grpSpPr bwMode="auto">
          <a:xfrm>
            <a:off x="457200" y="304800"/>
            <a:ext cx="8231188" cy="6183313"/>
            <a:chOff x="372" y="186"/>
            <a:chExt cx="5185" cy="3895"/>
          </a:xfrm>
        </p:grpSpPr>
        <p:grpSp>
          <p:nvGrpSpPr>
            <p:cNvPr id="120835" name="Group 3"/>
            <p:cNvGrpSpPr>
              <a:grpSpLocks/>
            </p:cNvGrpSpPr>
            <p:nvPr/>
          </p:nvGrpSpPr>
          <p:grpSpPr bwMode="auto">
            <a:xfrm>
              <a:off x="372" y="186"/>
              <a:ext cx="5185" cy="919"/>
              <a:chOff x="372" y="186"/>
              <a:chExt cx="5185" cy="919"/>
            </a:xfrm>
          </p:grpSpPr>
          <p:sp>
            <p:nvSpPr>
              <p:cNvPr id="120836" name="Freeform 4"/>
              <p:cNvSpPr>
                <a:spLocks/>
              </p:cNvSpPr>
              <p:nvPr/>
            </p:nvSpPr>
            <p:spPr bwMode="auto">
              <a:xfrm>
                <a:off x="372" y="192"/>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Lst>
                <a:ahLst/>
                <a:cxnLst>
                  <a:cxn ang="0">
                    <a:pos x="T0" y="T1"/>
                  </a:cxn>
                  <a:cxn ang="0">
                    <a:pos x="T2" y="T3"/>
                  </a:cxn>
                  <a:cxn ang="0">
                    <a:pos x="T4" y="T5"/>
                  </a:cxn>
                  <a:cxn ang="0">
                    <a:pos x="T6" y="T7"/>
                  </a:cxn>
                  <a:cxn ang="0">
                    <a:pos x="T8" y="T9"/>
                  </a:cxn>
                </a:cxnLst>
                <a:rect l="0" t="0" r="r" b="b"/>
                <a:pathLst>
                  <a:path w="86" h="913">
                    <a:moveTo>
                      <a:pt x="0" y="0"/>
                    </a:moveTo>
                    <a:lnTo>
                      <a:pt x="85" y="96"/>
                    </a:lnTo>
                    <a:lnTo>
                      <a:pt x="85" y="816"/>
                    </a:lnTo>
                    <a:lnTo>
                      <a:pt x="0" y="912"/>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37" name="Freeform 5"/>
              <p:cNvSpPr>
                <a:spLocks/>
              </p:cNvSpPr>
              <p:nvPr/>
            </p:nvSpPr>
            <p:spPr bwMode="auto">
              <a:xfrm>
                <a:off x="5470" y="186"/>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Lst>
                <a:ahLst/>
                <a:cxnLst>
                  <a:cxn ang="0">
                    <a:pos x="T0" y="T1"/>
                  </a:cxn>
                  <a:cxn ang="0">
                    <a:pos x="T2" y="T3"/>
                  </a:cxn>
                  <a:cxn ang="0">
                    <a:pos x="T4" y="T5"/>
                  </a:cxn>
                  <a:cxn ang="0">
                    <a:pos x="T6" y="T7"/>
                  </a:cxn>
                  <a:cxn ang="0">
                    <a:pos x="T8" y="T9"/>
                  </a:cxn>
                </a:cxnLst>
                <a:rect l="0" t="0" r="r" b="b"/>
                <a:pathLst>
                  <a:path w="87" h="910">
                    <a:moveTo>
                      <a:pt x="86" y="0"/>
                    </a:moveTo>
                    <a:lnTo>
                      <a:pt x="0" y="93"/>
                    </a:lnTo>
                    <a:lnTo>
                      <a:pt x="0" y="813"/>
                    </a:lnTo>
                    <a:lnTo>
                      <a:pt x="86" y="909"/>
                    </a:lnTo>
                    <a:lnTo>
                      <a:pt x="86"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38" name="Freeform 6"/>
              <p:cNvSpPr>
                <a:spLocks/>
              </p:cNvSpPr>
              <p:nvPr/>
            </p:nvSpPr>
            <p:spPr bwMode="auto">
              <a:xfrm>
                <a:off x="372" y="189"/>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Lst>
                <a:ahLst/>
                <a:cxnLst>
                  <a:cxn ang="0">
                    <a:pos x="T0" y="T1"/>
                  </a:cxn>
                  <a:cxn ang="0">
                    <a:pos x="T2" y="T3"/>
                  </a:cxn>
                  <a:cxn ang="0">
                    <a:pos x="T4" y="T5"/>
                  </a:cxn>
                  <a:cxn ang="0">
                    <a:pos x="T6" y="T7"/>
                  </a:cxn>
                  <a:cxn ang="0">
                    <a:pos x="T8" y="T9"/>
                  </a:cxn>
                </a:cxnLst>
                <a:rect l="0" t="0" r="r" b="b"/>
                <a:pathLst>
                  <a:path w="5185" h="103">
                    <a:moveTo>
                      <a:pt x="0" y="0"/>
                    </a:moveTo>
                    <a:lnTo>
                      <a:pt x="5184" y="3"/>
                    </a:lnTo>
                    <a:lnTo>
                      <a:pt x="5093" y="102"/>
                    </a:lnTo>
                    <a:lnTo>
                      <a:pt x="88" y="102"/>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0839" name="Group 7"/>
            <p:cNvGrpSpPr>
              <a:grpSpLocks/>
            </p:cNvGrpSpPr>
            <p:nvPr/>
          </p:nvGrpSpPr>
          <p:grpSpPr bwMode="auto">
            <a:xfrm>
              <a:off x="372" y="291"/>
              <a:ext cx="5185" cy="3790"/>
              <a:chOff x="372" y="291"/>
              <a:chExt cx="5185" cy="3790"/>
            </a:xfrm>
          </p:grpSpPr>
          <p:sp>
            <p:nvSpPr>
              <p:cNvPr id="120840" name="Freeform 8"/>
              <p:cNvSpPr>
                <a:spLocks/>
              </p:cNvSpPr>
              <p:nvPr/>
            </p:nvSpPr>
            <p:spPr bwMode="auto">
              <a:xfrm>
                <a:off x="372" y="807"/>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Lst>
                <a:ahLst/>
                <a:cxnLst>
                  <a:cxn ang="0">
                    <a:pos x="T0" y="T1"/>
                  </a:cxn>
                  <a:cxn ang="0">
                    <a:pos x="T2" y="T3"/>
                  </a:cxn>
                  <a:cxn ang="0">
                    <a:pos x="T4" y="T5"/>
                  </a:cxn>
                  <a:cxn ang="0">
                    <a:pos x="T6" y="T7"/>
                  </a:cxn>
                  <a:cxn ang="0">
                    <a:pos x="T8" y="T9"/>
                  </a:cxn>
                </a:cxnLst>
                <a:rect l="0" t="0" r="r" b="b"/>
                <a:pathLst>
                  <a:path w="79" h="3274">
                    <a:moveTo>
                      <a:pt x="0" y="0"/>
                    </a:moveTo>
                    <a:lnTo>
                      <a:pt x="78" y="107"/>
                    </a:lnTo>
                    <a:lnTo>
                      <a:pt x="78" y="3166"/>
                    </a:lnTo>
                    <a:lnTo>
                      <a:pt x="0" y="3273"/>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1" name="Freeform 9"/>
              <p:cNvSpPr>
                <a:spLocks/>
              </p:cNvSpPr>
              <p:nvPr/>
            </p:nvSpPr>
            <p:spPr bwMode="auto">
              <a:xfrm>
                <a:off x="5470" y="747"/>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Lst>
                <a:ahLst/>
                <a:cxnLst>
                  <a:cxn ang="0">
                    <a:pos x="T0" y="T1"/>
                  </a:cxn>
                  <a:cxn ang="0">
                    <a:pos x="T2" y="T3"/>
                  </a:cxn>
                  <a:cxn ang="0">
                    <a:pos x="T4" y="T5"/>
                  </a:cxn>
                  <a:cxn ang="0">
                    <a:pos x="T6" y="T7"/>
                  </a:cxn>
                  <a:cxn ang="0">
                    <a:pos x="T8" y="T9"/>
                  </a:cxn>
                </a:cxnLst>
                <a:rect l="0" t="0" r="r" b="b"/>
                <a:pathLst>
                  <a:path w="84" h="3325">
                    <a:moveTo>
                      <a:pt x="83" y="0"/>
                    </a:moveTo>
                    <a:lnTo>
                      <a:pt x="3" y="109"/>
                    </a:lnTo>
                    <a:lnTo>
                      <a:pt x="0" y="3233"/>
                    </a:lnTo>
                    <a:lnTo>
                      <a:pt x="83" y="3324"/>
                    </a:lnTo>
                    <a:lnTo>
                      <a:pt x="83"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2" name="Freeform 10"/>
              <p:cNvSpPr>
                <a:spLocks/>
              </p:cNvSpPr>
              <p:nvPr/>
            </p:nvSpPr>
            <p:spPr bwMode="auto">
              <a:xfrm>
                <a:off x="372" y="3984"/>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Lst>
                <a:ahLst/>
                <a:cxnLst>
                  <a:cxn ang="0">
                    <a:pos x="T0" y="T1"/>
                  </a:cxn>
                  <a:cxn ang="0">
                    <a:pos x="T2" y="T3"/>
                  </a:cxn>
                  <a:cxn ang="0">
                    <a:pos x="T4" y="T5"/>
                  </a:cxn>
                  <a:cxn ang="0">
                    <a:pos x="T6" y="T7"/>
                  </a:cxn>
                  <a:cxn ang="0">
                    <a:pos x="T8" y="T9"/>
                  </a:cxn>
                </a:cxnLst>
                <a:rect l="0" t="0" r="r" b="b"/>
                <a:pathLst>
                  <a:path w="5185" h="88">
                    <a:moveTo>
                      <a:pt x="0" y="87"/>
                    </a:moveTo>
                    <a:lnTo>
                      <a:pt x="5184" y="87"/>
                    </a:lnTo>
                    <a:lnTo>
                      <a:pt x="5095" y="0"/>
                    </a:lnTo>
                    <a:lnTo>
                      <a:pt x="89" y="0"/>
                    </a:lnTo>
                    <a:lnTo>
                      <a:pt x="0" y="87"/>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3" name="Rectangle 11"/>
              <p:cNvSpPr>
                <a:spLocks noChangeArrowheads="1"/>
              </p:cNvSpPr>
              <p:nvPr/>
            </p:nvSpPr>
            <p:spPr bwMode="auto">
              <a:xfrm>
                <a:off x="457" y="291"/>
                <a:ext cx="5013" cy="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0844" name="Rectangle 12"/>
          <p:cNvSpPr>
            <a:spLocks noGrp="1" noChangeArrowheads="1"/>
          </p:cNvSpPr>
          <p:nvPr>
            <p:ph type="title"/>
          </p:nvPr>
        </p:nvSpPr>
        <p:spPr bwMode="auto">
          <a:xfrm>
            <a:off x="685800" y="52388"/>
            <a:ext cx="7772400"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20845" name="Rectangle 13"/>
          <p:cNvSpPr>
            <a:spLocks noGrp="1" noChangeArrowheads="1"/>
          </p:cNvSpPr>
          <p:nvPr>
            <p:ph type="body" idx="1"/>
          </p:nvPr>
        </p:nvSpPr>
        <p:spPr bwMode="auto">
          <a:xfrm>
            <a:off x="687388" y="1104900"/>
            <a:ext cx="7772400"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20846" name="Rectangle 14"/>
          <p:cNvSpPr>
            <a:spLocks noChangeArrowheads="1"/>
          </p:cNvSpPr>
          <p:nvPr/>
        </p:nvSpPr>
        <p:spPr bwMode="auto">
          <a:xfrm>
            <a:off x="8305800" y="6445250"/>
            <a:ext cx="585788" cy="36353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l"/>
            <a:r>
              <a:rPr lang="en-US" altLang="en-US" sz="1800">
                <a:effectLst/>
              </a:rPr>
              <a:t>  </a:t>
            </a:r>
            <a:fld id="{1FB0C40D-9D61-407F-97BF-D0E31E8FA091}" type="slidenum">
              <a:rPr lang="en-US" altLang="en-US" sz="1800">
                <a:effectLst/>
              </a:rPr>
              <a:pPr algn="l"/>
              <a:t>‹#›</a:t>
            </a:fld>
            <a:endParaRPr lang="en-US" altLang="en-US" sz="1800">
              <a:effectLst/>
            </a:endParaRPr>
          </a:p>
        </p:txBody>
      </p:sp>
      <p:sp>
        <p:nvSpPr>
          <p:cNvPr id="120847" name="Rectangle 15"/>
          <p:cNvSpPr>
            <a:spLocks noChangeArrowheads="1"/>
          </p:cNvSpPr>
          <p:nvPr/>
        </p:nvSpPr>
        <p:spPr bwMode="auto">
          <a:xfrm>
            <a:off x="7851775" y="6170613"/>
            <a:ext cx="831850" cy="63817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pPr algn="l"/>
            <a:r>
              <a:rPr lang="en-US" altLang="en-US" sz="1800">
                <a:effectLst/>
              </a:rPr>
              <a:t>            Slide</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zoom/>
  </p:transition>
  <p:txStyles>
    <p:titleStyle>
      <a:lvl1pPr algn="ctr" rtl="0" eaLnBrk="0" fontAlgn="base" hangingPunct="0">
        <a:spcBef>
          <a:spcPct val="0"/>
        </a:spcBef>
        <a:spcAft>
          <a:spcPct val="0"/>
        </a:spcAft>
        <a:defRPr sz="2800" kern="1200">
          <a:solidFill>
            <a:srgbClr val="66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9pPr>
    </p:titleStyle>
    <p:body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66FFFF"/>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13.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7.e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3.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19.emf"/><Relationship Id="rId4" Type="http://schemas.openxmlformats.org/officeDocument/2006/relationships/oleObject" Target="../embeddings/oleObject18.bin"/><Relationship Id="rId9"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22.emf"/><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4.emf"/><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image" Target="../media/image25.e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27.emf"/><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29.emf"/><Relationship Id="rId4"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2.emf"/><Relationship Id="rId5" Type="http://schemas.openxmlformats.org/officeDocument/2006/relationships/oleObject" Target="../embeddings/oleObject30.bin"/><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2.bin"/><Relationship Id="rId5" Type="http://schemas.openxmlformats.org/officeDocument/2006/relationships/image" Target="../media/image35.emf"/><Relationship Id="rId4" Type="http://schemas.openxmlformats.org/officeDocument/2006/relationships/oleObject" Target="../embeddings/oleObject3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30.xml"/><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2.emf"/><Relationship Id="rId5" Type="http://schemas.openxmlformats.org/officeDocument/2006/relationships/oleObject" Target="../embeddings/oleObject33.bin"/><Relationship Id="rId10" Type="http://schemas.openxmlformats.org/officeDocument/2006/relationships/image" Target="../media/image44.emf"/><Relationship Id="rId4" Type="http://schemas.openxmlformats.org/officeDocument/2006/relationships/image" Target="../media/image45.png"/><Relationship Id="rId9" Type="http://schemas.openxmlformats.org/officeDocument/2006/relationships/oleObject" Target="../embeddings/oleObject3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32.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6.bin"/><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33.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9.bin"/><Relationship Id="rId5" Type="http://schemas.openxmlformats.org/officeDocument/2006/relationships/image" Target="../media/image54.wmf"/><Relationship Id="rId4" Type="http://schemas.openxmlformats.org/officeDocument/2006/relationships/oleObject" Target="../embeddings/oleObject38.bin"/><Relationship Id="rId9" Type="http://schemas.openxmlformats.org/officeDocument/2006/relationships/image" Target="../media/image56.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7.wmf"/><Relationship Id="rId5" Type="http://schemas.openxmlformats.org/officeDocument/2006/relationships/oleObject" Target="../embeddings/oleObject41.bin"/><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59.emf"/><Relationship Id="rId4" Type="http://schemas.openxmlformats.org/officeDocument/2006/relationships/oleObject" Target="../embeddings/oleObject42.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37.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4.bin"/><Relationship Id="rId11" Type="http://schemas.openxmlformats.org/officeDocument/2006/relationships/image" Target="../media/image63.emf"/><Relationship Id="rId5" Type="http://schemas.openxmlformats.org/officeDocument/2006/relationships/image" Target="../media/image60.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62.wmf"/></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notesSlide" Target="../notesSlides/notesSlide39.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5.wmf"/><Relationship Id="rId5" Type="http://schemas.openxmlformats.org/officeDocument/2006/relationships/oleObject" Target="../embeddings/oleObject47.bin"/><Relationship Id="rId10" Type="http://schemas.openxmlformats.org/officeDocument/2006/relationships/image" Target="../media/image67.emf"/><Relationship Id="rId4" Type="http://schemas.openxmlformats.org/officeDocument/2006/relationships/image" Target="../media/image68.png"/><Relationship Id="rId9" Type="http://schemas.openxmlformats.org/officeDocument/2006/relationships/oleObject" Target="../embeddings/oleObject49.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 Id="rId9"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9.emf"/><Relationship Id="rId5" Type="http://schemas.openxmlformats.org/officeDocument/2006/relationships/image" Target="../media/image6.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6.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0.emf"/><Relationship Id="rId4" Type="http://schemas.openxmlformats.org/officeDocument/2006/relationships/oleObject" Target="../embeddings/oleObject9.bin"/><Relationship Id="rId9"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C:\SchoolMisc\SBE8cov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457200"/>
            <a:ext cx="3952875" cy="5257800"/>
          </a:xfrm>
          <a:prstGeom prst="rect">
            <a:avLst/>
          </a:prstGeom>
          <a:noFill/>
          <a:extLst>
            <a:ext uri="{909E8E84-426E-40DD-AFC4-6F175D3DCCD1}">
              <a14:hiddenFill xmlns:a14="http://schemas.microsoft.com/office/drawing/2010/main">
                <a:solidFill>
                  <a:srgbClr val="FFFFFF"/>
                </a:solidFill>
              </a14:hiddenFill>
            </a:ext>
          </a:extLst>
        </p:spPr>
      </p:pic>
      <p:sp>
        <p:nvSpPr>
          <p:cNvPr id="119811" name="Text Box 3"/>
          <p:cNvSpPr txBox="1">
            <a:spLocks noChangeArrowheads="1"/>
          </p:cNvSpPr>
          <p:nvPr/>
        </p:nvSpPr>
        <p:spPr bwMode="auto">
          <a:xfrm>
            <a:off x="5359578" y="2508250"/>
            <a:ext cx="29381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smtClean="0">
                <a:solidFill>
                  <a:srgbClr val="66FFFF"/>
                </a:solidFill>
                <a:effectLst>
                  <a:outerShdw blurRad="38100" dist="38100" dir="2700000" algn="tl">
                    <a:srgbClr val="000000"/>
                  </a:outerShdw>
                </a:effectLst>
                <a:latin typeface="Times New Roman" panose="02020603050405020304" pitchFamily="18" charset="0"/>
              </a:rPr>
              <a:t>Chapter 10</a:t>
            </a:r>
            <a:endParaRPr lang="en-US" altLang="en-US" sz="2800" dirty="0">
              <a:solidFill>
                <a:srgbClr val="66FFFF"/>
              </a:solidFill>
              <a:effectLst>
                <a:outerShdw blurRad="38100" dist="38100" dir="2700000" algn="tl">
                  <a:srgbClr val="000000"/>
                </a:outerShdw>
              </a:effectLst>
              <a:latin typeface="Times New Roman" panose="02020603050405020304" pitchFamily="18" charset="0"/>
            </a:endParaRPr>
          </a:p>
          <a:p>
            <a:r>
              <a:rPr lang="en-US" altLang="en-US" sz="2800" dirty="0" smtClean="0">
                <a:solidFill>
                  <a:srgbClr val="66FFFF"/>
                </a:solidFill>
                <a:effectLst>
                  <a:outerShdw blurRad="38100" dist="38100" dir="2700000" algn="tl">
                    <a:srgbClr val="000000"/>
                  </a:outerShdw>
                </a:effectLst>
                <a:latin typeface="Times New Roman" panose="02020603050405020304" pitchFamily="18" charset="0"/>
              </a:rPr>
              <a:t>Two Samples Tests</a:t>
            </a:r>
            <a:endParaRPr lang="en-US" altLang="en-US" sz="2800" dirty="0">
              <a:solidFill>
                <a:srgbClr val="66FFFF"/>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7" name="Rectangle 7"/>
          <p:cNvSpPr>
            <a:spLocks noChangeArrowheads="1"/>
          </p:cNvSpPr>
          <p:nvPr/>
        </p:nvSpPr>
        <p:spPr bwMode="auto">
          <a:xfrm>
            <a:off x="685800" y="2321719"/>
            <a:ext cx="8097982" cy="273519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22" name="Rectangle 2"/>
          <p:cNvSpPr>
            <a:spLocks noGrp="1" noChangeArrowheads="1"/>
          </p:cNvSpPr>
          <p:nvPr>
            <p:ph type="title"/>
          </p:nvPr>
        </p:nvSpPr>
        <p:spPr/>
        <p:txBody>
          <a:bodyPr/>
          <a:lstStyle/>
          <a:p>
            <a:r>
              <a:rPr lang="en-US" altLang="en-US"/>
              <a:t>Example:  Par, Inc.</a:t>
            </a:r>
          </a:p>
        </p:txBody>
      </p:sp>
      <p:sp>
        <p:nvSpPr>
          <p:cNvPr id="133123" name="Rectangle 3"/>
          <p:cNvSpPr>
            <a:spLocks noGrp="1" noChangeArrowheads="1"/>
          </p:cNvSpPr>
          <p:nvPr>
            <p:ph type="body" idx="1"/>
          </p:nvPr>
        </p:nvSpPr>
        <p:spPr>
          <a:xfrm>
            <a:off x="658885" y="1367595"/>
            <a:ext cx="8151812" cy="4643438"/>
          </a:xfrm>
        </p:spPr>
        <p:txBody>
          <a:bodyPr/>
          <a:lstStyle/>
          <a:p>
            <a:r>
              <a:rPr lang="en-US" altLang="en-US" dirty="0">
                <a:solidFill>
                  <a:srgbClr val="66FFFF"/>
                </a:solidFill>
              </a:rPr>
              <a:t>Interval Estimate of </a:t>
            </a:r>
            <a:r>
              <a:rPr lang="en-US" altLang="en-US" i="1" dirty="0">
                <a:solidFill>
                  <a:srgbClr val="66FFFF"/>
                </a:solidFill>
                <a:latin typeface="Symbol" panose="05050102010706020507" pitchFamily="18" charset="2"/>
              </a:rPr>
              <a:t></a:t>
            </a:r>
            <a:r>
              <a:rPr lang="en-US" altLang="en-US" baseline="-25000" dirty="0">
                <a:solidFill>
                  <a:srgbClr val="66FFFF"/>
                </a:solidFill>
              </a:rPr>
              <a:t>1</a:t>
            </a:r>
            <a:r>
              <a:rPr lang="en-US" altLang="en-US" dirty="0">
                <a:solidFill>
                  <a:srgbClr val="66FFFF"/>
                </a:solidFill>
              </a:rPr>
              <a:t> - </a:t>
            </a:r>
            <a:r>
              <a:rPr lang="en-US" altLang="en-US" i="1" dirty="0">
                <a:solidFill>
                  <a:srgbClr val="66FFFF"/>
                </a:solidFill>
                <a:latin typeface="Symbol" panose="05050102010706020507" pitchFamily="18" charset="2"/>
              </a:rPr>
              <a:t></a:t>
            </a:r>
            <a:r>
              <a:rPr lang="en-US" altLang="en-US" baseline="-25000" dirty="0">
                <a:solidFill>
                  <a:srgbClr val="66FFFF"/>
                </a:solidFill>
              </a:rPr>
              <a:t>2</a:t>
            </a:r>
            <a:r>
              <a:rPr lang="en-US" altLang="en-US" dirty="0">
                <a:solidFill>
                  <a:srgbClr val="66FFFF"/>
                </a:solidFill>
              </a:rPr>
              <a:t>: Large-Sample Case</a:t>
            </a:r>
            <a:r>
              <a:rPr lang="en-US" altLang="en-US" dirty="0"/>
              <a:t> </a:t>
            </a:r>
          </a:p>
          <a:p>
            <a:pPr lvl="1"/>
            <a:r>
              <a:rPr lang="en-US" altLang="en-US" dirty="0">
                <a:solidFill>
                  <a:srgbClr val="66FFFF"/>
                </a:solidFill>
              </a:rPr>
              <a:t>Sample Statistics</a:t>
            </a:r>
          </a:p>
          <a:p>
            <a:pPr lvl="1">
              <a:buFontTx/>
              <a:buNone/>
            </a:pPr>
            <a:endParaRPr lang="en-US" altLang="en-US" sz="1000" dirty="0">
              <a:solidFill>
                <a:srgbClr val="66FFFF"/>
              </a:solidFill>
            </a:endParaRPr>
          </a:p>
          <a:p>
            <a:pPr>
              <a:buFont typeface="Monotype Sorts" pitchFamily="2" charset="2"/>
              <a:buNone/>
            </a:pPr>
            <a:r>
              <a:rPr lang="en-US" altLang="en-US" dirty="0"/>
              <a:t>			               Sample #1   	   </a:t>
            </a:r>
            <a:r>
              <a:rPr lang="en-US" altLang="en-US" dirty="0" smtClean="0"/>
              <a:t>Sample </a:t>
            </a:r>
            <a:r>
              <a:rPr lang="en-US" altLang="en-US" dirty="0"/>
              <a:t>#2</a:t>
            </a:r>
          </a:p>
          <a:p>
            <a:pPr>
              <a:buFont typeface="Monotype Sorts" pitchFamily="2" charset="2"/>
              <a:buNone/>
            </a:pPr>
            <a:r>
              <a:rPr lang="en-US" altLang="en-US" dirty="0"/>
              <a:t>				     </a:t>
            </a:r>
            <a:r>
              <a:rPr lang="en-US" altLang="en-US" u="sng" dirty="0"/>
              <a:t>Par, Inc. </a:t>
            </a:r>
            <a:r>
              <a:rPr lang="en-US" altLang="en-US" dirty="0"/>
              <a:t>	     	    </a:t>
            </a:r>
            <a:r>
              <a:rPr lang="en-US" altLang="en-US" u="sng" dirty="0"/>
              <a:t>Rap, Ltd</a:t>
            </a:r>
            <a:r>
              <a:rPr lang="en-US" altLang="en-US" b="1" u="sng" dirty="0"/>
              <a:t>.</a:t>
            </a:r>
            <a:endParaRPr lang="en-US" altLang="en-US" dirty="0"/>
          </a:p>
          <a:p>
            <a:pPr>
              <a:buFont typeface="Monotype Sorts" pitchFamily="2" charset="2"/>
              <a:buNone/>
            </a:pPr>
            <a:r>
              <a:rPr lang="en-US" altLang="en-US" dirty="0"/>
              <a:t>	Sample Size	</a:t>
            </a:r>
            <a:r>
              <a:rPr lang="en-US" altLang="en-US" dirty="0" smtClean="0"/>
              <a:t> </a:t>
            </a:r>
            <a:r>
              <a:rPr lang="en-US" altLang="en-US" i="1" dirty="0" smtClean="0"/>
              <a:t>n</a:t>
            </a:r>
            <a:r>
              <a:rPr lang="en-US" altLang="en-US" baseline="-25000" dirty="0" smtClean="0"/>
              <a:t>1</a:t>
            </a:r>
            <a:r>
              <a:rPr lang="en-US" altLang="en-US" dirty="0" smtClean="0"/>
              <a:t> </a:t>
            </a:r>
            <a:r>
              <a:rPr lang="en-US" altLang="en-US" dirty="0"/>
              <a:t>= 120 balls	 </a:t>
            </a:r>
            <a:r>
              <a:rPr lang="en-US" altLang="en-US" i="1" dirty="0" smtClean="0"/>
              <a:t>n</a:t>
            </a:r>
            <a:r>
              <a:rPr lang="en-US" altLang="en-US" baseline="-25000" dirty="0" smtClean="0"/>
              <a:t>2</a:t>
            </a:r>
            <a:r>
              <a:rPr lang="en-US" altLang="en-US" dirty="0" smtClean="0"/>
              <a:t> </a:t>
            </a:r>
            <a:r>
              <a:rPr lang="en-US" altLang="en-US" dirty="0"/>
              <a:t>= 80 balls</a:t>
            </a:r>
          </a:p>
          <a:p>
            <a:pPr>
              <a:buFont typeface="Monotype Sorts" pitchFamily="2" charset="2"/>
              <a:buNone/>
            </a:pPr>
            <a:r>
              <a:rPr lang="en-US" altLang="en-US" dirty="0"/>
              <a:t>	Mean		     = 235 yards          	     = 218 yards</a:t>
            </a:r>
          </a:p>
          <a:p>
            <a:pPr>
              <a:buFont typeface="Monotype Sorts" pitchFamily="2" charset="2"/>
              <a:buNone/>
            </a:pPr>
            <a:r>
              <a:rPr lang="en-US" altLang="en-US" dirty="0"/>
              <a:t>	Standard Dev.	 </a:t>
            </a:r>
            <a:r>
              <a:rPr lang="en-US" altLang="en-US" i="1" dirty="0"/>
              <a:t>s</a:t>
            </a:r>
            <a:r>
              <a:rPr lang="en-US" altLang="en-US" baseline="-25000" dirty="0"/>
              <a:t>1</a:t>
            </a:r>
            <a:r>
              <a:rPr lang="en-US" altLang="en-US" dirty="0"/>
              <a:t> = 15 yards	  	 </a:t>
            </a:r>
            <a:r>
              <a:rPr lang="en-US" altLang="en-US" i="1" dirty="0"/>
              <a:t>s</a:t>
            </a:r>
            <a:r>
              <a:rPr lang="en-US" altLang="en-US" baseline="-25000" dirty="0"/>
              <a:t>2</a:t>
            </a:r>
            <a:r>
              <a:rPr lang="en-US" altLang="en-US" dirty="0"/>
              <a:t> = 20 yards</a:t>
            </a:r>
          </a:p>
          <a:p>
            <a:endParaRPr lang="en-US" altLang="en-US" dirty="0"/>
          </a:p>
        </p:txBody>
      </p:sp>
      <p:graphicFrame>
        <p:nvGraphicFramePr>
          <p:cNvPr id="133124" name="Object 4">
            <a:hlinkClick r:id="" action="ppaction://ole?verb=0"/>
          </p:cNvPr>
          <p:cNvGraphicFramePr>
            <a:graphicFrameLocks/>
          </p:cNvGraphicFramePr>
          <p:nvPr>
            <p:extLst>
              <p:ext uri="{D42A27DB-BD31-4B8C-83A1-F6EECF244321}">
                <p14:modId xmlns:p14="http://schemas.microsoft.com/office/powerpoint/2010/main" val="4130588282"/>
              </p:ext>
            </p:extLst>
          </p:nvPr>
        </p:nvGraphicFramePr>
        <p:xfrm>
          <a:off x="3532621" y="3689314"/>
          <a:ext cx="258763" cy="390525"/>
        </p:xfrm>
        <a:graphic>
          <a:graphicData uri="http://schemas.openxmlformats.org/presentationml/2006/ole">
            <mc:AlternateContent xmlns:mc="http://schemas.openxmlformats.org/markup-compatibility/2006">
              <mc:Choice xmlns:v="urn:schemas-microsoft-com:vml" Requires="v">
                <p:oleObj spid="_x0000_s133248" name="Equation" r:id="rId4" imgW="239400" imgH="341280" progId="EQUATION">
                  <p:embed/>
                </p:oleObj>
              </mc:Choice>
              <mc:Fallback>
                <p:oleObj name="Equation" r:id="rId4" imgW="239400" imgH="34128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621" y="3689314"/>
                        <a:ext cx="258763" cy="39052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33126" name="Object 6">
            <a:hlinkClick r:id="" action="ppaction://ole?verb=0"/>
          </p:cNvPr>
          <p:cNvGraphicFramePr>
            <a:graphicFrameLocks/>
          </p:cNvGraphicFramePr>
          <p:nvPr>
            <p:extLst>
              <p:ext uri="{D42A27DB-BD31-4B8C-83A1-F6EECF244321}">
                <p14:modId xmlns:p14="http://schemas.microsoft.com/office/powerpoint/2010/main" val="4169935004"/>
              </p:ext>
            </p:extLst>
          </p:nvPr>
        </p:nvGraphicFramePr>
        <p:xfrm>
          <a:off x="6241330" y="3720307"/>
          <a:ext cx="396875" cy="449262"/>
        </p:xfrm>
        <a:graphic>
          <a:graphicData uri="http://schemas.openxmlformats.org/presentationml/2006/ole">
            <mc:AlternateContent xmlns:mc="http://schemas.openxmlformats.org/markup-compatibility/2006">
              <mc:Choice xmlns:v="urn:schemas-microsoft-com:vml" Requires="v">
                <p:oleObj spid="_x0000_s133249" name="Equation" r:id="rId6" imgW="164880" imgH="190440" progId="Equation.DSMT4">
                  <p:embed/>
                </p:oleObj>
              </mc:Choice>
              <mc:Fallback>
                <p:oleObj name="Equation" r:id="rId6" imgW="164880" imgH="190440" progId="Equation.DSMT4">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1330" y="3720307"/>
                        <a:ext cx="396875" cy="44926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49551" y="1451263"/>
            <a:ext cx="8589818" cy="4381500"/>
          </a:xfrm>
          <a:noFill/>
          <a:ln/>
        </p:spPr>
        <p:txBody>
          <a:bodyPr/>
          <a:lstStyle/>
          <a:p>
            <a:r>
              <a:rPr lang="en-US" altLang="en-US" sz="2200" dirty="0">
                <a:solidFill>
                  <a:srgbClr val="66FFFF"/>
                </a:solidFill>
              </a:rPr>
              <a:t>Point Estimate of the Difference Between Two Population Means</a:t>
            </a:r>
          </a:p>
          <a:p>
            <a:pPr>
              <a:buFont typeface="Monotype Sorts" pitchFamily="2" charset="2"/>
              <a:buNone/>
            </a:pPr>
            <a:r>
              <a:rPr lang="en-US" altLang="en-US" sz="2200" dirty="0"/>
              <a:t>		</a:t>
            </a:r>
            <a:endParaRPr lang="en-US" altLang="en-US" sz="2200" dirty="0" smtClean="0"/>
          </a:p>
          <a:p>
            <a:pPr>
              <a:buFont typeface="Monotype Sorts" pitchFamily="2" charset="2"/>
              <a:buNone/>
            </a:pPr>
            <a:r>
              <a:rPr lang="en-US" altLang="en-US" sz="2200" i="1" dirty="0" smtClean="0">
                <a:latin typeface="Symbol" panose="05050102010706020507" pitchFamily="18" charset="2"/>
              </a:rPr>
              <a:t>        </a:t>
            </a:r>
            <a:r>
              <a:rPr lang="en-US" altLang="en-US" sz="2200" baseline="-25000" dirty="0"/>
              <a:t>1</a:t>
            </a:r>
            <a:r>
              <a:rPr lang="en-US" altLang="en-US" sz="2200" dirty="0"/>
              <a:t> = mean distance for the population of </a:t>
            </a:r>
            <a:r>
              <a:rPr lang="en-US" altLang="en-US" sz="2200" dirty="0" smtClean="0"/>
              <a:t> </a:t>
            </a:r>
            <a:r>
              <a:rPr lang="en-US" altLang="en-US" sz="2200" dirty="0"/>
              <a:t>Par, Inc. golf balls</a:t>
            </a:r>
          </a:p>
          <a:p>
            <a:pPr>
              <a:buFont typeface="Monotype Sorts" pitchFamily="2" charset="2"/>
              <a:buNone/>
            </a:pPr>
            <a:r>
              <a:rPr lang="en-US" altLang="en-US" sz="2200" dirty="0"/>
              <a:t>	</a:t>
            </a:r>
            <a:r>
              <a:rPr lang="en-US" altLang="en-US" sz="2200" dirty="0" smtClean="0"/>
              <a:t>   </a:t>
            </a:r>
            <a:r>
              <a:rPr lang="en-US" altLang="en-US" sz="2200" i="1" dirty="0" smtClean="0">
                <a:latin typeface="Symbol" panose="05050102010706020507" pitchFamily="18" charset="2"/>
              </a:rPr>
              <a:t></a:t>
            </a:r>
            <a:r>
              <a:rPr lang="en-US" altLang="en-US" sz="2200" baseline="-25000" dirty="0"/>
              <a:t>2</a:t>
            </a:r>
            <a:r>
              <a:rPr lang="en-US" altLang="en-US" sz="2200" dirty="0"/>
              <a:t> = mean distance for the population </a:t>
            </a:r>
            <a:r>
              <a:rPr lang="en-US" altLang="en-US" sz="2200" dirty="0" smtClean="0"/>
              <a:t>of Rap</a:t>
            </a:r>
            <a:r>
              <a:rPr lang="en-US" altLang="en-US" sz="2200" dirty="0"/>
              <a:t>, Ltd. golf balls</a:t>
            </a:r>
          </a:p>
          <a:p>
            <a:pPr>
              <a:buFont typeface="Monotype Sorts" pitchFamily="2" charset="2"/>
              <a:buNone/>
            </a:pPr>
            <a:endParaRPr lang="en-US" altLang="en-US" sz="2200" dirty="0"/>
          </a:p>
          <a:p>
            <a:pPr>
              <a:buFont typeface="Monotype Sorts" pitchFamily="2" charset="2"/>
              <a:buNone/>
            </a:pPr>
            <a:r>
              <a:rPr lang="en-US" altLang="en-US" sz="2200" dirty="0"/>
              <a:t>	</a:t>
            </a:r>
            <a:r>
              <a:rPr lang="en-US" altLang="en-US" sz="2200" dirty="0" smtClean="0"/>
              <a:t>   Point </a:t>
            </a:r>
            <a:r>
              <a:rPr lang="en-US" altLang="en-US" sz="2200" dirty="0"/>
              <a:t>estimate of </a:t>
            </a:r>
            <a:r>
              <a:rPr lang="en-US" altLang="en-US" sz="2200" i="1" dirty="0">
                <a:latin typeface="Symbol" panose="05050102010706020507" pitchFamily="18" charset="2"/>
              </a:rPr>
              <a:t></a:t>
            </a:r>
            <a:r>
              <a:rPr lang="en-US" altLang="en-US" sz="2200" baseline="-25000" dirty="0"/>
              <a:t>1</a:t>
            </a:r>
            <a:r>
              <a:rPr lang="en-US" altLang="en-US" sz="2200" dirty="0"/>
              <a:t> - </a:t>
            </a:r>
            <a:r>
              <a:rPr lang="en-US" altLang="en-US" sz="2200" i="1" dirty="0">
                <a:latin typeface="Symbol" panose="05050102010706020507" pitchFamily="18" charset="2"/>
              </a:rPr>
              <a:t></a:t>
            </a:r>
            <a:r>
              <a:rPr lang="en-US" altLang="en-US" sz="2200" baseline="-25000" dirty="0"/>
              <a:t>2 </a:t>
            </a:r>
            <a:r>
              <a:rPr lang="en-US" altLang="en-US" sz="2200" dirty="0"/>
              <a:t>=             = 235 - 218 = 17 yards.</a:t>
            </a:r>
            <a:r>
              <a:rPr lang="en-US" altLang="en-US" sz="2200" baseline="-25000" dirty="0"/>
              <a:t> </a:t>
            </a:r>
          </a:p>
        </p:txBody>
      </p:sp>
      <p:graphicFrame>
        <p:nvGraphicFramePr>
          <p:cNvPr id="11267" name="Object 3">
            <a:hlinkClick r:id="" action="ppaction://ole?verb=0"/>
          </p:cNvPr>
          <p:cNvGraphicFramePr>
            <a:graphicFrameLocks/>
          </p:cNvGraphicFramePr>
          <p:nvPr>
            <p:extLst>
              <p:ext uri="{D42A27DB-BD31-4B8C-83A1-F6EECF244321}">
                <p14:modId xmlns:p14="http://schemas.microsoft.com/office/powerpoint/2010/main" val="3801102005"/>
              </p:ext>
            </p:extLst>
          </p:nvPr>
        </p:nvGraphicFramePr>
        <p:xfrm>
          <a:off x="4034992" y="3467388"/>
          <a:ext cx="806450" cy="349250"/>
        </p:xfrm>
        <a:graphic>
          <a:graphicData uri="http://schemas.openxmlformats.org/presentationml/2006/ole">
            <mc:AlternateContent xmlns:mc="http://schemas.openxmlformats.org/markup-compatibility/2006">
              <mc:Choice xmlns:v="urn:schemas-microsoft-com:vml" Requires="v">
                <p:oleObj spid="_x0000_s11329" name="Equation" r:id="rId4" imgW="798480" imgH="341280" progId="Equation.2">
                  <p:embed/>
                </p:oleObj>
              </mc:Choice>
              <mc:Fallback>
                <p:oleObj name="Equation" r:id="rId4" imgW="798480" imgH="341280" progId="Equation.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4992" y="3467388"/>
                        <a:ext cx="806450" cy="34925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1268" name="Rectangle 4"/>
          <p:cNvSpPr>
            <a:spLocks noGrp="1" noChangeArrowheads="1"/>
          </p:cNvSpPr>
          <p:nvPr>
            <p:ph type="title"/>
          </p:nvPr>
        </p:nvSpPr>
        <p:spPr>
          <a:xfrm>
            <a:off x="685800" y="177800"/>
            <a:ext cx="7772400" cy="547688"/>
          </a:xfrm>
          <a:noFill/>
          <a:ln/>
        </p:spPr>
        <p:txBody>
          <a:bodyPr/>
          <a:lstStyle/>
          <a:p>
            <a:r>
              <a:rPr lang="en-US" altLang="en-US"/>
              <a:t>Example:  Par, Inc.</a:t>
            </a: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85800" y="141288"/>
            <a:ext cx="7772400"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8D00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solidFill>
                  <a:srgbClr val="66FFFF"/>
                </a:solidFill>
                <a:effectLst>
                  <a:outerShdw blurRad="38100" dist="38100" dir="2700000" algn="tl">
                    <a:srgbClr val="000000"/>
                  </a:outerShdw>
                </a:effectLst>
                <a:latin typeface="Book Antiqua" panose="02040602050305030304" pitchFamily="18" charset="0"/>
              </a:rPr>
              <a:t>Point Estimator of the Difference </a:t>
            </a:r>
          </a:p>
          <a:p>
            <a:pPr algn="ctr"/>
            <a:r>
              <a:rPr lang="en-US" altLang="en-US" sz="2800">
                <a:solidFill>
                  <a:srgbClr val="66FFFF"/>
                </a:solidFill>
                <a:effectLst>
                  <a:outerShdw blurRad="38100" dist="38100" dir="2700000" algn="tl">
                    <a:srgbClr val="000000"/>
                  </a:outerShdw>
                </a:effectLst>
                <a:latin typeface="Book Antiqua" panose="02040602050305030304" pitchFamily="18" charset="0"/>
              </a:rPr>
              <a:t>Between the Means of Two Populations</a:t>
            </a:r>
          </a:p>
        </p:txBody>
      </p:sp>
      <p:sp>
        <p:nvSpPr>
          <p:cNvPr id="112643" name="Oval 3"/>
          <p:cNvSpPr>
            <a:spLocks noChangeArrowheads="1"/>
          </p:cNvSpPr>
          <p:nvPr/>
        </p:nvSpPr>
        <p:spPr bwMode="auto">
          <a:xfrm>
            <a:off x="476250" y="1200150"/>
            <a:ext cx="3600450" cy="2095500"/>
          </a:xfrm>
          <a:prstGeom prst="ellipse">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round/>
            <a:headEnd/>
            <a:tailEnd/>
          </a:ln>
          <a:effectLst>
            <a:outerShdw dist="35921" dir="2700000" algn="ctr" rotWithShape="0">
              <a:schemeClr val="bg2"/>
            </a:outerShdw>
          </a:effectLst>
        </p:spPr>
        <p:txBody>
          <a:bodyPr wrap="none" anchor="ctr"/>
          <a:lstStyle/>
          <a:p>
            <a:r>
              <a:rPr lang="en-US" altLang="en-US" b="1">
                <a:effectLst>
                  <a:outerShdw blurRad="38100" dist="38100" dir="2700000" algn="tl">
                    <a:srgbClr val="000000"/>
                  </a:outerShdw>
                </a:effectLst>
              </a:rPr>
              <a:t>Population 1</a:t>
            </a:r>
          </a:p>
          <a:p>
            <a:r>
              <a:rPr lang="en-US" altLang="en-US">
                <a:effectLst>
                  <a:outerShdw blurRad="38100" dist="38100" dir="2700000" algn="tl">
                    <a:srgbClr val="000000"/>
                  </a:outerShdw>
                </a:effectLst>
              </a:rPr>
              <a:t>Par, Inc. Golf Balls</a:t>
            </a:r>
          </a:p>
          <a:p>
            <a:endParaRPr lang="en-US" altLang="en-US" sz="600">
              <a:effectLst>
                <a:outerShdw blurRad="38100" dist="38100" dir="2700000" algn="tl">
                  <a:srgbClr val="000000"/>
                </a:outerShdw>
              </a:effectLst>
            </a:endParaRPr>
          </a:p>
          <a:p>
            <a:r>
              <a:rPr lang="en-US" altLang="en-US" i="1">
                <a:effectLst>
                  <a:outerShdw blurRad="38100" dist="38100" dir="2700000" algn="tl">
                    <a:srgbClr val="000000"/>
                  </a:outerShdw>
                </a:effectLst>
                <a:latin typeface="Symbol" panose="05050102010706020507" pitchFamily="18" charset="2"/>
              </a:rPr>
              <a:t>m</a:t>
            </a:r>
            <a:r>
              <a:rPr lang="en-US" altLang="en-US" baseline="-25000">
                <a:effectLst>
                  <a:outerShdw blurRad="38100" dist="38100" dir="2700000" algn="tl">
                    <a:srgbClr val="000000"/>
                  </a:outerShdw>
                </a:effectLst>
              </a:rPr>
              <a:t>1</a:t>
            </a:r>
            <a:r>
              <a:rPr lang="en-US" altLang="en-US">
                <a:effectLst>
                  <a:outerShdw blurRad="38100" dist="38100" dir="2700000" algn="tl">
                    <a:srgbClr val="000000"/>
                  </a:outerShdw>
                </a:effectLst>
              </a:rPr>
              <a:t> = mean driving</a:t>
            </a:r>
          </a:p>
          <a:p>
            <a:r>
              <a:rPr lang="en-US" altLang="en-US">
                <a:effectLst>
                  <a:outerShdw blurRad="38100" dist="38100" dir="2700000" algn="tl">
                    <a:srgbClr val="000000"/>
                  </a:outerShdw>
                </a:effectLst>
              </a:rPr>
              <a:t>          distance of Par</a:t>
            </a:r>
          </a:p>
          <a:p>
            <a:r>
              <a:rPr lang="en-US" altLang="en-US">
                <a:effectLst>
                  <a:outerShdw blurRad="38100" dist="38100" dir="2700000" algn="tl">
                    <a:srgbClr val="000000"/>
                  </a:outerShdw>
                </a:effectLst>
              </a:rPr>
              <a:t>golf balls</a:t>
            </a:r>
          </a:p>
        </p:txBody>
      </p:sp>
      <p:sp>
        <p:nvSpPr>
          <p:cNvPr id="112644" name="Oval 4"/>
          <p:cNvSpPr>
            <a:spLocks noChangeArrowheads="1"/>
          </p:cNvSpPr>
          <p:nvPr/>
        </p:nvSpPr>
        <p:spPr bwMode="auto">
          <a:xfrm>
            <a:off x="5086350" y="1200150"/>
            <a:ext cx="3619500" cy="2114550"/>
          </a:xfrm>
          <a:prstGeom prst="ellipse">
            <a:avLst/>
          </a:prstGeom>
          <a:gradFill rotWithShape="0">
            <a:gsLst>
              <a:gs pos="0">
                <a:srgbClr val="5F5F5F">
                  <a:gamma/>
                  <a:shade val="46275"/>
                  <a:invGamma/>
                </a:srgbClr>
              </a:gs>
              <a:gs pos="50000">
                <a:srgbClr val="5F5F5F"/>
              </a:gs>
              <a:gs pos="100000">
                <a:srgbClr val="5F5F5F">
                  <a:gamma/>
                  <a:shade val="46275"/>
                  <a:invGamma/>
                </a:srgbClr>
              </a:gs>
            </a:gsLst>
            <a:lin ang="5400000" scaled="1"/>
          </a:gradFill>
          <a:ln w="12700">
            <a:solidFill>
              <a:schemeClr val="tx1"/>
            </a:solidFill>
            <a:round/>
            <a:headEnd/>
            <a:tailEnd/>
          </a:ln>
          <a:effectLst>
            <a:outerShdw dist="35921" dir="2700000" algn="ctr" rotWithShape="0">
              <a:schemeClr val="bg2"/>
            </a:outerShdw>
          </a:effectLst>
        </p:spPr>
        <p:txBody>
          <a:bodyPr wrap="none" anchor="ctr"/>
          <a:lstStyle/>
          <a:p>
            <a:r>
              <a:rPr lang="en-US" altLang="en-US" b="1">
                <a:effectLst>
                  <a:outerShdw blurRad="38100" dist="38100" dir="2700000" algn="tl">
                    <a:srgbClr val="000000"/>
                  </a:outerShdw>
                </a:effectLst>
              </a:rPr>
              <a:t>Population 2</a:t>
            </a:r>
          </a:p>
          <a:p>
            <a:r>
              <a:rPr lang="en-US" altLang="en-US">
                <a:effectLst>
                  <a:outerShdw blurRad="38100" dist="38100" dir="2700000" algn="tl">
                    <a:srgbClr val="000000"/>
                  </a:outerShdw>
                </a:effectLst>
              </a:rPr>
              <a:t>Rap, Ltd. Golf Balls</a:t>
            </a:r>
          </a:p>
          <a:p>
            <a:endParaRPr lang="en-US" altLang="en-US" sz="600">
              <a:effectLst>
                <a:outerShdw blurRad="38100" dist="38100" dir="2700000" algn="tl">
                  <a:srgbClr val="000000"/>
                </a:outerShdw>
              </a:effectLst>
            </a:endParaRPr>
          </a:p>
          <a:p>
            <a:r>
              <a:rPr lang="en-US" altLang="en-US" i="1">
                <a:effectLst>
                  <a:outerShdw blurRad="38100" dist="38100" dir="2700000" algn="tl">
                    <a:srgbClr val="000000"/>
                  </a:outerShdw>
                </a:effectLst>
                <a:latin typeface="Symbol" panose="05050102010706020507" pitchFamily="18" charset="2"/>
              </a:rPr>
              <a:t>m</a:t>
            </a:r>
            <a:r>
              <a:rPr lang="en-US" altLang="en-US" baseline="-25000">
                <a:effectLst>
                  <a:outerShdw blurRad="38100" dist="38100" dir="2700000" algn="tl">
                    <a:srgbClr val="000000"/>
                  </a:outerShdw>
                </a:effectLst>
              </a:rPr>
              <a:t>2</a:t>
            </a:r>
            <a:r>
              <a:rPr lang="en-US" altLang="en-US">
                <a:effectLst>
                  <a:outerShdw blurRad="38100" dist="38100" dir="2700000" algn="tl">
                    <a:srgbClr val="000000"/>
                  </a:outerShdw>
                </a:effectLst>
              </a:rPr>
              <a:t> = mean driving</a:t>
            </a:r>
          </a:p>
          <a:p>
            <a:r>
              <a:rPr lang="en-US" altLang="en-US">
                <a:effectLst>
                  <a:outerShdw blurRad="38100" dist="38100" dir="2700000" algn="tl">
                    <a:srgbClr val="000000"/>
                  </a:outerShdw>
                </a:effectLst>
              </a:rPr>
              <a:t>          distance of Rap</a:t>
            </a:r>
          </a:p>
          <a:p>
            <a:r>
              <a:rPr lang="en-US" altLang="en-US">
                <a:effectLst>
                  <a:outerShdw blurRad="38100" dist="38100" dir="2700000" algn="tl">
                    <a:srgbClr val="000000"/>
                  </a:outerShdw>
                </a:effectLst>
              </a:rPr>
              <a:t>golf balls</a:t>
            </a:r>
          </a:p>
        </p:txBody>
      </p:sp>
      <p:sp>
        <p:nvSpPr>
          <p:cNvPr id="112645" name="Line 5"/>
          <p:cNvSpPr>
            <a:spLocks noChangeShapeType="1"/>
          </p:cNvSpPr>
          <p:nvPr/>
        </p:nvSpPr>
        <p:spPr bwMode="auto">
          <a:xfrm flipH="1">
            <a:off x="2266950" y="3314700"/>
            <a:ext cx="0" cy="701675"/>
          </a:xfrm>
          <a:prstGeom prst="line">
            <a:avLst/>
          </a:prstGeom>
          <a:noFill/>
          <a:ln w="12700">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12646" name="Text Box 6"/>
          <p:cNvSpPr txBox="1">
            <a:spLocks noChangeArrowheads="1"/>
          </p:cNvSpPr>
          <p:nvPr/>
        </p:nvSpPr>
        <p:spPr bwMode="auto">
          <a:xfrm>
            <a:off x="2727325" y="3219450"/>
            <a:ext cx="36020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i="1">
                <a:effectLst>
                  <a:outerShdw blurRad="38100" dist="38100" dir="2700000" algn="tl">
                    <a:srgbClr val="000000"/>
                  </a:outerShdw>
                </a:effectLst>
                <a:latin typeface="MT Symbol" pitchFamily="82" charset="2"/>
              </a:rPr>
              <a:t>m</a:t>
            </a:r>
            <a:r>
              <a:rPr lang="en-US" altLang="en-US" baseline="-25000">
                <a:effectLst>
                  <a:outerShdw blurRad="38100" dist="38100" dir="2700000" algn="tl">
                    <a:srgbClr val="000000"/>
                  </a:outerShdw>
                </a:effectLst>
                <a:latin typeface="Arial Narrow" panose="020B0606020202030204" pitchFamily="34" charset="0"/>
              </a:rPr>
              <a:t>1</a:t>
            </a:r>
            <a:r>
              <a:rPr lang="en-US" altLang="en-US">
                <a:effectLst>
                  <a:outerShdw blurRad="38100" dist="38100" dir="2700000" algn="tl">
                    <a:srgbClr val="000000"/>
                  </a:outerShdw>
                </a:effectLst>
              </a:rPr>
              <a:t> –</a:t>
            </a:r>
            <a:r>
              <a:rPr lang="en-US" altLang="en-US">
                <a:effectLst>
                  <a:outerShdw blurRad="38100" dist="38100" dir="2700000" algn="tl">
                    <a:srgbClr val="000000"/>
                  </a:outerShdw>
                </a:effectLst>
                <a:latin typeface="Arial Narrow" panose="020B0606020202030204" pitchFamily="34" charset="0"/>
              </a:rPr>
              <a:t> </a:t>
            </a:r>
            <a:r>
              <a:rPr lang="en-US" altLang="en-US" i="1">
                <a:effectLst>
                  <a:outerShdw blurRad="38100" dist="38100" dir="2700000" algn="tl">
                    <a:srgbClr val="000000"/>
                  </a:outerShdw>
                </a:effectLst>
                <a:latin typeface="Symbol" panose="05050102010706020507" pitchFamily="18" charset="2"/>
              </a:rPr>
              <a:t>m</a:t>
            </a:r>
            <a:r>
              <a:rPr lang="en-US" altLang="en-US" baseline="-25000">
                <a:effectLst>
                  <a:outerShdw blurRad="38100" dist="38100" dir="2700000" algn="tl">
                    <a:srgbClr val="000000"/>
                  </a:outerShdw>
                </a:effectLst>
                <a:latin typeface="Arial Narrow" panose="020B0606020202030204" pitchFamily="34" charset="0"/>
              </a:rPr>
              <a:t>2</a:t>
            </a:r>
            <a:r>
              <a:rPr lang="en-US" altLang="en-US">
                <a:effectLst>
                  <a:outerShdw blurRad="38100" dist="38100" dir="2700000" algn="tl">
                    <a:srgbClr val="000000"/>
                  </a:outerShdw>
                </a:effectLst>
                <a:latin typeface="Arial Narrow" panose="020B0606020202030204" pitchFamily="34" charset="0"/>
              </a:rPr>
              <a:t> </a:t>
            </a:r>
            <a:r>
              <a:rPr lang="en-US" altLang="en-US">
                <a:effectLst>
                  <a:outerShdw blurRad="38100" dist="38100" dir="2700000" algn="tl">
                    <a:srgbClr val="000000"/>
                  </a:outerShdw>
                </a:effectLst>
              </a:rPr>
              <a:t>= difference between</a:t>
            </a:r>
          </a:p>
          <a:p>
            <a:pPr algn="l"/>
            <a:r>
              <a:rPr lang="en-US" altLang="en-US">
                <a:effectLst>
                  <a:outerShdw blurRad="38100" dist="38100" dir="2700000" algn="tl">
                    <a:srgbClr val="000000"/>
                  </a:outerShdw>
                </a:effectLst>
              </a:rPr>
              <a:t>	  the mean distances</a:t>
            </a:r>
            <a:endParaRPr lang="en-US" altLang="en-US">
              <a:effectLst>
                <a:outerShdw blurRad="38100" dist="38100" dir="2700000" algn="tl">
                  <a:srgbClr val="000000"/>
                </a:outerShdw>
              </a:effectLst>
              <a:latin typeface="Arial Narrow" panose="020B0606020202030204" pitchFamily="34" charset="0"/>
            </a:endParaRPr>
          </a:p>
        </p:txBody>
      </p:sp>
      <p:sp>
        <p:nvSpPr>
          <p:cNvPr id="112648" name="Line 8"/>
          <p:cNvSpPr>
            <a:spLocks noChangeShapeType="1"/>
          </p:cNvSpPr>
          <p:nvPr/>
        </p:nvSpPr>
        <p:spPr bwMode="auto">
          <a:xfrm flipH="1">
            <a:off x="6896100" y="3314700"/>
            <a:ext cx="0" cy="701675"/>
          </a:xfrm>
          <a:prstGeom prst="line">
            <a:avLst/>
          </a:prstGeom>
          <a:noFill/>
          <a:ln w="12700">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nvGrpSpPr>
          <p:cNvPr id="112658" name="Group 18"/>
          <p:cNvGrpSpPr>
            <a:grpSpLocks/>
          </p:cNvGrpSpPr>
          <p:nvPr/>
        </p:nvGrpSpPr>
        <p:grpSpPr bwMode="auto">
          <a:xfrm>
            <a:off x="536575" y="4057650"/>
            <a:ext cx="3470275" cy="1536700"/>
            <a:chOff x="338" y="2652"/>
            <a:chExt cx="2186" cy="968"/>
          </a:xfrm>
        </p:grpSpPr>
        <p:sp>
          <p:nvSpPr>
            <p:cNvPr id="112647" name="Text Box 7"/>
            <p:cNvSpPr txBox="1">
              <a:spLocks noChangeArrowheads="1"/>
            </p:cNvSpPr>
            <p:nvPr/>
          </p:nvSpPr>
          <p:spPr bwMode="auto">
            <a:xfrm>
              <a:off x="338" y="2652"/>
              <a:ext cx="2186" cy="968"/>
            </a:xfrm>
            <a:prstGeom prst="rect">
              <a:avLst/>
            </a:prstGeom>
            <a:gradFill rotWithShape="0">
              <a:gsLst>
                <a:gs pos="0">
                  <a:srgbClr val="0099CC">
                    <a:gamma/>
                    <a:shade val="46275"/>
                    <a:invGamma/>
                  </a:srgbClr>
                </a:gs>
                <a:gs pos="50000">
                  <a:srgbClr val="0099CC"/>
                </a:gs>
                <a:gs pos="100000">
                  <a:srgbClr val="0099CC">
                    <a:gamma/>
                    <a:shade val="46275"/>
                    <a:invGamma/>
                  </a:srgbClr>
                </a:gs>
              </a:gsLst>
              <a:lin ang="5400000" scaled="1"/>
            </a:gradFill>
            <a:ln w="12700">
              <a:solidFill>
                <a:schemeClr val="tx1"/>
              </a:solidFill>
              <a:miter lim="800000"/>
              <a:headEnd/>
              <a:tailEnd/>
            </a:ln>
            <a:effectLst>
              <a:outerShdw dist="35921" dir="2700000" algn="ctr" rotWithShape="0">
                <a:schemeClr val="bg2"/>
              </a:outerShdw>
            </a:effectLst>
          </p:spPr>
          <p:txBody>
            <a:bodyPr wrap="none">
              <a:spAutoFit/>
            </a:bodyPr>
            <a:lstStyle/>
            <a:p>
              <a:pPr algn="l"/>
              <a:r>
                <a:rPr lang="en-US" altLang="en-US">
                  <a:effectLst>
                    <a:outerShdw blurRad="38100" dist="38100" dir="2700000" algn="tl">
                      <a:srgbClr val="000000"/>
                    </a:outerShdw>
                  </a:effectLst>
                </a:rPr>
                <a:t>   Simple random sample</a:t>
              </a:r>
            </a:p>
            <a:p>
              <a:pPr algn="l"/>
              <a:r>
                <a:rPr lang="en-US" altLang="en-US">
                  <a:effectLst>
                    <a:outerShdw blurRad="38100" dist="38100" dir="2700000" algn="tl">
                      <a:srgbClr val="000000"/>
                    </a:outerShdw>
                  </a:effectLst>
                </a:rPr>
                <a:t>       of </a:t>
              </a:r>
              <a:r>
                <a:rPr lang="en-US" altLang="en-US" i="1">
                  <a:effectLst>
                    <a:outerShdw blurRad="38100" dist="38100" dir="2700000" algn="tl">
                      <a:srgbClr val="000000"/>
                    </a:outerShdw>
                  </a:effectLst>
                </a:rPr>
                <a:t>n</a:t>
              </a:r>
              <a:r>
                <a:rPr lang="en-US" altLang="en-US" baseline="-25000">
                  <a:effectLst>
                    <a:outerShdw blurRad="38100" dist="38100" dir="2700000" algn="tl">
                      <a:srgbClr val="000000"/>
                    </a:outerShdw>
                  </a:effectLst>
                </a:rPr>
                <a:t>1</a:t>
              </a:r>
              <a:r>
                <a:rPr lang="en-US" altLang="en-US">
                  <a:effectLst>
                    <a:outerShdw blurRad="38100" dist="38100" dir="2700000" algn="tl">
                      <a:srgbClr val="000000"/>
                    </a:outerShdw>
                  </a:effectLst>
                </a:rPr>
                <a:t> Par golf balls</a:t>
              </a:r>
            </a:p>
            <a:p>
              <a:pPr algn="l"/>
              <a:endParaRPr lang="en-US" altLang="en-US" sz="600">
                <a:effectLst>
                  <a:outerShdw blurRad="38100" dist="38100" dir="2700000" algn="tl">
                    <a:srgbClr val="000000"/>
                  </a:outerShdw>
                </a:effectLst>
              </a:endParaRPr>
            </a:p>
            <a:p>
              <a:pPr algn="l"/>
              <a:r>
                <a:rPr lang="en-US" altLang="en-US" i="1">
                  <a:effectLst>
                    <a:outerShdw blurRad="38100" dist="38100" dir="2700000" algn="tl">
                      <a:srgbClr val="000000"/>
                    </a:outerShdw>
                  </a:effectLst>
                </a:rPr>
                <a:t>x</a:t>
              </a:r>
              <a:r>
                <a:rPr lang="en-US" altLang="en-US" baseline="-25000">
                  <a:effectLst>
                    <a:outerShdw blurRad="38100" dist="38100" dir="2700000" algn="tl">
                      <a:srgbClr val="000000"/>
                    </a:outerShdw>
                  </a:effectLst>
                </a:rPr>
                <a:t>1</a:t>
              </a:r>
              <a:r>
                <a:rPr lang="en-US" altLang="en-US">
                  <a:effectLst>
                    <a:outerShdw blurRad="38100" dist="38100" dir="2700000" algn="tl">
                      <a:srgbClr val="000000"/>
                    </a:outerShdw>
                  </a:effectLst>
                </a:rPr>
                <a:t> = sample mean distance</a:t>
              </a:r>
            </a:p>
            <a:p>
              <a:pPr algn="l"/>
              <a:r>
                <a:rPr lang="en-US" altLang="en-US">
                  <a:effectLst>
                    <a:outerShdw blurRad="38100" dist="38100" dir="2700000" algn="tl">
                      <a:srgbClr val="000000"/>
                    </a:outerShdw>
                  </a:effectLst>
                </a:rPr>
                <a:t>for sample of Par golf ball</a:t>
              </a:r>
            </a:p>
          </p:txBody>
        </p:sp>
        <p:sp>
          <p:nvSpPr>
            <p:cNvPr id="112650" name="Line 10"/>
            <p:cNvSpPr>
              <a:spLocks noChangeShapeType="1"/>
            </p:cNvSpPr>
            <p:nvPr/>
          </p:nvSpPr>
          <p:spPr bwMode="auto">
            <a:xfrm flipV="1">
              <a:off x="396" y="3204"/>
              <a:ext cx="120" cy="0"/>
            </a:xfrm>
            <a:prstGeom prst="line">
              <a:avLst/>
            </a:prstGeom>
            <a:noFill/>
            <a:ln w="12700">
              <a:solidFill>
                <a:schemeClr val="tx1"/>
              </a:solidFill>
              <a:round/>
              <a:headEnd/>
              <a:tailEnd/>
            </a:ln>
            <a:effectLst>
              <a:outerShdw dist="35921" dir="2700000" algn="ctr" rotWithShape="0">
                <a:schemeClr val="bg2"/>
              </a:outerShdw>
            </a:effectLst>
          </p:spPr>
          <p:txBody>
            <a:bodyPr/>
            <a:lstStyle/>
            <a:p>
              <a:endParaRPr lang="en-US"/>
            </a:p>
          </p:txBody>
        </p:sp>
      </p:grpSp>
      <p:grpSp>
        <p:nvGrpSpPr>
          <p:cNvPr id="112653" name="Group 13"/>
          <p:cNvGrpSpPr>
            <a:grpSpLocks/>
          </p:cNvGrpSpPr>
          <p:nvPr/>
        </p:nvGrpSpPr>
        <p:grpSpPr bwMode="auto">
          <a:xfrm>
            <a:off x="5165725" y="4057650"/>
            <a:ext cx="3470275" cy="1536700"/>
            <a:chOff x="3254" y="2652"/>
            <a:chExt cx="2186" cy="968"/>
          </a:xfrm>
        </p:grpSpPr>
        <p:sp>
          <p:nvSpPr>
            <p:cNvPr id="112649" name="Text Box 9"/>
            <p:cNvSpPr txBox="1">
              <a:spLocks noChangeArrowheads="1"/>
            </p:cNvSpPr>
            <p:nvPr/>
          </p:nvSpPr>
          <p:spPr bwMode="auto">
            <a:xfrm>
              <a:off x="3254" y="2652"/>
              <a:ext cx="2186" cy="968"/>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12700">
              <a:solidFill>
                <a:schemeClr val="tx1"/>
              </a:solidFill>
              <a:miter lim="800000"/>
              <a:headEnd/>
              <a:tailEnd/>
            </a:ln>
            <a:effectLst>
              <a:outerShdw dist="35921" dir="2700000" algn="ctr" rotWithShape="0">
                <a:schemeClr val="bg2"/>
              </a:outerShdw>
            </a:effectLst>
          </p:spPr>
          <p:txBody>
            <a:bodyPr wrap="none">
              <a:spAutoFit/>
            </a:bodyPr>
            <a:lstStyle/>
            <a:p>
              <a:pPr algn="l"/>
              <a:r>
                <a:rPr lang="en-US" altLang="en-US">
                  <a:effectLst>
                    <a:outerShdw blurRad="38100" dist="38100" dir="2700000" algn="tl">
                      <a:srgbClr val="000000"/>
                    </a:outerShdw>
                  </a:effectLst>
                </a:rPr>
                <a:t>   Simple random sample</a:t>
              </a:r>
            </a:p>
            <a:p>
              <a:pPr algn="l"/>
              <a:r>
                <a:rPr lang="en-US" altLang="en-US">
                  <a:effectLst>
                    <a:outerShdw blurRad="38100" dist="38100" dir="2700000" algn="tl">
                      <a:srgbClr val="000000"/>
                    </a:outerShdw>
                  </a:effectLst>
                </a:rPr>
                <a:t>       of </a:t>
              </a:r>
              <a:r>
                <a:rPr lang="en-US" altLang="en-US" i="1">
                  <a:effectLst>
                    <a:outerShdw blurRad="38100" dist="38100" dir="2700000" algn="tl">
                      <a:srgbClr val="000000"/>
                    </a:outerShdw>
                  </a:effectLst>
                </a:rPr>
                <a:t>n</a:t>
              </a:r>
              <a:r>
                <a:rPr lang="en-US" altLang="en-US" baseline="-25000">
                  <a:effectLst>
                    <a:outerShdw blurRad="38100" dist="38100" dir="2700000" algn="tl">
                      <a:srgbClr val="000000"/>
                    </a:outerShdw>
                  </a:effectLst>
                </a:rPr>
                <a:t>2</a:t>
              </a:r>
              <a:r>
                <a:rPr lang="en-US" altLang="en-US">
                  <a:effectLst>
                    <a:outerShdw blurRad="38100" dist="38100" dir="2700000" algn="tl">
                      <a:srgbClr val="000000"/>
                    </a:outerShdw>
                  </a:effectLst>
                </a:rPr>
                <a:t> Rap golf balls</a:t>
              </a:r>
            </a:p>
            <a:p>
              <a:pPr algn="l"/>
              <a:endParaRPr lang="en-US" altLang="en-US" sz="600">
                <a:effectLst>
                  <a:outerShdw blurRad="38100" dist="38100" dir="2700000" algn="tl">
                    <a:srgbClr val="000000"/>
                  </a:outerShdw>
                </a:effectLst>
              </a:endParaRPr>
            </a:p>
            <a:p>
              <a:pPr algn="l"/>
              <a:r>
                <a:rPr lang="en-US" altLang="en-US" i="1">
                  <a:effectLst>
                    <a:outerShdw blurRad="38100" dist="38100" dir="2700000" algn="tl">
                      <a:srgbClr val="000000"/>
                    </a:outerShdw>
                  </a:effectLst>
                </a:rPr>
                <a:t>x</a:t>
              </a:r>
              <a:r>
                <a:rPr lang="en-US" altLang="en-US" baseline="-25000">
                  <a:effectLst>
                    <a:outerShdw blurRad="38100" dist="38100" dir="2700000" algn="tl">
                      <a:srgbClr val="000000"/>
                    </a:outerShdw>
                  </a:effectLst>
                </a:rPr>
                <a:t>2</a:t>
              </a:r>
              <a:r>
                <a:rPr lang="en-US" altLang="en-US">
                  <a:effectLst>
                    <a:outerShdw blurRad="38100" dist="38100" dir="2700000" algn="tl">
                      <a:srgbClr val="000000"/>
                    </a:outerShdw>
                  </a:effectLst>
                </a:rPr>
                <a:t> = sample mean distance</a:t>
              </a:r>
            </a:p>
            <a:p>
              <a:pPr algn="l"/>
              <a:r>
                <a:rPr lang="en-US" altLang="en-US">
                  <a:effectLst>
                    <a:outerShdw blurRad="38100" dist="38100" dir="2700000" algn="tl">
                      <a:srgbClr val="000000"/>
                    </a:outerShdw>
                  </a:effectLst>
                </a:rPr>
                <a:t>for sample of Rap golf ball</a:t>
              </a:r>
            </a:p>
          </p:txBody>
        </p:sp>
        <p:sp>
          <p:nvSpPr>
            <p:cNvPr id="112651" name="Line 11"/>
            <p:cNvSpPr>
              <a:spLocks noChangeShapeType="1"/>
            </p:cNvSpPr>
            <p:nvPr/>
          </p:nvSpPr>
          <p:spPr bwMode="auto">
            <a:xfrm flipV="1">
              <a:off x="3312" y="3204"/>
              <a:ext cx="120" cy="0"/>
            </a:xfrm>
            <a:prstGeom prst="line">
              <a:avLst/>
            </a:prstGeom>
            <a:noFill/>
            <a:ln w="12700">
              <a:solidFill>
                <a:schemeClr val="tx1"/>
              </a:solidFill>
              <a:round/>
              <a:headEnd/>
              <a:tailEnd/>
            </a:ln>
            <a:effectLst>
              <a:outerShdw dist="35921" dir="2700000" algn="ctr" rotWithShape="0">
                <a:schemeClr val="bg2"/>
              </a:outerShdw>
            </a:effectLst>
          </p:spPr>
          <p:txBody>
            <a:bodyPr/>
            <a:lstStyle/>
            <a:p>
              <a:endParaRPr lang="en-US"/>
            </a:p>
          </p:txBody>
        </p:sp>
      </p:grpSp>
      <p:grpSp>
        <p:nvGrpSpPr>
          <p:cNvPr id="112657" name="Group 17"/>
          <p:cNvGrpSpPr>
            <a:grpSpLocks/>
          </p:cNvGrpSpPr>
          <p:nvPr/>
        </p:nvGrpSpPr>
        <p:grpSpPr bwMode="auto">
          <a:xfrm>
            <a:off x="2484438" y="5695950"/>
            <a:ext cx="4173537" cy="427038"/>
            <a:chOff x="1745" y="3732"/>
            <a:chExt cx="2629" cy="269"/>
          </a:xfrm>
        </p:grpSpPr>
        <p:sp>
          <p:nvSpPr>
            <p:cNvPr id="112654" name="Text Box 14"/>
            <p:cNvSpPr txBox="1">
              <a:spLocks noChangeArrowheads="1"/>
            </p:cNvSpPr>
            <p:nvPr/>
          </p:nvSpPr>
          <p:spPr bwMode="auto">
            <a:xfrm>
              <a:off x="1745" y="3732"/>
              <a:ext cx="2629"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i="1">
                  <a:effectLst>
                    <a:outerShdw blurRad="38100" dist="38100" dir="2700000" algn="tl">
                      <a:srgbClr val="000000"/>
                    </a:outerShdw>
                  </a:effectLst>
                </a:rPr>
                <a:t>x</a:t>
              </a:r>
              <a:r>
                <a:rPr lang="en-US" altLang="en-US" baseline="-25000">
                  <a:effectLst>
                    <a:outerShdw blurRad="38100" dist="38100" dir="2700000" algn="tl">
                      <a:srgbClr val="000000"/>
                    </a:outerShdw>
                  </a:effectLst>
                </a:rPr>
                <a:t>1</a:t>
              </a:r>
              <a:r>
                <a:rPr lang="en-US" altLang="en-US">
                  <a:effectLst>
                    <a:outerShdw blurRad="38100" dist="38100" dir="2700000" algn="tl">
                      <a:srgbClr val="000000"/>
                    </a:outerShdw>
                  </a:effectLst>
                </a:rPr>
                <a:t> - </a:t>
              </a:r>
              <a:r>
                <a:rPr lang="en-US" altLang="en-US" i="1">
                  <a:effectLst>
                    <a:outerShdw blurRad="38100" dist="38100" dir="2700000" algn="tl">
                      <a:srgbClr val="000000"/>
                    </a:outerShdw>
                  </a:effectLst>
                </a:rPr>
                <a:t>x</a:t>
              </a:r>
              <a:r>
                <a:rPr lang="en-US" altLang="en-US" baseline="-25000">
                  <a:effectLst>
                    <a:outerShdw blurRad="38100" dist="38100" dir="2700000" algn="tl">
                      <a:srgbClr val="000000"/>
                    </a:outerShdw>
                  </a:effectLst>
                </a:rPr>
                <a:t>2</a:t>
              </a:r>
              <a:r>
                <a:rPr lang="en-US" altLang="en-US">
                  <a:effectLst>
                    <a:outerShdw blurRad="38100" dist="38100" dir="2700000" algn="tl">
                      <a:srgbClr val="000000"/>
                    </a:outerShdw>
                  </a:effectLst>
                </a:rPr>
                <a:t> = Point Estimate of </a:t>
              </a:r>
              <a:r>
                <a:rPr lang="en-US" altLang="en-US" i="1">
                  <a:effectLst>
                    <a:outerShdw blurRad="38100" dist="38100" dir="2700000" algn="tl">
                      <a:srgbClr val="000000"/>
                    </a:outerShdw>
                  </a:effectLst>
                  <a:latin typeface="MT Symbol" pitchFamily="82" charset="2"/>
                </a:rPr>
                <a:t>m</a:t>
              </a:r>
              <a:r>
                <a:rPr lang="en-US" altLang="en-US" baseline="-25000">
                  <a:effectLst>
                    <a:outerShdw blurRad="38100" dist="38100" dir="2700000" algn="tl">
                      <a:srgbClr val="000000"/>
                    </a:outerShdw>
                  </a:effectLst>
                  <a:latin typeface="Arial Narrow" panose="020B0606020202030204" pitchFamily="34" charset="0"/>
                </a:rPr>
                <a:t>1</a:t>
              </a:r>
              <a:r>
                <a:rPr lang="en-US" altLang="en-US">
                  <a:effectLst>
                    <a:outerShdw blurRad="38100" dist="38100" dir="2700000" algn="tl">
                      <a:srgbClr val="000000"/>
                    </a:outerShdw>
                  </a:effectLst>
                </a:rPr>
                <a:t> –</a:t>
              </a:r>
              <a:r>
                <a:rPr lang="en-US" altLang="en-US">
                  <a:effectLst>
                    <a:outerShdw blurRad="38100" dist="38100" dir="2700000" algn="tl">
                      <a:srgbClr val="000000"/>
                    </a:outerShdw>
                  </a:effectLst>
                  <a:latin typeface="Arial Narrow" panose="020B0606020202030204" pitchFamily="34" charset="0"/>
                </a:rPr>
                <a:t> </a:t>
              </a:r>
              <a:r>
                <a:rPr lang="en-US" altLang="en-US" i="1">
                  <a:effectLst>
                    <a:outerShdw blurRad="38100" dist="38100" dir="2700000" algn="tl">
                      <a:srgbClr val="000000"/>
                    </a:outerShdw>
                  </a:effectLst>
                  <a:latin typeface="Symbol" panose="05050102010706020507" pitchFamily="18" charset="2"/>
                </a:rPr>
                <a:t>m</a:t>
              </a:r>
              <a:r>
                <a:rPr lang="en-US" altLang="en-US" baseline="-25000">
                  <a:effectLst>
                    <a:outerShdw blurRad="38100" dist="38100" dir="2700000" algn="tl">
                      <a:srgbClr val="000000"/>
                    </a:outerShdw>
                  </a:effectLst>
                  <a:latin typeface="Arial Narrow" panose="020B0606020202030204" pitchFamily="34" charset="0"/>
                </a:rPr>
                <a:t>2</a:t>
              </a:r>
              <a:r>
                <a:rPr lang="en-US" altLang="en-US">
                  <a:effectLst>
                    <a:outerShdw blurRad="38100" dist="38100" dir="2700000" algn="tl">
                      <a:srgbClr val="000000"/>
                    </a:outerShdw>
                  </a:effectLst>
                  <a:latin typeface="Arial Narrow" panose="020B0606020202030204" pitchFamily="34" charset="0"/>
                </a:rPr>
                <a:t> </a:t>
              </a:r>
            </a:p>
          </p:txBody>
        </p:sp>
        <p:sp>
          <p:nvSpPr>
            <p:cNvPr id="112655" name="Line 15"/>
            <p:cNvSpPr>
              <a:spLocks noChangeShapeType="1"/>
            </p:cNvSpPr>
            <p:nvPr/>
          </p:nvSpPr>
          <p:spPr bwMode="auto">
            <a:xfrm flipV="1">
              <a:off x="1788" y="3804"/>
              <a:ext cx="120" cy="0"/>
            </a:xfrm>
            <a:prstGeom prst="line">
              <a:avLst/>
            </a:prstGeom>
            <a:noFill/>
            <a:ln w="127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12656" name="Line 16"/>
            <p:cNvSpPr>
              <a:spLocks noChangeShapeType="1"/>
            </p:cNvSpPr>
            <p:nvPr/>
          </p:nvSpPr>
          <p:spPr bwMode="auto">
            <a:xfrm flipV="1">
              <a:off x="2076" y="3804"/>
              <a:ext cx="120" cy="0"/>
            </a:xfrm>
            <a:prstGeom prst="line">
              <a:avLst/>
            </a:prstGeom>
            <a:noFill/>
            <a:ln w="127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277091" y="998537"/>
            <a:ext cx="8589818" cy="5214938"/>
          </a:xfrm>
          <a:noFill/>
          <a:ln/>
        </p:spPr>
        <p:txBody>
          <a:bodyPr/>
          <a:lstStyle/>
          <a:p>
            <a:pPr algn="justLow"/>
            <a:r>
              <a:rPr lang="en-US" altLang="en-US" sz="2200" dirty="0">
                <a:solidFill>
                  <a:srgbClr val="66FFFF"/>
                </a:solidFill>
              </a:rPr>
              <a:t>95% Confidence Interval Estimate of the Difference Between Two Population Means:  Large-Sample Case, </a:t>
            </a:r>
            <a:r>
              <a:rPr lang="en-US" altLang="en-US" sz="2200" i="1" dirty="0">
                <a:solidFill>
                  <a:srgbClr val="66FFFF"/>
                </a:solidFill>
                <a:latin typeface="Symbol" panose="05050102010706020507" pitchFamily="18" charset="2"/>
              </a:rPr>
              <a:t></a:t>
            </a:r>
            <a:r>
              <a:rPr lang="en-US" altLang="en-US" sz="2200" baseline="-25000" dirty="0">
                <a:solidFill>
                  <a:srgbClr val="66FFFF"/>
                </a:solidFill>
              </a:rPr>
              <a:t>1</a:t>
            </a:r>
            <a:r>
              <a:rPr lang="en-US" altLang="en-US" sz="2200" dirty="0">
                <a:solidFill>
                  <a:srgbClr val="66FFFF"/>
                </a:solidFill>
              </a:rPr>
              <a:t> and </a:t>
            </a:r>
            <a:r>
              <a:rPr lang="en-US" altLang="en-US" sz="2200" i="1" dirty="0">
                <a:solidFill>
                  <a:srgbClr val="66FFFF"/>
                </a:solidFill>
                <a:latin typeface="Symbol" panose="05050102010706020507" pitchFamily="18" charset="2"/>
              </a:rPr>
              <a:t></a:t>
            </a:r>
            <a:r>
              <a:rPr lang="en-US" altLang="en-US" sz="2200" baseline="-25000" dirty="0">
                <a:solidFill>
                  <a:srgbClr val="66FFFF"/>
                </a:solidFill>
              </a:rPr>
              <a:t>2</a:t>
            </a:r>
            <a:r>
              <a:rPr lang="en-US" altLang="en-US" sz="2200" dirty="0">
                <a:solidFill>
                  <a:srgbClr val="66FFFF"/>
                </a:solidFill>
              </a:rPr>
              <a:t> Unknown</a:t>
            </a:r>
          </a:p>
          <a:p>
            <a:pPr algn="justLow">
              <a:buFont typeface="Monotype Sorts" pitchFamily="2" charset="2"/>
              <a:buNone/>
            </a:pPr>
            <a:r>
              <a:rPr lang="en-US" altLang="en-US" sz="2200" dirty="0"/>
              <a:t>	</a:t>
            </a:r>
            <a:endParaRPr lang="en-US" altLang="en-US" sz="2200" dirty="0" smtClean="0"/>
          </a:p>
          <a:p>
            <a:pPr algn="justLow">
              <a:buFont typeface="Monotype Sorts" pitchFamily="2" charset="2"/>
              <a:buNone/>
            </a:pPr>
            <a:r>
              <a:rPr lang="en-US" altLang="en-US" sz="2200" dirty="0" smtClean="0"/>
              <a:t>Substituting </a:t>
            </a:r>
            <a:r>
              <a:rPr lang="en-US" altLang="en-US" sz="2200" dirty="0"/>
              <a:t>the sample standard deviations for the population standard deviation:</a:t>
            </a:r>
          </a:p>
          <a:p>
            <a:pPr>
              <a:buFont typeface="Monotype Sorts" pitchFamily="2" charset="2"/>
              <a:buNone/>
            </a:pPr>
            <a:endParaRPr lang="en-US" altLang="en-US" dirty="0" smtClean="0"/>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sz="1400" dirty="0"/>
          </a:p>
          <a:p>
            <a:pPr>
              <a:buFont typeface="Monotype Sorts" pitchFamily="2" charset="2"/>
              <a:buNone/>
            </a:pPr>
            <a:r>
              <a:rPr lang="en-US" altLang="en-US" dirty="0"/>
              <a:t>		   = 17 </a:t>
            </a:r>
            <a:r>
              <a:rPr lang="en-US" altLang="en-US" u="sng" dirty="0"/>
              <a:t>+</a:t>
            </a:r>
            <a:r>
              <a:rPr lang="en-US" altLang="en-US" dirty="0"/>
              <a:t> 5.14  or  11.86 yards to 22.14 yards</a:t>
            </a:r>
            <a:r>
              <a:rPr lang="en-US" altLang="en-US" dirty="0" smtClean="0"/>
              <a:t>.</a:t>
            </a:r>
          </a:p>
          <a:p>
            <a:pPr>
              <a:buNone/>
            </a:pPr>
            <a:r>
              <a:rPr lang="en-US" altLang="en-US" dirty="0" smtClean="0"/>
              <a:t>                                    or  [11.86 yards,22.14 yards]</a:t>
            </a:r>
            <a:endParaRPr lang="en-US" altLang="en-US" dirty="0"/>
          </a:p>
          <a:p>
            <a:pPr algn="justLow">
              <a:buFont typeface="Monotype Sorts" pitchFamily="2" charset="2"/>
              <a:buNone/>
            </a:pPr>
            <a:r>
              <a:rPr lang="en-US" altLang="en-US" sz="2100" dirty="0" smtClean="0"/>
              <a:t>We </a:t>
            </a:r>
            <a:r>
              <a:rPr lang="en-US" altLang="en-US" sz="2100" dirty="0"/>
              <a:t>are 95% confident that the difference between the mean driving distances of Par, Inc. balls and Rap, Ltd. balls lies in the interval of 11.86 to 22.14 yards.</a:t>
            </a:r>
          </a:p>
        </p:txBody>
      </p:sp>
      <p:graphicFrame>
        <p:nvGraphicFramePr>
          <p:cNvPr id="12291" name="Object 3">
            <a:hlinkClick r:id="" action="ppaction://ole?verb=0"/>
          </p:cNvPr>
          <p:cNvGraphicFramePr>
            <a:graphicFrameLocks/>
          </p:cNvGraphicFramePr>
          <p:nvPr/>
        </p:nvGraphicFramePr>
        <p:xfrm>
          <a:off x="1568450" y="3173413"/>
          <a:ext cx="6008688" cy="865187"/>
        </p:xfrm>
        <a:graphic>
          <a:graphicData uri="http://schemas.openxmlformats.org/presentationml/2006/ole">
            <mc:AlternateContent xmlns:mc="http://schemas.openxmlformats.org/markup-compatibility/2006">
              <mc:Choice xmlns:v="urn:schemas-microsoft-com:vml" Requires="v">
                <p:oleObj spid="_x0000_s12353" name="Equation" r:id="rId4" imgW="6018120" imgH="874440" progId="EQUATION">
                  <p:embed/>
                </p:oleObj>
              </mc:Choice>
              <mc:Fallback>
                <p:oleObj name="Equation" r:id="rId4" imgW="6018120" imgH="874440" progId="EQUATION">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3173413"/>
                        <a:ext cx="6008688" cy="8651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2292" name="Rectangle 4"/>
          <p:cNvSpPr>
            <a:spLocks noGrp="1" noChangeArrowheads="1"/>
          </p:cNvSpPr>
          <p:nvPr>
            <p:ph type="title"/>
          </p:nvPr>
        </p:nvSpPr>
        <p:spPr>
          <a:xfrm>
            <a:off x="685800" y="177800"/>
            <a:ext cx="7772400" cy="547688"/>
          </a:xfrm>
          <a:noFill/>
          <a:ln/>
        </p:spPr>
        <p:txBody>
          <a:bodyPr/>
          <a:lstStyle/>
          <a:p>
            <a:r>
              <a:rPr lang="en-US" altLang="en-US"/>
              <a:t>Example:  Par, Inc.</a:t>
            </a: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Rectangle 10"/>
          <p:cNvSpPr>
            <a:spLocks noChangeArrowheads="1"/>
          </p:cNvSpPr>
          <p:nvPr/>
        </p:nvSpPr>
        <p:spPr bwMode="auto">
          <a:xfrm>
            <a:off x="3217863" y="3323431"/>
            <a:ext cx="2976563" cy="1190625"/>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 name="Rectangle 9"/>
          <p:cNvSpPr>
            <a:spLocks noChangeArrowheads="1"/>
          </p:cNvSpPr>
          <p:nvPr/>
        </p:nvSpPr>
        <p:spPr bwMode="auto">
          <a:xfrm>
            <a:off x="3465513" y="1996210"/>
            <a:ext cx="2582863" cy="652462"/>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4" name="Rectangle 2"/>
          <p:cNvSpPr>
            <a:spLocks noGrp="1" noChangeArrowheads="1"/>
          </p:cNvSpPr>
          <p:nvPr>
            <p:ph type="title"/>
          </p:nvPr>
        </p:nvSpPr>
        <p:spPr>
          <a:xfrm>
            <a:off x="685800" y="138113"/>
            <a:ext cx="7772400" cy="814387"/>
          </a:xfrm>
          <a:noFill/>
          <a:ln/>
        </p:spPr>
        <p:txBody>
          <a:bodyPr/>
          <a:lstStyle/>
          <a:p>
            <a:r>
              <a:rPr lang="en-US" altLang="en-US" sz="2400" dirty="0"/>
              <a:t>Interval Estimate of </a:t>
            </a:r>
            <a:r>
              <a:rPr lang="en-US" altLang="en-US" sz="2400" i="1" dirty="0">
                <a:latin typeface="Symbol" panose="05050102010706020507" pitchFamily="18" charset="2"/>
              </a:rPr>
              <a:t></a:t>
            </a:r>
            <a:r>
              <a:rPr lang="en-US" altLang="en-US" sz="2400" baseline="-25000" dirty="0"/>
              <a:t>1</a:t>
            </a:r>
            <a:r>
              <a:rPr lang="en-US" altLang="en-US" sz="2400" dirty="0"/>
              <a:t> - </a:t>
            </a:r>
            <a:r>
              <a:rPr lang="en-US" altLang="en-US" sz="2400" i="1" dirty="0">
                <a:latin typeface="Symbol" panose="05050102010706020507" pitchFamily="18" charset="2"/>
              </a:rPr>
              <a:t></a:t>
            </a:r>
            <a:r>
              <a:rPr lang="en-US" altLang="en-US" sz="2400" baseline="-25000" dirty="0"/>
              <a:t>2</a:t>
            </a:r>
            <a:r>
              <a:rPr lang="en-US" altLang="en-US" sz="2400" dirty="0"/>
              <a:t>:</a:t>
            </a:r>
            <a:br>
              <a:rPr lang="en-US" altLang="en-US" sz="2400" dirty="0"/>
            </a:br>
            <a:r>
              <a:rPr lang="en-US" altLang="en-US" sz="2400" dirty="0"/>
              <a:t>Small-Sample Case (</a:t>
            </a:r>
            <a:r>
              <a:rPr lang="en-US" altLang="en-US" sz="2400" i="1" dirty="0"/>
              <a:t>n</a:t>
            </a:r>
            <a:r>
              <a:rPr lang="en-US" altLang="en-US" sz="2400" baseline="-25000" dirty="0"/>
              <a:t>1</a:t>
            </a:r>
            <a:r>
              <a:rPr lang="en-US" altLang="en-US" sz="2400" dirty="0"/>
              <a:t> &lt; 30 and/or </a:t>
            </a:r>
            <a:r>
              <a:rPr lang="en-US" altLang="en-US" sz="2400" i="1" dirty="0"/>
              <a:t>n</a:t>
            </a:r>
            <a:r>
              <a:rPr lang="en-US" altLang="en-US" sz="2400" baseline="-25000" dirty="0"/>
              <a:t>2</a:t>
            </a:r>
            <a:r>
              <a:rPr lang="en-US" altLang="en-US" sz="2400" dirty="0"/>
              <a:t> &lt; 30)</a:t>
            </a:r>
          </a:p>
        </p:txBody>
      </p:sp>
      <p:sp>
        <p:nvSpPr>
          <p:cNvPr id="13315" name="Rectangle 3"/>
          <p:cNvSpPr>
            <a:spLocks noGrp="1" noChangeArrowheads="1"/>
          </p:cNvSpPr>
          <p:nvPr>
            <p:ph type="body" idx="1"/>
          </p:nvPr>
        </p:nvSpPr>
        <p:spPr>
          <a:xfrm>
            <a:off x="685800" y="1337468"/>
            <a:ext cx="7772400" cy="5162550"/>
          </a:xfrm>
          <a:noFill/>
          <a:ln/>
        </p:spPr>
        <p:txBody>
          <a:bodyPr/>
          <a:lstStyle/>
          <a:p>
            <a:r>
              <a:rPr lang="en-US" altLang="en-US" dirty="0">
                <a:solidFill>
                  <a:srgbClr val="66FFFF"/>
                </a:solidFill>
              </a:rPr>
              <a:t>Interval Estimate with </a:t>
            </a:r>
            <a:r>
              <a:rPr lang="en-US" altLang="en-US" i="1" dirty="0">
                <a:solidFill>
                  <a:srgbClr val="66FFFF"/>
                </a:solidFill>
                <a:latin typeface="Symbol" panose="05050102010706020507" pitchFamily="18" charset="2"/>
              </a:rPr>
              <a:t> </a:t>
            </a:r>
            <a:r>
              <a:rPr lang="en-US" altLang="en-US" baseline="30000" dirty="0">
                <a:solidFill>
                  <a:srgbClr val="66FFFF"/>
                </a:solidFill>
              </a:rPr>
              <a:t>2</a:t>
            </a:r>
            <a:r>
              <a:rPr lang="en-US" altLang="en-US" dirty="0">
                <a:solidFill>
                  <a:srgbClr val="66FFFF"/>
                </a:solidFill>
              </a:rPr>
              <a:t> Known</a:t>
            </a:r>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r>
              <a:rPr lang="en-US" altLang="en-US" dirty="0"/>
              <a:t>	where:</a:t>
            </a:r>
          </a:p>
          <a:p>
            <a:pPr>
              <a:buFont typeface="Monotype Sorts" pitchFamily="2" charset="2"/>
              <a:buNone/>
            </a:pPr>
            <a:r>
              <a:rPr lang="en-US" altLang="en-US" dirty="0"/>
              <a:t>	</a:t>
            </a:r>
          </a:p>
        </p:txBody>
      </p:sp>
      <p:graphicFrame>
        <p:nvGraphicFramePr>
          <p:cNvPr id="13316" name="Object 4">
            <a:hlinkClick r:id="" action="ppaction://ole?verb=0"/>
          </p:cNvPr>
          <p:cNvGraphicFramePr>
            <a:graphicFrameLocks/>
          </p:cNvGraphicFramePr>
          <p:nvPr>
            <p:extLst>
              <p:ext uri="{D42A27DB-BD31-4B8C-83A1-F6EECF244321}">
                <p14:modId xmlns:p14="http://schemas.microsoft.com/office/powerpoint/2010/main" val="130411413"/>
              </p:ext>
            </p:extLst>
          </p:nvPr>
        </p:nvGraphicFramePr>
        <p:xfrm>
          <a:off x="3577432" y="2037953"/>
          <a:ext cx="2219325" cy="471487"/>
        </p:xfrm>
        <a:graphic>
          <a:graphicData uri="http://schemas.openxmlformats.org/presentationml/2006/ole">
            <mc:AlternateContent xmlns:mc="http://schemas.openxmlformats.org/markup-compatibility/2006">
              <mc:Choice xmlns:v="urn:schemas-microsoft-com:vml" Requires="v">
                <p:oleObj spid="_x0000_s13443" name="Equation" r:id="rId4" imgW="2271600" imgH="392040" progId="EQUATION">
                  <p:embed/>
                </p:oleObj>
              </mc:Choice>
              <mc:Fallback>
                <p:oleObj name="Equation" r:id="rId4" imgW="2271600" imgH="39204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7432" y="2037953"/>
                        <a:ext cx="2219325" cy="4714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3320" name="Object 8">
            <a:hlinkClick r:id="" action="ppaction://ole?verb=0"/>
          </p:cNvPr>
          <p:cNvGraphicFramePr>
            <a:graphicFrameLocks/>
          </p:cNvGraphicFramePr>
          <p:nvPr>
            <p:extLst>
              <p:ext uri="{D42A27DB-BD31-4B8C-83A1-F6EECF244321}">
                <p14:modId xmlns:p14="http://schemas.microsoft.com/office/powerpoint/2010/main" val="2385403700"/>
              </p:ext>
            </p:extLst>
          </p:nvPr>
        </p:nvGraphicFramePr>
        <p:xfrm>
          <a:off x="3325814" y="3391622"/>
          <a:ext cx="2722562" cy="889000"/>
        </p:xfrm>
        <a:graphic>
          <a:graphicData uri="http://schemas.openxmlformats.org/presentationml/2006/ole">
            <mc:AlternateContent xmlns:mc="http://schemas.openxmlformats.org/markup-compatibility/2006">
              <mc:Choice xmlns:v="urn:schemas-microsoft-com:vml" Requires="v">
                <p:oleObj spid="_x0000_s13444" name="Equation" r:id="rId6" imgW="2703240" imgH="811080" progId="EQUATION">
                  <p:embed/>
                </p:oleObj>
              </mc:Choice>
              <mc:Fallback>
                <p:oleObj name="Equation" r:id="rId6" imgW="2703240" imgH="811080" progId="EQUATION">
                  <p:embed/>
                  <p:pic>
                    <p:nvPicPr>
                      <p:cNvPr id="0" name="Objec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5814" y="3391622"/>
                        <a:ext cx="2722562" cy="8890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3" name="Rectangle 9"/>
          <p:cNvSpPr>
            <a:spLocks noChangeArrowheads="1"/>
          </p:cNvSpPr>
          <p:nvPr/>
        </p:nvSpPr>
        <p:spPr bwMode="auto">
          <a:xfrm>
            <a:off x="3556000" y="1961753"/>
            <a:ext cx="2306637" cy="623888"/>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2" name="Rectangle 8"/>
          <p:cNvSpPr>
            <a:spLocks noChangeArrowheads="1"/>
          </p:cNvSpPr>
          <p:nvPr/>
        </p:nvSpPr>
        <p:spPr bwMode="auto">
          <a:xfrm>
            <a:off x="4853781" y="3179366"/>
            <a:ext cx="3455987" cy="1058862"/>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1" name="Rectangle 7"/>
          <p:cNvSpPr>
            <a:spLocks noChangeArrowheads="1"/>
          </p:cNvSpPr>
          <p:nvPr/>
        </p:nvSpPr>
        <p:spPr bwMode="auto">
          <a:xfrm>
            <a:off x="1541752" y="3261519"/>
            <a:ext cx="2844800" cy="1074737"/>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46" name="Rectangle 2"/>
          <p:cNvSpPr>
            <a:spLocks noGrp="1" noChangeArrowheads="1"/>
          </p:cNvSpPr>
          <p:nvPr>
            <p:ph type="title"/>
          </p:nvPr>
        </p:nvSpPr>
        <p:spPr>
          <a:xfrm>
            <a:off x="685800" y="138113"/>
            <a:ext cx="7772400" cy="814387"/>
          </a:xfrm>
        </p:spPr>
        <p:txBody>
          <a:bodyPr/>
          <a:lstStyle/>
          <a:p>
            <a:r>
              <a:rPr lang="en-US" altLang="en-US" sz="2400" dirty="0"/>
              <a:t>Interval Estimate of </a:t>
            </a:r>
            <a:r>
              <a:rPr lang="en-US" altLang="en-US" sz="2400" i="1" dirty="0">
                <a:latin typeface="Symbol" panose="05050102010706020507" pitchFamily="18" charset="2"/>
              </a:rPr>
              <a:t></a:t>
            </a:r>
            <a:r>
              <a:rPr lang="en-US" altLang="en-US" sz="2400" baseline="-25000" dirty="0"/>
              <a:t>1</a:t>
            </a:r>
            <a:r>
              <a:rPr lang="en-US" altLang="en-US" sz="2400" dirty="0"/>
              <a:t> - </a:t>
            </a:r>
            <a:r>
              <a:rPr lang="en-US" altLang="en-US" sz="2400" i="1" dirty="0">
                <a:latin typeface="Symbol" panose="05050102010706020507" pitchFamily="18" charset="2"/>
              </a:rPr>
              <a:t></a:t>
            </a:r>
            <a:r>
              <a:rPr lang="en-US" altLang="en-US" sz="2400" baseline="-25000" dirty="0"/>
              <a:t>2</a:t>
            </a:r>
            <a:r>
              <a:rPr lang="en-US" altLang="en-US" sz="2400" dirty="0"/>
              <a:t>:</a:t>
            </a:r>
            <a:br>
              <a:rPr lang="en-US" altLang="en-US" sz="2400" dirty="0"/>
            </a:br>
            <a:r>
              <a:rPr lang="en-US" altLang="en-US" sz="2400" dirty="0"/>
              <a:t>Small-Sample Case (</a:t>
            </a:r>
            <a:r>
              <a:rPr lang="en-US" altLang="en-US" sz="2400" i="1" dirty="0"/>
              <a:t>n</a:t>
            </a:r>
            <a:r>
              <a:rPr lang="en-US" altLang="en-US" sz="2400" baseline="-25000" dirty="0"/>
              <a:t>1</a:t>
            </a:r>
            <a:r>
              <a:rPr lang="en-US" altLang="en-US" sz="2400" dirty="0"/>
              <a:t> &lt; 30 and/or </a:t>
            </a:r>
            <a:r>
              <a:rPr lang="en-US" altLang="en-US" sz="2400" i="1" dirty="0"/>
              <a:t>n</a:t>
            </a:r>
            <a:r>
              <a:rPr lang="en-US" altLang="en-US" sz="2400" baseline="-25000" dirty="0"/>
              <a:t>2</a:t>
            </a:r>
            <a:r>
              <a:rPr lang="en-US" altLang="en-US" sz="2400" dirty="0"/>
              <a:t> &lt; 30)</a:t>
            </a:r>
          </a:p>
        </p:txBody>
      </p:sp>
      <p:sp>
        <p:nvSpPr>
          <p:cNvPr id="134147" name="Rectangle 3"/>
          <p:cNvSpPr>
            <a:spLocks noGrp="1" noChangeArrowheads="1"/>
          </p:cNvSpPr>
          <p:nvPr>
            <p:ph type="body" idx="1"/>
          </p:nvPr>
        </p:nvSpPr>
        <p:spPr>
          <a:xfrm>
            <a:off x="823117" y="1346994"/>
            <a:ext cx="7772400" cy="4643438"/>
          </a:xfrm>
        </p:spPr>
        <p:txBody>
          <a:bodyPr/>
          <a:lstStyle/>
          <a:p>
            <a:r>
              <a:rPr lang="en-US" altLang="en-US" dirty="0">
                <a:solidFill>
                  <a:srgbClr val="66FFFF"/>
                </a:solidFill>
              </a:rPr>
              <a:t>Interval Estimate with </a:t>
            </a:r>
            <a:r>
              <a:rPr lang="en-US" altLang="en-US" i="1" dirty="0">
                <a:solidFill>
                  <a:srgbClr val="66FFFF"/>
                </a:solidFill>
                <a:latin typeface="Symbol" panose="05050102010706020507" pitchFamily="18" charset="2"/>
              </a:rPr>
              <a:t> </a:t>
            </a:r>
            <a:r>
              <a:rPr lang="en-US" altLang="en-US" baseline="30000" dirty="0">
                <a:solidFill>
                  <a:srgbClr val="66FFFF"/>
                </a:solidFill>
              </a:rPr>
              <a:t>2</a:t>
            </a:r>
            <a:r>
              <a:rPr lang="en-US" altLang="en-US" dirty="0">
                <a:solidFill>
                  <a:srgbClr val="66FFFF"/>
                </a:solidFill>
              </a:rPr>
              <a:t> Unknown</a:t>
            </a:r>
          </a:p>
          <a:p>
            <a:endParaRPr lang="en-US" altLang="en-US" dirty="0"/>
          </a:p>
          <a:p>
            <a:endParaRPr lang="en-US" altLang="en-US" sz="1200" dirty="0"/>
          </a:p>
          <a:p>
            <a:pPr>
              <a:buFont typeface="Monotype Sorts" pitchFamily="2" charset="2"/>
              <a:buNone/>
            </a:pPr>
            <a:r>
              <a:rPr lang="en-US" altLang="en-US" dirty="0"/>
              <a:t>	where:</a:t>
            </a:r>
          </a:p>
          <a:p>
            <a:pPr>
              <a:buFont typeface="Monotype Sorts" pitchFamily="2" charset="2"/>
              <a:buNone/>
            </a:pPr>
            <a:endParaRPr lang="en-US" altLang="en-US" dirty="0"/>
          </a:p>
        </p:txBody>
      </p:sp>
      <p:graphicFrame>
        <p:nvGraphicFramePr>
          <p:cNvPr id="134148" name="Object 4">
            <a:hlinkClick r:id="" action="ppaction://ole?verb=0"/>
          </p:cNvPr>
          <p:cNvGraphicFramePr>
            <a:graphicFrameLocks/>
          </p:cNvGraphicFramePr>
          <p:nvPr>
            <p:extLst>
              <p:ext uri="{D42A27DB-BD31-4B8C-83A1-F6EECF244321}">
                <p14:modId xmlns:p14="http://schemas.microsoft.com/office/powerpoint/2010/main" val="1403372734"/>
              </p:ext>
            </p:extLst>
          </p:nvPr>
        </p:nvGraphicFramePr>
        <p:xfrm>
          <a:off x="3694111" y="2013347"/>
          <a:ext cx="2030413" cy="455613"/>
        </p:xfrm>
        <a:graphic>
          <a:graphicData uri="http://schemas.openxmlformats.org/presentationml/2006/ole">
            <mc:AlternateContent xmlns:mc="http://schemas.openxmlformats.org/markup-compatibility/2006">
              <mc:Choice xmlns:v="urn:schemas-microsoft-com:vml" Requires="v">
                <p:oleObj spid="_x0000_s134334" name="Equation" r:id="rId4" imgW="2157120" imgH="392040" progId="EQUATION">
                  <p:embed/>
                </p:oleObj>
              </mc:Choice>
              <mc:Fallback>
                <p:oleObj name="Equation" r:id="rId4" imgW="2157120" imgH="39204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111" y="2013347"/>
                        <a:ext cx="2030413" cy="45561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34149" name="Object 5">
            <a:hlinkClick r:id="" action="ppaction://ole?verb=0"/>
          </p:cNvPr>
          <p:cNvGraphicFramePr>
            <a:graphicFrameLocks/>
          </p:cNvGraphicFramePr>
          <p:nvPr>
            <p:extLst>
              <p:ext uri="{D42A27DB-BD31-4B8C-83A1-F6EECF244321}">
                <p14:modId xmlns:p14="http://schemas.microsoft.com/office/powerpoint/2010/main" val="911579398"/>
              </p:ext>
            </p:extLst>
          </p:nvPr>
        </p:nvGraphicFramePr>
        <p:xfrm>
          <a:off x="4986336" y="3261519"/>
          <a:ext cx="3190875" cy="814388"/>
        </p:xfrm>
        <a:graphic>
          <a:graphicData uri="http://schemas.openxmlformats.org/presentationml/2006/ole">
            <mc:AlternateContent xmlns:mc="http://schemas.openxmlformats.org/markup-compatibility/2006">
              <mc:Choice xmlns:v="urn:schemas-microsoft-com:vml" Requires="v">
                <p:oleObj spid="_x0000_s134335" name="Equation" r:id="rId6" imgW="3200400" imgH="823680" progId="EQUATION">
                  <p:embed/>
                </p:oleObj>
              </mc:Choice>
              <mc:Fallback>
                <p:oleObj name="Equation" r:id="rId6" imgW="3200400" imgH="823680" progId="EQUATION">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6336" y="3261519"/>
                        <a:ext cx="3190875" cy="8143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34150" name="Object 6">
            <a:hlinkClick r:id="" action="ppaction://ole?verb=0"/>
          </p:cNvPr>
          <p:cNvGraphicFramePr>
            <a:graphicFrameLocks/>
          </p:cNvGraphicFramePr>
          <p:nvPr>
            <p:extLst>
              <p:ext uri="{D42A27DB-BD31-4B8C-83A1-F6EECF244321}">
                <p14:modId xmlns:p14="http://schemas.microsoft.com/office/powerpoint/2010/main" val="1086484128"/>
              </p:ext>
            </p:extLst>
          </p:nvPr>
        </p:nvGraphicFramePr>
        <p:xfrm>
          <a:off x="1693358" y="3389711"/>
          <a:ext cx="2541588" cy="801687"/>
        </p:xfrm>
        <a:graphic>
          <a:graphicData uri="http://schemas.openxmlformats.org/presentationml/2006/ole">
            <mc:AlternateContent xmlns:mc="http://schemas.openxmlformats.org/markup-compatibility/2006">
              <mc:Choice xmlns:v="urn:schemas-microsoft-com:vml" Requires="v">
                <p:oleObj spid="_x0000_s134336" name="Equation" r:id="rId8" imgW="2550960" imgH="811080" progId="EQUATION">
                  <p:embed/>
                </p:oleObj>
              </mc:Choice>
              <mc:Fallback>
                <p:oleObj name="Equation" r:id="rId8" imgW="2550960" imgH="811080" progId="EQUATION">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3358" y="3389711"/>
                        <a:ext cx="2541588" cy="8016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ChangeArrowheads="1"/>
          </p:cNvSpPr>
          <p:nvPr/>
        </p:nvSpPr>
        <p:spPr bwMode="auto">
          <a:xfrm>
            <a:off x="639762" y="2989263"/>
            <a:ext cx="7818437" cy="2732664"/>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 name="Rectangle 2"/>
          <p:cNvSpPr>
            <a:spLocks noGrp="1" noChangeArrowheads="1"/>
          </p:cNvSpPr>
          <p:nvPr>
            <p:ph type="title"/>
          </p:nvPr>
        </p:nvSpPr>
        <p:spPr>
          <a:xfrm>
            <a:off x="685800" y="215900"/>
            <a:ext cx="7772400" cy="471488"/>
          </a:xfrm>
          <a:noFill/>
          <a:ln/>
        </p:spPr>
        <p:txBody>
          <a:bodyPr/>
          <a:lstStyle/>
          <a:p>
            <a:r>
              <a:rPr lang="en-US" altLang="en-US"/>
              <a:t>Example:  Specific Motors</a:t>
            </a:r>
          </a:p>
        </p:txBody>
      </p:sp>
      <p:sp>
        <p:nvSpPr>
          <p:cNvPr id="14339" name="Rectangle 3"/>
          <p:cNvSpPr>
            <a:spLocks noGrp="1" noChangeArrowheads="1"/>
          </p:cNvSpPr>
          <p:nvPr>
            <p:ph type="body" idx="1"/>
          </p:nvPr>
        </p:nvSpPr>
        <p:spPr>
          <a:xfrm>
            <a:off x="415637" y="1101725"/>
            <a:ext cx="8340436" cy="5002213"/>
          </a:xfrm>
          <a:noFill/>
          <a:ln/>
        </p:spPr>
        <p:txBody>
          <a:bodyPr/>
          <a:lstStyle/>
          <a:p>
            <a:pPr algn="justLow">
              <a:buFont typeface="Monotype Sorts" pitchFamily="2" charset="2"/>
              <a:buNone/>
            </a:pPr>
            <a:r>
              <a:rPr lang="en-US" altLang="en-US" sz="2200" dirty="0" smtClean="0"/>
              <a:t>Specific </a:t>
            </a:r>
            <a:r>
              <a:rPr lang="en-US" altLang="en-US" sz="2200" dirty="0"/>
              <a:t>Motors of Detroit has developed a </a:t>
            </a:r>
            <a:r>
              <a:rPr lang="en-US" altLang="en-US" sz="2200" dirty="0" smtClean="0"/>
              <a:t>new automobile </a:t>
            </a:r>
            <a:r>
              <a:rPr lang="en-US" altLang="en-US" sz="2200" dirty="0"/>
              <a:t>known as the M car.  12 M cars and 8 J </a:t>
            </a:r>
            <a:r>
              <a:rPr lang="en-US" altLang="en-US" sz="2200" dirty="0" smtClean="0"/>
              <a:t>cars (from </a:t>
            </a:r>
            <a:r>
              <a:rPr lang="en-US" altLang="en-US" sz="2200" dirty="0"/>
              <a:t>Japan) were road tested to compare </a:t>
            </a:r>
            <a:r>
              <a:rPr lang="en-US" altLang="en-US" sz="2200" dirty="0" smtClean="0"/>
              <a:t>miles-per- gallon </a:t>
            </a:r>
            <a:r>
              <a:rPr lang="en-US" altLang="en-US" sz="2200" dirty="0"/>
              <a:t>(mpg) performance. The sample statistics are</a:t>
            </a:r>
            <a:r>
              <a:rPr lang="en-US" altLang="en-US" sz="2200" dirty="0" smtClean="0"/>
              <a:t>:</a:t>
            </a:r>
          </a:p>
          <a:p>
            <a:pPr algn="justLow">
              <a:buFont typeface="Monotype Sorts" pitchFamily="2" charset="2"/>
              <a:buNone/>
            </a:pPr>
            <a:endParaRPr lang="en-US" altLang="en-US" sz="2200" dirty="0"/>
          </a:p>
          <a:p>
            <a:pPr>
              <a:buFont typeface="Monotype Sorts" pitchFamily="2" charset="2"/>
              <a:buNone/>
            </a:pPr>
            <a:endParaRPr lang="en-US" altLang="en-US" sz="1000" dirty="0"/>
          </a:p>
          <a:p>
            <a:pPr>
              <a:buFont typeface="Monotype Sorts" pitchFamily="2" charset="2"/>
              <a:buNone/>
            </a:pPr>
            <a:r>
              <a:rPr lang="en-US" altLang="en-US" dirty="0"/>
              <a:t>				         Sample #1   	   Sample #2</a:t>
            </a:r>
          </a:p>
          <a:p>
            <a:pPr>
              <a:buFont typeface="Monotype Sorts" pitchFamily="2" charset="2"/>
              <a:buNone/>
            </a:pPr>
            <a:r>
              <a:rPr lang="en-US" altLang="en-US" dirty="0"/>
              <a:t>				            </a:t>
            </a:r>
            <a:r>
              <a:rPr lang="en-US" altLang="en-US" u="sng" dirty="0"/>
              <a:t>M Cars</a:t>
            </a:r>
            <a:r>
              <a:rPr lang="en-US" altLang="en-US" dirty="0"/>
              <a:t>	  </a:t>
            </a:r>
            <a:r>
              <a:rPr lang="en-US" altLang="en-US" dirty="0" smtClean="0"/>
              <a:t>    </a:t>
            </a:r>
            <a:r>
              <a:rPr lang="en-US" altLang="en-US" u="sng" dirty="0"/>
              <a:t>J Cars</a:t>
            </a:r>
            <a:endParaRPr lang="en-US" altLang="en-US" dirty="0"/>
          </a:p>
          <a:p>
            <a:pPr>
              <a:buFont typeface="Monotype Sorts" pitchFamily="2" charset="2"/>
              <a:buNone/>
            </a:pPr>
            <a:r>
              <a:rPr lang="en-US" altLang="en-US" dirty="0" smtClean="0"/>
              <a:t>   Sample </a:t>
            </a:r>
            <a:r>
              <a:rPr lang="en-US" altLang="en-US" dirty="0"/>
              <a:t>Size	</a:t>
            </a:r>
            <a:r>
              <a:rPr lang="en-US" altLang="en-US" dirty="0"/>
              <a:t> </a:t>
            </a:r>
            <a:r>
              <a:rPr lang="en-US" altLang="en-US" dirty="0" smtClean="0"/>
              <a:t>    </a:t>
            </a:r>
            <a:r>
              <a:rPr lang="en-US" altLang="en-US" dirty="0" smtClean="0"/>
              <a:t> </a:t>
            </a:r>
            <a:r>
              <a:rPr lang="en-US" altLang="en-US" i="1" dirty="0"/>
              <a:t>n</a:t>
            </a:r>
            <a:r>
              <a:rPr lang="en-US" altLang="en-US" baseline="-25000" dirty="0"/>
              <a:t>1</a:t>
            </a:r>
            <a:r>
              <a:rPr lang="en-US" altLang="en-US" dirty="0"/>
              <a:t> = 12 cars	 </a:t>
            </a:r>
            <a:r>
              <a:rPr lang="en-US" altLang="en-US" dirty="0" smtClean="0"/>
              <a:t>  </a:t>
            </a:r>
            <a:r>
              <a:rPr lang="en-US" altLang="en-US" i="1" dirty="0" smtClean="0"/>
              <a:t>n</a:t>
            </a:r>
            <a:r>
              <a:rPr lang="en-US" altLang="en-US" baseline="-25000" dirty="0" smtClean="0"/>
              <a:t>2</a:t>
            </a:r>
            <a:r>
              <a:rPr lang="en-US" altLang="en-US" dirty="0" smtClean="0"/>
              <a:t> </a:t>
            </a:r>
            <a:r>
              <a:rPr lang="en-US" altLang="en-US" dirty="0"/>
              <a:t>= 8 cars</a:t>
            </a:r>
          </a:p>
          <a:p>
            <a:pPr>
              <a:buFont typeface="Monotype Sorts" pitchFamily="2" charset="2"/>
              <a:buNone/>
            </a:pPr>
            <a:r>
              <a:rPr lang="en-US" altLang="en-US" dirty="0" smtClean="0"/>
              <a:t>   Mean</a:t>
            </a:r>
            <a:r>
              <a:rPr lang="en-US" altLang="en-US" dirty="0"/>
              <a:t>	</a:t>
            </a:r>
            <a:r>
              <a:rPr lang="en-US" altLang="en-US" dirty="0"/>
              <a:t> </a:t>
            </a:r>
            <a:r>
              <a:rPr lang="en-US" altLang="en-US" dirty="0" smtClean="0"/>
              <a:t>             </a:t>
            </a:r>
            <a:r>
              <a:rPr lang="en-US" altLang="en-US" dirty="0" smtClean="0"/>
              <a:t>         </a:t>
            </a:r>
            <a:r>
              <a:rPr lang="en-US" altLang="en-US" dirty="0"/>
              <a:t>= 29.8 mpg        </a:t>
            </a:r>
            <a:r>
              <a:rPr lang="en-US" altLang="en-US" dirty="0" smtClean="0"/>
              <a:t>     </a:t>
            </a:r>
            <a:r>
              <a:rPr lang="en-US" altLang="en-US" dirty="0"/>
              <a:t>= 27.3 mpg</a:t>
            </a:r>
          </a:p>
          <a:p>
            <a:pPr>
              <a:buFont typeface="Monotype Sorts" pitchFamily="2" charset="2"/>
              <a:buNone/>
            </a:pPr>
            <a:r>
              <a:rPr lang="en-US" altLang="en-US" dirty="0" smtClean="0"/>
              <a:t>   Standard Deviatio</a:t>
            </a:r>
            <a:r>
              <a:rPr lang="en-US" altLang="en-US" dirty="0" smtClean="0"/>
              <a:t>n    </a:t>
            </a:r>
            <a:r>
              <a:rPr lang="en-US" altLang="en-US" dirty="0" smtClean="0"/>
              <a:t> </a:t>
            </a:r>
            <a:r>
              <a:rPr lang="en-US" altLang="en-US" i="1" dirty="0"/>
              <a:t>s</a:t>
            </a:r>
            <a:r>
              <a:rPr lang="en-US" altLang="en-US" baseline="-25000" dirty="0"/>
              <a:t>1</a:t>
            </a:r>
            <a:r>
              <a:rPr lang="en-US" altLang="en-US" dirty="0"/>
              <a:t> = 2.56 mpg	 </a:t>
            </a:r>
            <a:r>
              <a:rPr lang="en-US" altLang="en-US" dirty="0" smtClean="0"/>
              <a:t>   </a:t>
            </a:r>
            <a:r>
              <a:rPr lang="en-US" altLang="en-US" i="1" dirty="0"/>
              <a:t>s</a:t>
            </a:r>
            <a:r>
              <a:rPr lang="en-US" altLang="en-US" baseline="-25000" dirty="0"/>
              <a:t>2</a:t>
            </a:r>
            <a:r>
              <a:rPr lang="en-US" altLang="en-US" dirty="0"/>
              <a:t> = 1.81 mpg</a:t>
            </a:r>
          </a:p>
        </p:txBody>
      </p:sp>
      <p:graphicFrame>
        <p:nvGraphicFramePr>
          <p:cNvPr id="14340" name="Object 4">
            <a:hlinkClick r:id="" action="ppaction://ole?verb=0"/>
          </p:cNvPr>
          <p:cNvGraphicFramePr>
            <a:graphicFrameLocks/>
          </p:cNvGraphicFramePr>
          <p:nvPr>
            <p:extLst>
              <p:ext uri="{D42A27DB-BD31-4B8C-83A1-F6EECF244321}">
                <p14:modId xmlns:p14="http://schemas.microsoft.com/office/powerpoint/2010/main" val="3692107613"/>
              </p:ext>
            </p:extLst>
          </p:nvPr>
        </p:nvGraphicFramePr>
        <p:xfrm>
          <a:off x="6209541" y="4438863"/>
          <a:ext cx="255588" cy="331787"/>
        </p:xfrm>
        <a:graphic>
          <a:graphicData uri="http://schemas.openxmlformats.org/presentationml/2006/ole">
            <mc:AlternateContent xmlns:mc="http://schemas.openxmlformats.org/markup-compatibility/2006">
              <mc:Choice xmlns:v="urn:schemas-microsoft-com:vml" Requires="v">
                <p:oleObj spid="_x0000_s14463" name="Equation" r:id="rId4" imgW="264960" imgH="341280" progId="EQUATION">
                  <p:embed/>
                </p:oleObj>
              </mc:Choice>
              <mc:Fallback>
                <p:oleObj name="Equation" r:id="rId4" imgW="264960" imgH="34128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9541" y="4438863"/>
                        <a:ext cx="255588" cy="3317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4341" name="Object 5">
            <a:hlinkClick r:id="" action="ppaction://ole?verb=0"/>
          </p:cNvPr>
          <p:cNvGraphicFramePr>
            <a:graphicFrameLocks/>
          </p:cNvGraphicFramePr>
          <p:nvPr>
            <p:extLst>
              <p:ext uri="{D42A27DB-BD31-4B8C-83A1-F6EECF244321}">
                <p14:modId xmlns:p14="http://schemas.microsoft.com/office/powerpoint/2010/main" val="4275176413"/>
              </p:ext>
            </p:extLst>
          </p:nvPr>
        </p:nvGraphicFramePr>
        <p:xfrm>
          <a:off x="3687689" y="4498685"/>
          <a:ext cx="230188" cy="331787"/>
        </p:xfrm>
        <a:graphic>
          <a:graphicData uri="http://schemas.openxmlformats.org/presentationml/2006/ole">
            <mc:AlternateContent xmlns:mc="http://schemas.openxmlformats.org/markup-compatibility/2006">
              <mc:Choice xmlns:v="urn:schemas-microsoft-com:vml" Requires="v">
                <p:oleObj spid="_x0000_s14464" name="Equation" r:id="rId6" imgW="239400" imgH="341280" progId="EQUATION">
                  <p:embed/>
                </p:oleObj>
              </mc:Choice>
              <mc:Fallback>
                <p:oleObj name="Equation" r:id="rId6" imgW="239400" imgH="341280" progId="EQUATION">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7689" y="4498685"/>
                        <a:ext cx="230188" cy="3317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284018" y="1486911"/>
            <a:ext cx="8575964" cy="4381500"/>
          </a:xfrm>
          <a:noFill/>
          <a:ln/>
        </p:spPr>
        <p:txBody>
          <a:bodyPr/>
          <a:lstStyle/>
          <a:p>
            <a:r>
              <a:rPr lang="en-US" altLang="en-US" sz="2200" dirty="0">
                <a:solidFill>
                  <a:srgbClr val="66FFFF"/>
                </a:solidFill>
              </a:rPr>
              <a:t>Point Estimate of the Difference Between Two Population Means</a:t>
            </a:r>
          </a:p>
          <a:p>
            <a:pPr>
              <a:buFont typeface="Monotype Sorts" pitchFamily="2" charset="2"/>
              <a:buNone/>
            </a:pPr>
            <a:r>
              <a:rPr lang="en-US" altLang="en-US" sz="2200" dirty="0"/>
              <a:t>		</a:t>
            </a:r>
          </a:p>
          <a:p>
            <a:pPr>
              <a:buFont typeface="Monotype Sorts" pitchFamily="2" charset="2"/>
              <a:buNone/>
            </a:pPr>
            <a:r>
              <a:rPr lang="en-US" altLang="en-US" sz="2200" i="1" dirty="0">
                <a:latin typeface="Symbol" panose="05050102010706020507" pitchFamily="18" charset="2"/>
              </a:rPr>
              <a:t>	</a:t>
            </a:r>
            <a:r>
              <a:rPr lang="en-US" altLang="en-US" sz="2200" baseline="-25000" dirty="0"/>
              <a:t>1</a:t>
            </a:r>
            <a:r>
              <a:rPr lang="en-US" altLang="en-US" sz="2200" dirty="0"/>
              <a:t> = mean miles-per-gallon for the population of </a:t>
            </a:r>
            <a:r>
              <a:rPr lang="en-US" altLang="en-US" sz="2200" dirty="0" smtClean="0"/>
              <a:t> </a:t>
            </a:r>
            <a:r>
              <a:rPr lang="en-US" altLang="en-US" sz="2200" dirty="0"/>
              <a:t>M cars</a:t>
            </a:r>
          </a:p>
          <a:p>
            <a:pPr>
              <a:buFont typeface="Monotype Sorts" pitchFamily="2" charset="2"/>
              <a:buNone/>
            </a:pPr>
            <a:r>
              <a:rPr lang="en-US" altLang="en-US" sz="2200" dirty="0"/>
              <a:t>	</a:t>
            </a:r>
            <a:r>
              <a:rPr lang="en-US" altLang="en-US" sz="2200" i="1" dirty="0">
                <a:latin typeface="Symbol" panose="05050102010706020507" pitchFamily="18" charset="2"/>
              </a:rPr>
              <a:t></a:t>
            </a:r>
            <a:r>
              <a:rPr lang="en-US" altLang="en-US" sz="2200" baseline="-25000" dirty="0"/>
              <a:t>2</a:t>
            </a:r>
            <a:r>
              <a:rPr lang="en-US" altLang="en-US" sz="2200" dirty="0"/>
              <a:t> = mean miles-per-gallon for the population </a:t>
            </a:r>
            <a:r>
              <a:rPr lang="en-US" altLang="en-US" sz="2200" dirty="0" smtClean="0"/>
              <a:t>of </a:t>
            </a:r>
            <a:r>
              <a:rPr lang="en-US" altLang="en-US" sz="2200" dirty="0"/>
              <a:t>J cars</a:t>
            </a:r>
          </a:p>
          <a:p>
            <a:pPr>
              <a:buFont typeface="Monotype Sorts" pitchFamily="2" charset="2"/>
              <a:buNone/>
            </a:pPr>
            <a:endParaRPr lang="en-US" altLang="en-US" sz="2200" dirty="0"/>
          </a:p>
          <a:p>
            <a:pPr>
              <a:buFont typeface="Monotype Sorts" pitchFamily="2" charset="2"/>
              <a:buNone/>
            </a:pPr>
            <a:r>
              <a:rPr lang="en-US" altLang="en-US" sz="2200" dirty="0"/>
              <a:t>	Point estimate of </a:t>
            </a:r>
            <a:r>
              <a:rPr lang="en-US" altLang="en-US" sz="2200" i="1" dirty="0">
                <a:latin typeface="Symbol" panose="05050102010706020507" pitchFamily="18" charset="2"/>
              </a:rPr>
              <a:t></a:t>
            </a:r>
            <a:r>
              <a:rPr lang="en-US" altLang="en-US" sz="2200" baseline="-25000" dirty="0"/>
              <a:t>1</a:t>
            </a:r>
            <a:r>
              <a:rPr lang="en-US" altLang="en-US" sz="2200" dirty="0"/>
              <a:t> - </a:t>
            </a:r>
            <a:r>
              <a:rPr lang="en-US" altLang="en-US" sz="2200" i="1" dirty="0">
                <a:latin typeface="Symbol" panose="05050102010706020507" pitchFamily="18" charset="2"/>
              </a:rPr>
              <a:t></a:t>
            </a:r>
            <a:r>
              <a:rPr lang="en-US" altLang="en-US" sz="2200" baseline="-25000" dirty="0"/>
              <a:t>2 </a:t>
            </a:r>
            <a:r>
              <a:rPr lang="en-US" altLang="en-US" sz="2200" dirty="0"/>
              <a:t>=             = 29.8 - 27.3 = 2.5 mpg.</a:t>
            </a:r>
          </a:p>
        </p:txBody>
      </p:sp>
      <p:graphicFrame>
        <p:nvGraphicFramePr>
          <p:cNvPr id="15363" name="Object 3">
            <a:hlinkClick r:id="" action="ppaction://ole?verb=0"/>
          </p:cNvPr>
          <p:cNvGraphicFramePr>
            <a:graphicFrameLocks/>
          </p:cNvGraphicFramePr>
          <p:nvPr>
            <p:extLst>
              <p:ext uri="{D42A27DB-BD31-4B8C-83A1-F6EECF244321}">
                <p14:modId xmlns:p14="http://schemas.microsoft.com/office/powerpoint/2010/main" val="497085672"/>
              </p:ext>
            </p:extLst>
          </p:nvPr>
        </p:nvGraphicFramePr>
        <p:xfrm>
          <a:off x="3896736" y="3511767"/>
          <a:ext cx="846137" cy="331788"/>
        </p:xfrm>
        <a:graphic>
          <a:graphicData uri="http://schemas.openxmlformats.org/presentationml/2006/ole">
            <mc:AlternateContent xmlns:mc="http://schemas.openxmlformats.org/markup-compatibility/2006">
              <mc:Choice xmlns:v="urn:schemas-microsoft-com:vml" Requires="v">
                <p:oleObj spid="_x0000_s15425" name="Equation" r:id="rId4" imgW="798480" imgH="341280" progId="Equation.2">
                  <p:embed/>
                </p:oleObj>
              </mc:Choice>
              <mc:Fallback>
                <p:oleObj name="Equation" r:id="rId4" imgW="798480" imgH="341280" progId="Equation.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36" y="3511767"/>
                        <a:ext cx="846137" cy="3317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5364" name="Rectangle 4"/>
          <p:cNvSpPr>
            <a:spLocks noGrp="1" noChangeArrowheads="1"/>
          </p:cNvSpPr>
          <p:nvPr>
            <p:ph type="title"/>
          </p:nvPr>
        </p:nvSpPr>
        <p:spPr>
          <a:xfrm>
            <a:off x="685800" y="215900"/>
            <a:ext cx="7772400" cy="471488"/>
          </a:xfrm>
          <a:noFill/>
          <a:ln/>
        </p:spPr>
        <p:txBody>
          <a:bodyPr/>
          <a:lstStyle/>
          <a:p>
            <a:r>
              <a:rPr lang="en-US" altLang="en-US"/>
              <a:t>Example:  Specific Motors</a:t>
            </a: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353291" y="922049"/>
            <a:ext cx="8437417" cy="5270933"/>
          </a:xfrm>
          <a:noFill/>
          <a:ln/>
        </p:spPr>
        <p:txBody>
          <a:bodyPr/>
          <a:lstStyle/>
          <a:p>
            <a:pPr algn="justLow"/>
            <a:r>
              <a:rPr lang="en-US" altLang="en-US" sz="2200" dirty="0">
                <a:solidFill>
                  <a:srgbClr val="66FFFF"/>
                </a:solidFill>
              </a:rPr>
              <a:t>95% Confidence Interval Estimate of the Difference Between Two Population Means:  Small-Sample Case</a:t>
            </a:r>
          </a:p>
          <a:p>
            <a:pPr algn="justLow">
              <a:buFont typeface="Monotype Sorts" pitchFamily="2" charset="2"/>
              <a:buNone/>
            </a:pPr>
            <a:endParaRPr lang="en-US" altLang="en-US" sz="2200" dirty="0"/>
          </a:p>
          <a:p>
            <a:pPr algn="justLow">
              <a:buFont typeface="Monotype Sorts" pitchFamily="2" charset="2"/>
              <a:buNone/>
            </a:pPr>
            <a:r>
              <a:rPr lang="en-US" altLang="en-US" sz="2200" dirty="0" smtClean="0"/>
              <a:t>We </a:t>
            </a:r>
            <a:r>
              <a:rPr lang="en-US" altLang="en-US" sz="2200" dirty="0"/>
              <a:t>will make the following assumptions:</a:t>
            </a:r>
          </a:p>
          <a:p>
            <a:pPr lvl="1" algn="justLow"/>
            <a:r>
              <a:rPr lang="en-US" altLang="en-US" sz="2200" dirty="0"/>
              <a:t> The miles per gallon rating must be </a:t>
            </a:r>
            <a:r>
              <a:rPr lang="en-US" altLang="en-US" sz="2200" dirty="0" smtClean="0"/>
              <a:t>normally </a:t>
            </a:r>
            <a:r>
              <a:rPr lang="en-US" altLang="en-US" sz="2200" dirty="0"/>
              <a:t>distributed for both the M car and the J car.</a:t>
            </a:r>
          </a:p>
          <a:p>
            <a:pPr lvl="1" algn="justLow"/>
            <a:r>
              <a:rPr lang="en-US" altLang="en-US" sz="2200" dirty="0"/>
              <a:t> The variance in the miles per gallon rating </a:t>
            </a:r>
            <a:r>
              <a:rPr lang="en-US" altLang="en-US" sz="2200" dirty="0" smtClean="0"/>
              <a:t>must be </a:t>
            </a:r>
            <a:r>
              <a:rPr lang="en-US" altLang="en-US" sz="2200" dirty="0"/>
              <a:t>the same for both the M car and the J </a:t>
            </a:r>
            <a:r>
              <a:rPr lang="en-US" altLang="en-US" sz="2200" dirty="0" smtClean="0"/>
              <a:t>car.</a:t>
            </a:r>
          </a:p>
          <a:p>
            <a:pPr marL="457200" lvl="1" indent="0" algn="justLow">
              <a:buNone/>
            </a:pPr>
            <a:endParaRPr lang="en-US" altLang="en-US" sz="2200" dirty="0" smtClean="0"/>
          </a:p>
          <a:p>
            <a:pPr marL="57150" indent="0" algn="justLow">
              <a:buNone/>
            </a:pPr>
            <a:r>
              <a:rPr lang="en-US" altLang="en-US" sz="2200" dirty="0" smtClean="0"/>
              <a:t>Using </a:t>
            </a:r>
            <a:r>
              <a:rPr lang="en-US" altLang="en-US" sz="2200" dirty="0"/>
              <a:t>the </a:t>
            </a:r>
            <a:r>
              <a:rPr lang="en-US" altLang="en-US" sz="2200" i="1" dirty="0"/>
              <a:t>t</a:t>
            </a:r>
            <a:r>
              <a:rPr lang="en-US" altLang="en-US" sz="2200" dirty="0"/>
              <a:t> distribution with </a:t>
            </a:r>
            <a:r>
              <a:rPr lang="en-US" altLang="en-US" sz="2200" i="1" dirty="0"/>
              <a:t>n</a:t>
            </a:r>
            <a:r>
              <a:rPr lang="en-US" altLang="en-US" sz="2200" baseline="-25000" dirty="0"/>
              <a:t>1</a:t>
            </a:r>
            <a:r>
              <a:rPr lang="en-US" altLang="en-US" sz="2200" dirty="0"/>
              <a:t> + </a:t>
            </a:r>
            <a:r>
              <a:rPr lang="en-US" altLang="en-US" sz="2200" i="1" dirty="0"/>
              <a:t>n</a:t>
            </a:r>
            <a:r>
              <a:rPr lang="en-US" altLang="en-US" sz="2200" baseline="-25000" dirty="0"/>
              <a:t>2</a:t>
            </a:r>
            <a:r>
              <a:rPr lang="en-US" altLang="en-US" sz="2200" dirty="0"/>
              <a:t> - 2 = 18 </a:t>
            </a:r>
            <a:r>
              <a:rPr lang="en-US" altLang="en-US" sz="2200" dirty="0" smtClean="0"/>
              <a:t>degrees of </a:t>
            </a:r>
            <a:r>
              <a:rPr lang="en-US" altLang="en-US" sz="2200" dirty="0"/>
              <a:t>freedom, the appropriate </a:t>
            </a:r>
            <a:r>
              <a:rPr lang="en-US" altLang="en-US" sz="2200" i="1" dirty="0"/>
              <a:t>t</a:t>
            </a:r>
            <a:r>
              <a:rPr lang="en-US" altLang="en-US" sz="2200" dirty="0"/>
              <a:t> value is </a:t>
            </a:r>
            <a:r>
              <a:rPr lang="en-US" altLang="en-US" sz="2200" i="1" dirty="0"/>
              <a:t>t</a:t>
            </a:r>
            <a:r>
              <a:rPr lang="en-US" altLang="en-US" sz="2200" baseline="-25000" dirty="0"/>
              <a:t>.025</a:t>
            </a:r>
            <a:r>
              <a:rPr lang="en-US" altLang="en-US" sz="2200" dirty="0"/>
              <a:t> = </a:t>
            </a:r>
            <a:r>
              <a:rPr lang="en-US" altLang="en-US" sz="2200" dirty="0" smtClean="0"/>
              <a:t>2.101.</a:t>
            </a:r>
          </a:p>
          <a:p>
            <a:pPr marL="57150" indent="0" algn="justLow">
              <a:buNone/>
            </a:pPr>
            <a:endParaRPr lang="en-US" altLang="en-US" sz="2200" dirty="0"/>
          </a:p>
          <a:p>
            <a:pPr marL="57150" indent="0" algn="justLow">
              <a:buNone/>
            </a:pPr>
            <a:r>
              <a:rPr lang="en-US" altLang="en-US" sz="2200" dirty="0" smtClean="0"/>
              <a:t>We </a:t>
            </a:r>
            <a:r>
              <a:rPr lang="en-US" altLang="en-US" sz="2200" dirty="0"/>
              <a:t>will use a weighted average of the two </a:t>
            </a:r>
            <a:r>
              <a:rPr lang="en-US" altLang="en-US" sz="2200" dirty="0" smtClean="0"/>
              <a:t>sample variances </a:t>
            </a:r>
            <a:r>
              <a:rPr lang="en-US" altLang="en-US" sz="2200" dirty="0"/>
              <a:t>as the pooled estimator of </a:t>
            </a:r>
            <a:r>
              <a:rPr lang="en-US" altLang="en-US" sz="2200" i="1" dirty="0">
                <a:latin typeface="Symbol" panose="05050102010706020507" pitchFamily="18" charset="2"/>
              </a:rPr>
              <a:t> </a:t>
            </a:r>
            <a:r>
              <a:rPr lang="en-US" altLang="en-US" sz="2200" baseline="30000" dirty="0"/>
              <a:t>2</a:t>
            </a:r>
            <a:r>
              <a:rPr lang="en-US" altLang="en-US" sz="2200" dirty="0"/>
              <a:t>.</a:t>
            </a:r>
          </a:p>
        </p:txBody>
      </p:sp>
      <p:sp>
        <p:nvSpPr>
          <p:cNvPr id="16387" name="Rectangle 3"/>
          <p:cNvSpPr>
            <a:spLocks noGrp="1" noChangeArrowheads="1"/>
          </p:cNvSpPr>
          <p:nvPr>
            <p:ph type="title"/>
          </p:nvPr>
        </p:nvSpPr>
        <p:spPr>
          <a:xfrm>
            <a:off x="685800" y="215900"/>
            <a:ext cx="7772400" cy="471488"/>
          </a:xfrm>
          <a:noFill/>
          <a:ln/>
        </p:spPr>
        <p:txBody>
          <a:bodyPr/>
          <a:lstStyle/>
          <a:p>
            <a:r>
              <a:rPr lang="en-US" altLang="en-US"/>
              <a:t>Example:  Specific Motors</a:t>
            </a: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360218" y="1116013"/>
            <a:ext cx="8534400" cy="5176837"/>
          </a:xfrm>
          <a:noFill/>
          <a:ln/>
        </p:spPr>
        <p:txBody>
          <a:bodyPr/>
          <a:lstStyle/>
          <a:p>
            <a:pPr algn="justLow"/>
            <a:r>
              <a:rPr lang="en-US" altLang="en-US" sz="2200" dirty="0">
                <a:solidFill>
                  <a:srgbClr val="66FFFF"/>
                </a:solidFill>
              </a:rPr>
              <a:t>95% Confidence Interval Estimate of the Difference Between Two Population Means:  Small-Sample Case</a:t>
            </a:r>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r>
              <a:rPr lang="en-US" altLang="en-US" dirty="0"/>
              <a:t>		   = 2.5 </a:t>
            </a:r>
            <a:r>
              <a:rPr lang="en-US" altLang="en-US" u="sng" dirty="0"/>
              <a:t>+</a:t>
            </a:r>
            <a:r>
              <a:rPr lang="en-US" altLang="en-US" dirty="0"/>
              <a:t> 2.2  or  .3 to 4.7 miles per gallon.</a:t>
            </a:r>
          </a:p>
          <a:p>
            <a:pPr algn="justLow">
              <a:buFont typeface="Monotype Sorts" pitchFamily="2" charset="2"/>
              <a:buNone/>
            </a:pPr>
            <a:endParaRPr lang="en-US" altLang="en-US" dirty="0"/>
          </a:p>
          <a:p>
            <a:pPr algn="justLow">
              <a:buFont typeface="Monotype Sorts" pitchFamily="2" charset="2"/>
              <a:buNone/>
            </a:pPr>
            <a:r>
              <a:rPr lang="en-US" altLang="en-US" sz="2200" dirty="0" smtClean="0"/>
              <a:t>We </a:t>
            </a:r>
            <a:r>
              <a:rPr lang="en-US" altLang="en-US" sz="2200" dirty="0"/>
              <a:t>are 95% confident that the difference between </a:t>
            </a:r>
            <a:r>
              <a:rPr lang="en-US" altLang="en-US" sz="2200" dirty="0" smtClean="0"/>
              <a:t>the mean </a:t>
            </a:r>
            <a:r>
              <a:rPr lang="en-US" altLang="en-US" sz="2200" dirty="0"/>
              <a:t>mpg ratings of the two car types is from .3 to 4.7 mpg (with the M car having the higher mpg).</a:t>
            </a:r>
          </a:p>
        </p:txBody>
      </p:sp>
      <p:graphicFrame>
        <p:nvGraphicFramePr>
          <p:cNvPr id="17411" name="Object 3">
            <a:hlinkClick r:id="" action="ppaction://ole?verb=0"/>
          </p:cNvPr>
          <p:cNvGraphicFramePr>
            <a:graphicFrameLocks/>
          </p:cNvGraphicFramePr>
          <p:nvPr/>
        </p:nvGraphicFramePr>
        <p:xfrm>
          <a:off x="1335088" y="2082800"/>
          <a:ext cx="6808787" cy="814388"/>
        </p:xfrm>
        <a:graphic>
          <a:graphicData uri="http://schemas.openxmlformats.org/presentationml/2006/ole">
            <mc:AlternateContent xmlns:mc="http://schemas.openxmlformats.org/markup-compatibility/2006">
              <mc:Choice xmlns:v="urn:schemas-microsoft-com:vml" Requires="v">
                <p:oleObj spid="_x0000_s17534" name="Equation" r:id="rId4" imgW="6818040" imgH="823680" progId="EQUATION">
                  <p:embed/>
                </p:oleObj>
              </mc:Choice>
              <mc:Fallback>
                <p:oleObj name="Equation" r:id="rId4" imgW="6818040" imgH="823680" progId="EQUATION">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088" y="2082800"/>
                        <a:ext cx="6808787" cy="8143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7412" name="Object 4">
            <a:hlinkClick r:id="" action="ppaction://ole?verb=0"/>
          </p:cNvPr>
          <p:cNvGraphicFramePr>
            <a:graphicFrameLocks/>
          </p:cNvGraphicFramePr>
          <p:nvPr/>
        </p:nvGraphicFramePr>
        <p:xfrm>
          <a:off x="1525588" y="3100388"/>
          <a:ext cx="6465887" cy="801687"/>
        </p:xfrm>
        <a:graphic>
          <a:graphicData uri="http://schemas.openxmlformats.org/presentationml/2006/ole">
            <mc:AlternateContent xmlns:mc="http://schemas.openxmlformats.org/markup-compatibility/2006">
              <mc:Choice xmlns:v="urn:schemas-microsoft-com:vml" Requires="v">
                <p:oleObj spid="_x0000_s17535" name="Equation" r:id="rId6" imgW="6475320" imgH="811080" progId="EQUATION">
                  <p:embed/>
                </p:oleObj>
              </mc:Choice>
              <mc:Fallback>
                <p:oleObj name="Equation" r:id="rId6" imgW="6475320" imgH="811080" progId="EQUATION">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3100388"/>
                        <a:ext cx="6465887" cy="8016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7413" name="Rectangle 5"/>
          <p:cNvSpPr>
            <a:spLocks noGrp="1" noChangeArrowheads="1"/>
          </p:cNvSpPr>
          <p:nvPr>
            <p:ph type="title"/>
          </p:nvPr>
        </p:nvSpPr>
        <p:spPr>
          <a:xfrm>
            <a:off x="741218" y="396876"/>
            <a:ext cx="7772400" cy="471488"/>
          </a:xfrm>
          <a:noFill/>
          <a:ln/>
        </p:spPr>
        <p:txBody>
          <a:bodyPr/>
          <a:lstStyle/>
          <a:p>
            <a:r>
              <a:rPr lang="en-US" altLang="en-US" dirty="0"/>
              <a:t>Example:  Specific Motors</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91371" y="213935"/>
            <a:ext cx="7772400" cy="1119188"/>
          </a:xfrm>
          <a:noFill/>
          <a:ln/>
        </p:spPr>
        <p:txBody>
          <a:bodyPr/>
          <a:lstStyle/>
          <a:p>
            <a:r>
              <a:rPr lang="en-US" altLang="en-US" sz="2400" dirty="0"/>
              <a:t>Chapter 10</a:t>
            </a:r>
            <a:br>
              <a:rPr lang="en-US" altLang="en-US" sz="2400" dirty="0"/>
            </a:br>
            <a:r>
              <a:rPr lang="en-US" altLang="en-US" sz="2400" dirty="0"/>
              <a:t> Comparisons Involving Means</a:t>
            </a:r>
          </a:p>
        </p:txBody>
      </p:sp>
      <p:grpSp>
        <p:nvGrpSpPr>
          <p:cNvPr id="5126" name="Group 6"/>
          <p:cNvGrpSpPr>
            <a:grpSpLocks/>
          </p:cNvGrpSpPr>
          <p:nvPr/>
        </p:nvGrpSpPr>
        <p:grpSpPr bwMode="auto">
          <a:xfrm>
            <a:off x="2945390" y="5124452"/>
            <a:ext cx="3890962" cy="1162050"/>
            <a:chOff x="3384" y="3270"/>
            <a:chExt cx="2451" cy="732"/>
          </a:xfrm>
        </p:grpSpPr>
        <p:sp>
          <p:nvSpPr>
            <p:cNvPr id="5123" name="Rectangle 3"/>
            <p:cNvSpPr>
              <a:spLocks noChangeArrowheads="1"/>
            </p:cNvSpPr>
            <p:nvPr/>
          </p:nvSpPr>
          <p:spPr bwMode="auto">
            <a:xfrm rot="20100000">
              <a:off x="4260" y="3270"/>
              <a:ext cx="1575" cy="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5400" i="1" dirty="0">
                  <a:solidFill>
                    <a:srgbClr val="00FF00"/>
                  </a:solidFill>
                  <a:effectLst>
                    <a:outerShdw blurRad="38100" dist="38100" dir="2700000" algn="tl">
                      <a:srgbClr val="000000"/>
                    </a:outerShdw>
                  </a:effectLst>
                  <a:latin typeface="Symbol" panose="05050102010706020507" pitchFamily="18" charset="2"/>
                </a:rPr>
                <a:t></a:t>
              </a:r>
              <a:r>
                <a:rPr lang="en-US" altLang="en-US" sz="5400" baseline="-25000" dirty="0">
                  <a:solidFill>
                    <a:srgbClr val="00FF00"/>
                  </a:solidFill>
                  <a:effectLst>
                    <a:outerShdw blurRad="38100" dist="38100" dir="2700000" algn="tl">
                      <a:srgbClr val="000000"/>
                    </a:outerShdw>
                  </a:effectLst>
                  <a:latin typeface="Arial Narrow" panose="020B0606020202030204" pitchFamily="34" charset="0"/>
                </a:rPr>
                <a:t>1</a:t>
              </a:r>
              <a:r>
                <a:rPr lang="en-US" altLang="en-US" sz="5400" dirty="0">
                  <a:solidFill>
                    <a:srgbClr val="00FF00"/>
                  </a:solidFill>
                  <a:effectLst>
                    <a:outerShdw blurRad="38100" dist="38100" dir="2700000" algn="tl">
                      <a:srgbClr val="000000"/>
                    </a:outerShdw>
                  </a:effectLst>
                  <a:latin typeface="Arial Narrow" panose="020B0606020202030204" pitchFamily="34" charset="0"/>
                </a:rPr>
                <a:t> = </a:t>
              </a:r>
              <a:r>
                <a:rPr lang="en-US" altLang="en-US" sz="5400" i="1" dirty="0">
                  <a:solidFill>
                    <a:srgbClr val="00FF00"/>
                  </a:solidFill>
                  <a:effectLst>
                    <a:outerShdw blurRad="38100" dist="38100" dir="2700000" algn="tl">
                      <a:srgbClr val="000000"/>
                    </a:outerShdw>
                  </a:effectLst>
                  <a:latin typeface="Symbol" panose="05050102010706020507" pitchFamily="18" charset="2"/>
                </a:rPr>
                <a:t></a:t>
              </a:r>
              <a:r>
                <a:rPr lang="en-US" altLang="en-US" sz="5400" baseline="-25000" dirty="0">
                  <a:solidFill>
                    <a:srgbClr val="00FF00"/>
                  </a:solidFill>
                  <a:effectLst>
                    <a:outerShdw blurRad="38100" dist="38100" dir="2700000" algn="tl">
                      <a:srgbClr val="000000"/>
                    </a:outerShdw>
                  </a:effectLst>
                  <a:latin typeface="Arial Narrow" panose="020B0606020202030204" pitchFamily="34" charset="0"/>
                </a:rPr>
                <a:t>2</a:t>
              </a:r>
              <a:r>
                <a:rPr lang="en-US" altLang="en-US" sz="5400" dirty="0">
                  <a:solidFill>
                    <a:srgbClr val="00FF00"/>
                  </a:solidFill>
                  <a:effectLst>
                    <a:outerShdw blurRad="38100" dist="38100" dir="2700000" algn="tl">
                      <a:srgbClr val="000000"/>
                    </a:outerShdw>
                  </a:effectLst>
                  <a:latin typeface="Arial Narrow" panose="020B0606020202030204" pitchFamily="34" charset="0"/>
                </a:rPr>
                <a:t> ?</a:t>
              </a:r>
            </a:p>
          </p:txBody>
        </p:sp>
        <p:sp>
          <p:nvSpPr>
            <p:cNvPr id="5124" name="Rectangle 4"/>
            <p:cNvSpPr>
              <a:spLocks noChangeArrowheads="1"/>
            </p:cNvSpPr>
            <p:nvPr/>
          </p:nvSpPr>
          <p:spPr bwMode="auto">
            <a:xfrm rot="660000">
              <a:off x="3384" y="3524"/>
              <a:ext cx="1126"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400" dirty="0">
                  <a:solidFill>
                    <a:schemeClr val="accent2"/>
                  </a:solidFill>
                  <a:effectLst>
                    <a:outerShdw blurRad="38100" dist="38100" dir="2700000" algn="tl">
                      <a:srgbClr val="000000"/>
                    </a:outerShdw>
                  </a:effectLst>
                  <a:latin typeface="Arial Narrow" panose="020B0606020202030204" pitchFamily="34" charset="0"/>
                </a:rPr>
                <a:t>ANOVA</a:t>
              </a:r>
            </a:p>
          </p:txBody>
        </p:sp>
      </p:grpSp>
      <p:sp>
        <p:nvSpPr>
          <p:cNvPr id="5125" name="Rectangle 5"/>
          <p:cNvSpPr>
            <a:spLocks noGrp="1" noChangeArrowheads="1"/>
          </p:cNvSpPr>
          <p:nvPr>
            <p:ph type="body" idx="1"/>
          </p:nvPr>
        </p:nvSpPr>
        <p:spPr>
          <a:xfrm>
            <a:off x="310371" y="1317737"/>
            <a:ext cx="8534400" cy="3316720"/>
          </a:xfrm>
          <a:noFill/>
          <a:ln/>
        </p:spPr>
        <p:txBody>
          <a:bodyPr/>
          <a:lstStyle/>
          <a:p>
            <a:pPr algn="justLow"/>
            <a:r>
              <a:rPr lang="en-US" altLang="en-US" sz="2100" dirty="0"/>
              <a:t>Estimation of the Difference Between the Means of </a:t>
            </a:r>
            <a:r>
              <a:rPr lang="en-US" altLang="en-US" sz="2100" dirty="0" smtClean="0"/>
              <a:t> Two </a:t>
            </a:r>
            <a:r>
              <a:rPr lang="en-US" altLang="en-US" sz="2100" dirty="0"/>
              <a:t>Populations:  Independent Samples </a:t>
            </a:r>
            <a:endParaRPr lang="en-US" altLang="en-US" sz="2100" dirty="0" smtClean="0"/>
          </a:p>
          <a:p>
            <a:pPr marL="0" indent="0" algn="justLow">
              <a:buNone/>
            </a:pPr>
            <a:endParaRPr lang="en-US" altLang="en-US" sz="2100" dirty="0"/>
          </a:p>
          <a:p>
            <a:pPr algn="justLow"/>
            <a:r>
              <a:rPr lang="en-US" altLang="en-US" sz="2100" dirty="0"/>
              <a:t>Hypothesis Tests about the Difference between </a:t>
            </a:r>
            <a:r>
              <a:rPr lang="en-US" altLang="en-US" sz="2100" dirty="0" smtClean="0"/>
              <a:t>the Means </a:t>
            </a:r>
            <a:r>
              <a:rPr lang="en-US" altLang="en-US" sz="2100" dirty="0"/>
              <a:t>of Two Populations:  Independent </a:t>
            </a:r>
            <a:r>
              <a:rPr lang="en-US" altLang="en-US" sz="2100" dirty="0" smtClean="0"/>
              <a:t>Samples</a:t>
            </a:r>
          </a:p>
          <a:p>
            <a:pPr marL="0" indent="0" algn="justLow">
              <a:buNone/>
            </a:pPr>
            <a:endParaRPr lang="en-US" altLang="en-US" sz="2100" dirty="0"/>
          </a:p>
          <a:p>
            <a:pPr algn="justLow"/>
            <a:r>
              <a:rPr lang="en-US" altLang="en-US" sz="2100" dirty="0"/>
              <a:t>Inferences about the Difference between the Means </a:t>
            </a:r>
            <a:r>
              <a:rPr lang="en-US" altLang="en-US" sz="2100" dirty="0" smtClean="0"/>
              <a:t>of </a:t>
            </a:r>
            <a:r>
              <a:rPr lang="en-US" altLang="en-US" sz="2100" dirty="0"/>
              <a:t>Two Populations:  Matched </a:t>
            </a:r>
            <a:r>
              <a:rPr lang="en-US" altLang="en-US" sz="2100" dirty="0" smtClean="0"/>
              <a:t>Samples</a:t>
            </a:r>
          </a:p>
          <a:p>
            <a:pPr marL="0" indent="0" algn="justLow">
              <a:buNone/>
            </a:pPr>
            <a:endParaRPr lang="en-US" altLang="en-US" sz="2100" dirty="0"/>
          </a:p>
          <a:p>
            <a:pPr algn="justLow"/>
            <a:r>
              <a:rPr lang="en-US" altLang="en-US" sz="2100" dirty="0"/>
              <a:t>Inferences about the Difference between the </a:t>
            </a:r>
            <a:r>
              <a:rPr lang="en-US" altLang="en-US" sz="2100" dirty="0" smtClean="0"/>
              <a:t>Proportions </a:t>
            </a:r>
            <a:r>
              <a:rPr lang="en-US" altLang="en-US" sz="2100" dirty="0"/>
              <a:t>of Two Populations:</a:t>
            </a: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p:cNvSpPr>
            <a:spLocks noChangeArrowheads="1"/>
          </p:cNvSpPr>
          <p:nvPr/>
        </p:nvSpPr>
        <p:spPr bwMode="auto">
          <a:xfrm>
            <a:off x="4064000" y="2017713"/>
            <a:ext cx="21336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9" name="Rectangle 7"/>
          <p:cNvSpPr>
            <a:spLocks noChangeArrowheads="1"/>
          </p:cNvSpPr>
          <p:nvPr/>
        </p:nvSpPr>
        <p:spPr bwMode="auto">
          <a:xfrm>
            <a:off x="6421438" y="2012950"/>
            <a:ext cx="21336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Rectangle 6"/>
          <p:cNvSpPr>
            <a:spLocks noChangeArrowheads="1"/>
          </p:cNvSpPr>
          <p:nvPr/>
        </p:nvSpPr>
        <p:spPr bwMode="auto">
          <a:xfrm>
            <a:off x="1698625" y="2017713"/>
            <a:ext cx="21336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4" name="Rectangle 2"/>
          <p:cNvSpPr>
            <a:spLocks noGrp="1" noChangeArrowheads="1"/>
          </p:cNvSpPr>
          <p:nvPr>
            <p:ph type="title"/>
          </p:nvPr>
        </p:nvSpPr>
        <p:spPr>
          <a:xfrm>
            <a:off x="318655" y="238125"/>
            <a:ext cx="8451271" cy="1047750"/>
          </a:xfrm>
          <a:noFill/>
          <a:ln/>
        </p:spPr>
        <p:txBody>
          <a:bodyPr/>
          <a:lstStyle/>
          <a:p>
            <a:r>
              <a:rPr lang="en-US" altLang="en-US" sz="2400" dirty="0"/>
              <a:t>Hypothesis Tests About the Difference </a:t>
            </a:r>
            <a:r>
              <a:rPr lang="en-US" altLang="en-US" sz="2400" dirty="0" smtClean="0"/>
              <a:t> Between </a:t>
            </a:r>
            <a:r>
              <a:rPr lang="en-US" altLang="en-US" sz="2400" dirty="0"/>
              <a:t>the Means of Two Populations:  Independent Samples</a:t>
            </a:r>
          </a:p>
        </p:txBody>
      </p:sp>
      <p:sp>
        <p:nvSpPr>
          <p:cNvPr id="18435" name="Rectangle 3"/>
          <p:cNvSpPr>
            <a:spLocks noGrp="1" noChangeArrowheads="1"/>
          </p:cNvSpPr>
          <p:nvPr>
            <p:ph type="body" idx="1"/>
          </p:nvPr>
        </p:nvSpPr>
        <p:spPr>
          <a:xfrm>
            <a:off x="842963" y="1468438"/>
            <a:ext cx="7772400" cy="4700587"/>
          </a:xfrm>
          <a:noFill/>
          <a:ln/>
        </p:spPr>
        <p:txBody>
          <a:bodyPr/>
          <a:lstStyle/>
          <a:p>
            <a:r>
              <a:rPr lang="en-US" altLang="en-US">
                <a:solidFill>
                  <a:srgbClr val="66FFFF"/>
                </a:solidFill>
              </a:rPr>
              <a:t>Hypotheses</a:t>
            </a:r>
          </a:p>
          <a:p>
            <a:pPr>
              <a:buFont typeface="Monotype Sorts" pitchFamily="2" charset="2"/>
              <a:buNone/>
            </a:pPr>
            <a:endParaRPr lang="en-US" altLang="en-US" sz="800" i="1"/>
          </a:p>
          <a:p>
            <a:pPr>
              <a:buFont typeface="Monotype Sorts" pitchFamily="2" charset="2"/>
              <a:buNone/>
            </a:pPr>
            <a:r>
              <a:rPr lang="en-US" altLang="en-US" i="1"/>
              <a:t>		H</a:t>
            </a:r>
            <a:r>
              <a:rPr lang="en-US" altLang="en-US" baseline="-25000"/>
              <a:t>0</a:t>
            </a:r>
            <a:r>
              <a:rPr lang="en-US" altLang="en-US"/>
              <a:t>:  </a:t>
            </a:r>
            <a:r>
              <a:rPr lang="en-US" altLang="en-US" i="1">
                <a:latin typeface="Symbol" panose="05050102010706020507" pitchFamily="18" charset="2"/>
              </a:rPr>
              <a:t></a:t>
            </a:r>
            <a:r>
              <a:rPr lang="en-US" altLang="en-US" baseline="-25000"/>
              <a:t>1 </a:t>
            </a:r>
            <a:r>
              <a:rPr lang="en-US" altLang="en-US"/>
              <a:t>- </a:t>
            </a:r>
            <a:r>
              <a:rPr lang="en-US" altLang="en-US" i="1">
                <a:latin typeface="Symbol" panose="05050102010706020507" pitchFamily="18" charset="2"/>
              </a:rPr>
              <a:t></a:t>
            </a:r>
            <a:r>
              <a:rPr lang="en-US" altLang="en-US" baseline="-25000"/>
              <a:t>2</a:t>
            </a:r>
            <a:r>
              <a:rPr lang="en-US" altLang="en-US"/>
              <a:t> </a:t>
            </a:r>
            <a:r>
              <a:rPr lang="en-US" altLang="en-US" u="sng"/>
              <a:t>&lt;</a:t>
            </a:r>
            <a:r>
              <a:rPr lang="en-US" altLang="en-US"/>
              <a:t> 0       </a:t>
            </a:r>
            <a:r>
              <a:rPr lang="en-US" altLang="en-US" i="1"/>
              <a:t>H</a:t>
            </a:r>
            <a:r>
              <a:rPr lang="en-US" altLang="en-US" baseline="-25000"/>
              <a:t>0</a:t>
            </a:r>
            <a:r>
              <a:rPr lang="en-US" altLang="en-US"/>
              <a:t>:  </a:t>
            </a:r>
            <a:r>
              <a:rPr lang="en-US" altLang="en-US" i="1">
                <a:latin typeface="Symbol" panose="05050102010706020507" pitchFamily="18" charset="2"/>
              </a:rPr>
              <a:t></a:t>
            </a:r>
            <a:r>
              <a:rPr lang="en-US" altLang="en-US" baseline="-25000"/>
              <a:t>1 </a:t>
            </a:r>
            <a:r>
              <a:rPr lang="en-US" altLang="en-US"/>
              <a:t>- </a:t>
            </a:r>
            <a:r>
              <a:rPr lang="en-US" altLang="en-US" i="1">
                <a:latin typeface="Symbol" panose="05050102010706020507" pitchFamily="18" charset="2"/>
              </a:rPr>
              <a:t></a:t>
            </a:r>
            <a:r>
              <a:rPr lang="en-US" altLang="en-US" baseline="-25000"/>
              <a:t>2</a:t>
            </a:r>
            <a:r>
              <a:rPr lang="en-US" altLang="en-US"/>
              <a:t> </a:t>
            </a:r>
            <a:r>
              <a:rPr lang="en-US" altLang="en-US" u="sng"/>
              <a:t>&gt;</a:t>
            </a:r>
            <a:r>
              <a:rPr lang="en-US" altLang="en-US"/>
              <a:t> 0       </a:t>
            </a:r>
            <a:r>
              <a:rPr lang="en-US" altLang="en-US" i="1"/>
              <a:t>H</a:t>
            </a:r>
            <a:r>
              <a:rPr lang="en-US" altLang="en-US" baseline="-25000"/>
              <a:t>0</a:t>
            </a:r>
            <a:r>
              <a:rPr lang="en-US" altLang="en-US"/>
              <a:t>:  </a:t>
            </a:r>
            <a:r>
              <a:rPr lang="en-US" altLang="en-US" i="1">
                <a:latin typeface="Symbol" panose="05050102010706020507" pitchFamily="18" charset="2"/>
              </a:rPr>
              <a:t></a:t>
            </a:r>
            <a:r>
              <a:rPr lang="en-US" altLang="en-US" baseline="-25000"/>
              <a:t>1 </a:t>
            </a:r>
            <a:r>
              <a:rPr lang="en-US" altLang="en-US"/>
              <a:t>- </a:t>
            </a:r>
            <a:r>
              <a:rPr lang="en-US" altLang="en-US" i="1">
                <a:latin typeface="Symbol" panose="05050102010706020507" pitchFamily="18" charset="2"/>
              </a:rPr>
              <a:t></a:t>
            </a:r>
            <a:r>
              <a:rPr lang="en-US" altLang="en-US" baseline="-25000"/>
              <a:t>2</a:t>
            </a:r>
            <a:r>
              <a:rPr lang="en-US" altLang="en-US"/>
              <a:t> = 0</a:t>
            </a:r>
          </a:p>
          <a:p>
            <a:pPr>
              <a:buFont typeface="Monotype Sorts" pitchFamily="2" charset="2"/>
              <a:buNone/>
            </a:pPr>
            <a:r>
              <a:rPr lang="en-US" altLang="en-US"/>
              <a:t>		</a:t>
            </a:r>
            <a:r>
              <a:rPr lang="en-US" altLang="en-US" i="1"/>
              <a:t>H</a:t>
            </a:r>
            <a:r>
              <a:rPr lang="en-US" altLang="en-US" baseline="-25000"/>
              <a:t>a</a:t>
            </a:r>
            <a:r>
              <a:rPr lang="en-US" altLang="en-US"/>
              <a:t>:  </a:t>
            </a:r>
            <a:r>
              <a:rPr lang="en-US" altLang="en-US" i="1">
                <a:latin typeface="Symbol" panose="05050102010706020507" pitchFamily="18" charset="2"/>
              </a:rPr>
              <a:t></a:t>
            </a:r>
            <a:r>
              <a:rPr lang="en-US" altLang="en-US" baseline="-25000"/>
              <a:t>1 </a:t>
            </a:r>
            <a:r>
              <a:rPr lang="en-US" altLang="en-US"/>
              <a:t>- </a:t>
            </a:r>
            <a:r>
              <a:rPr lang="en-US" altLang="en-US" i="1">
                <a:latin typeface="Symbol" panose="05050102010706020507" pitchFamily="18" charset="2"/>
              </a:rPr>
              <a:t></a:t>
            </a:r>
            <a:r>
              <a:rPr lang="en-US" altLang="en-US" baseline="-25000"/>
              <a:t>2</a:t>
            </a:r>
            <a:r>
              <a:rPr lang="en-US" altLang="en-US"/>
              <a:t> &gt; 0       </a:t>
            </a:r>
            <a:r>
              <a:rPr lang="en-US" altLang="en-US" i="1"/>
              <a:t>H</a:t>
            </a:r>
            <a:r>
              <a:rPr lang="en-US" altLang="en-US" baseline="-25000"/>
              <a:t>a</a:t>
            </a:r>
            <a:r>
              <a:rPr lang="en-US" altLang="en-US"/>
              <a:t>:  </a:t>
            </a:r>
            <a:r>
              <a:rPr lang="en-US" altLang="en-US" i="1">
                <a:latin typeface="Symbol" panose="05050102010706020507" pitchFamily="18" charset="2"/>
              </a:rPr>
              <a:t></a:t>
            </a:r>
            <a:r>
              <a:rPr lang="en-US" altLang="en-US" baseline="-25000"/>
              <a:t>1 </a:t>
            </a:r>
            <a:r>
              <a:rPr lang="en-US" altLang="en-US"/>
              <a:t>- </a:t>
            </a:r>
            <a:r>
              <a:rPr lang="en-US" altLang="en-US" i="1">
                <a:latin typeface="Symbol" panose="05050102010706020507" pitchFamily="18" charset="2"/>
              </a:rPr>
              <a:t></a:t>
            </a:r>
            <a:r>
              <a:rPr lang="en-US" altLang="en-US" baseline="-25000"/>
              <a:t>2</a:t>
            </a:r>
            <a:r>
              <a:rPr lang="en-US" altLang="en-US"/>
              <a:t> &lt; 0       </a:t>
            </a:r>
            <a:r>
              <a:rPr lang="en-US" altLang="en-US" i="1"/>
              <a:t>H</a:t>
            </a:r>
            <a:r>
              <a:rPr lang="en-US" altLang="en-US" baseline="-25000"/>
              <a:t>a</a:t>
            </a:r>
            <a:r>
              <a:rPr lang="en-US" altLang="en-US"/>
              <a:t>:  </a:t>
            </a:r>
            <a:r>
              <a:rPr lang="en-US" altLang="en-US" i="1">
                <a:latin typeface="Symbol" panose="05050102010706020507" pitchFamily="18" charset="2"/>
              </a:rPr>
              <a:t></a:t>
            </a:r>
            <a:r>
              <a:rPr lang="en-US" altLang="en-US" baseline="-25000"/>
              <a:t>1 </a:t>
            </a:r>
            <a:r>
              <a:rPr lang="en-US" altLang="en-US"/>
              <a:t>- </a:t>
            </a:r>
            <a:r>
              <a:rPr lang="en-US" altLang="en-US" i="1">
                <a:latin typeface="Symbol" panose="05050102010706020507" pitchFamily="18" charset="2"/>
              </a:rPr>
              <a:t></a:t>
            </a:r>
            <a:r>
              <a:rPr lang="en-US" altLang="en-US" baseline="-25000"/>
              <a:t>2</a:t>
            </a:r>
            <a:r>
              <a:rPr lang="en-US" altLang="en-US"/>
              <a:t> </a:t>
            </a:r>
            <a:r>
              <a:rPr lang="en-US" altLang="en-US" b="1">
                <a:latin typeface="Symbol" panose="05050102010706020507" pitchFamily="18" charset="2"/>
              </a:rPr>
              <a:t></a:t>
            </a:r>
            <a:r>
              <a:rPr lang="en-US" altLang="en-US"/>
              <a:t> 0</a:t>
            </a:r>
          </a:p>
          <a:p>
            <a:endParaRPr lang="en-US" altLang="en-US" sz="1200">
              <a:solidFill>
                <a:srgbClr val="66FFFF"/>
              </a:solidFill>
            </a:endParaRPr>
          </a:p>
          <a:p>
            <a:r>
              <a:rPr lang="en-US" altLang="en-US">
                <a:solidFill>
                  <a:srgbClr val="66FFFF"/>
                </a:solidFill>
              </a:rPr>
              <a:t>Test Statistic</a:t>
            </a:r>
            <a:r>
              <a:rPr lang="en-US" altLang="en-US"/>
              <a:t>  </a:t>
            </a:r>
          </a:p>
          <a:p>
            <a:pPr lvl="1">
              <a:buFontTx/>
              <a:buNone/>
            </a:pPr>
            <a:r>
              <a:rPr lang="en-US" altLang="en-US" b="1"/>
              <a:t>		        </a:t>
            </a:r>
            <a:r>
              <a:rPr lang="en-US" altLang="en-US"/>
              <a:t>Large-Sample		       Small-Sample</a:t>
            </a:r>
            <a:endParaRPr lang="en-US" altLang="en-US" b="1"/>
          </a:p>
        </p:txBody>
      </p:sp>
      <p:grpSp>
        <p:nvGrpSpPr>
          <p:cNvPr id="18443" name="Group 11"/>
          <p:cNvGrpSpPr>
            <a:grpSpLocks/>
          </p:cNvGrpSpPr>
          <p:nvPr/>
        </p:nvGrpSpPr>
        <p:grpSpPr bwMode="auto">
          <a:xfrm>
            <a:off x="1728788" y="4094163"/>
            <a:ext cx="3235325" cy="1117600"/>
            <a:chOff x="1089" y="2579"/>
            <a:chExt cx="2038" cy="704"/>
          </a:xfrm>
        </p:grpSpPr>
        <p:sp>
          <p:nvSpPr>
            <p:cNvPr id="18441" name="Rectangle 9"/>
            <p:cNvSpPr>
              <a:spLocks noChangeArrowheads="1"/>
            </p:cNvSpPr>
            <p:nvPr/>
          </p:nvSpPr>
          <p:spPr bwMode="auto">
            <a:xfrm>
              <a:off x="1089" y="2579"/>
              <a:ext cx="2038" cy="704"/>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8436" name="Object 4">
              <a:hlinkClick r:id="" action="ppaction://ole?verb=0"/>
            </p:cNvPr>
            <p:cNvGraphicFramePr>
              <a:graphicFrameLocks/>
            </p:cNvGraphicFramePr>
            <p:nvPr/>
          </p:nvGraphicFramePr>
          <p:xfrm>
            <a:off x="1177" y="2677"/>
            <a:ext cx="1841" cy="513"/>
          </p:xfrm>
          <a:graphic>
            <a:graphicData uri="http://schemas.openxmlformats.org/presentationml/2006/ole">
              <mc:AlternateContent xmlns:mc="http://schemas.openxmlformats.org/markup-compatibility/2006">
                <mc:Choice xmlns:v="urn:schemas-microsoft-com:vml" Requires="v">
                  <p:oleObj spid="_x0000_s18565" name="Equation" r:id="rId4" imgW="2931840" imgH="823680" progId="Equation.2">
                    <p:embed/>
                  </p:oleObj>
                </mc:Choice>
                <mc:Fallback>
                  <p:oleObj name="Equation" r:id="rId4" imgW="2931840" imgH="823680" progId="Equation.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 y="2677"/>
                          <a:ext cx="1841" cy="51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grpSp>
        <p:nvGrpSpPr>
          <p:cNvPr id="18444" name="Group 12"/>
          <p:cNvGrpSpPr>
            <a:grpSpLocks/>
          </p:cNvGrpSpPr>
          <p:nvPr/>
        </p:nvGrpSpPr>
        <p:grpSpPr bwMode="auto">
          <a:xfrm>
            <a:off x="5281613" y="4089400"/>
            <a:ext cx="3235325" cy="1117600"/>
            <a:chOff x="3327" y="2576"/>
            <a:chExt cx="2038" cy="704"/>
          </a:xfrm>
        </p:grpSpPr>
        <p:sp>
          <p:nvSpPr>
            <p:cNvPr id="18442" name="Rectangle 10"/>
            <p:cNvSpPr>
              <a:spLocks noChangeArrowheads="1"/>
            </p:cNvSpPr>
            <p:nvPr/>
          </p:nvSpPr>
          <p:spPr bwMode="auto">
            <a:xfrm>
              <a:off x="3327" y="2576"/>
              <a:ext cx="2038" cy="704"/>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8437" name="Object 5">
              <a:hlinkClick r:id="" action="ppaction://ole?verb=0"/>
            </p:cNvPr>
            <p:cNvGraphicFramePr>
              <a:graphicFrameLocks/>
            </p:cNvGraphicFramePr>
            <p:nvPr/>
          </p:nvGraphicFramePr>
          <p:xfrm>
            <a:off x="3441" y="2689"/>
            <a:ext cx="1825" cy="513"/>
          </p:xfrm>
          <a:graphic>
            <a:graphicData uri="http://schemas.openxmlformats.org/presentationml/2006/ole">
              <mc:AlternateContent xmlns:mc="http://schemas.openxmlformats.org/markup-compatibility/2006">
                <mc:Choice xmlns:v="urn:schemas-microsoft-com:vml" Requires="v">
                  <p:oleObj spid="_x0000_s18566" name="Equation" r:id="rId6" imgW="2906640" imgH="823680" progId="Equation.2">
                    <p:embed/>
                  </p:oleObj>
                </mc:Choice>
                <mc:Fallback>
                  <p:oleObj name="Equation" r:id="rId6" imgW="2906640" imgH="823680" progId="Equation.2">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1" y="2689"/>
                          <a:ext cx="1825" cy="51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512618" y="1104900"/>
            <a:ext cx="8354291" cy="4852555"/>
          </a:xfrm>
          <a:noFill/>
          <a:ln/>
        </p:spPr>
        <p:txBody>
          <a:bodyPr/>
          <a:lstStyle/>
          <a:p>
            <a:pPr marL="346075" indent="-346075" algn="justLow"/>
            <a:r>
              <a:rPr lang="en-US" altLang="en-US" sz="2200" dirty="0">
                <a:solidFill>
                  <a:srgbClr val="66FFFF"/>
                </a:solidFill>
              </a:rPr>
              <a:t>Hypothesis Tests About the Difference Between the Means of Two Populations:  Large-Sample Case</a:t>
            </a:r>
            <a:r>
              <a:rPr lang="en-US" altLang="en-US" sz="2200" dirty="0"/>
              <a:t> </a:t>
            </a:r>
            <a:endParaRPr lang="en-US" altLang="en-US" sz="2200" dirty="0" smtClean="0"/>
          </a:p>
          <a:p>
            <a:pPr marL="0" indent="0" algn="justLow">
              <a:buNone/>
            </a:pPr>
            <a:r>
              <a:rPr lang="en-US" altLang="en-US" sz="2200" dirty="0"/>
              <a:t>	</a:t>
            </a:r>
          </a:p>
          <a:p>
            <a:pPr marL="346075" indent="-346075" algn="justLow">
              <a:buFont typeface="Monotype Sorts" pitchFamily="2" charset="2"/>
              <a:buNone/>
            </a:pPr>
            <a:r>
              <a:rPr lang="en-US" altLang="en-US" sz="2200" dirty="0"/>
              <a:t>	Par, Inc. is a manufacturer of golf equipment and has developed a new golf ball that has been designed to provide “extra distance.”  In a test of driving distance using a mechanical driving device, a sample of Par golf balls was compared with a sample of golf balls made by Rap, Ltd., a competitor.  The sample statistics appear on the next slide.</a:t>
            </a:r>
          </a:p>
          <a:p>
            <a:pPr marL="346075" indent="-346075">
              <a:buFont typeface="Monotype Sorts" pitchFamily="2" charset="2"/>
              <a:buNone/>
            </a:pPr>
            <a:endParaRPr lang="en-US" altLang="en-US" sz="800" dirty="0"/>
          </a:p>
        </p:txBody>
      </p:sp>
      <p:sp>
        <p:nvSpPr>
          <p:cNvPr id="19461" name="Rectangle 5"/>
          <p:cNvSpPr>
            <a:spLocks noGrp="1" noChangeArrowheads="1"/>
          </p:cNvSpPr>
          <p:nvPr>
            <p:ph type="title"/>
          </p:nvPr>
        </p:nvSpPr>
        <p:spPr>
          <a:xfrm>
            <a:off x="685800" y="177800"/>
            <a:ext cx="7772400" cy="547688"/>
          </a:xfrm>
          <a:noFill/>
          <a:ln/>
        </p:spPr>
        <p:txBody>
          <a:bodyPr/>
          <a:lstStyle/>
          <a:p>
            <a:r>
              <a:rPr lang="en-US" altLang="en-US"/>
              <a:t>Example:  Par, Inc.</a:t>
            </a: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6"/>
          <p:cNvSpPr>
            <a:spLocks noChangeArrowheads="1"/>
          </p:cNvSpPr>
          <p:nvPr/>
        </p:nvSpPr>
        <p:spPr bwMode="auto">
          <a:xfrm>
            <a:off x="958850" y="2462213"/>
            <a:ext cx="7358063" cy="2351087"/>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0" name="Rectangle 2"/>
          <p:cNvSpPr>
            <a:spLocks noGrp="1" noChangeArrowheads="1"/>
          </p:cNvSpPr>
          <p:nvPr>
            <p:ph type="title"/>
          </p:nvPr>
        </p:nvSpPr>
        <p:spPr/>
        <p:txBody>
          <a:bodyPr/>
          <a:lstStyle/>
          <a:p>
            <a:r>
              <a:rPr lang="en-US" altLang="en-US"/>
              <a:t>Example:  Par, Inc.</a:t>
            </a:r>
          </a:p>
        </p:txBody>
      </p:sp>
      <p:sp>
        <p:nvSpPr>
          <p:cNvPr id="135171" name="Rectangle 3"/>
          <p:cNvSpPr>
            <a:spLocks noGrp="1" noChangeArrowheads="1"/>
          </p:cNvSpPr>
          <p:nvPr>
            <p:ph type="body" idx="1"/>
          </p:nvPr>
        </p:nvSpPr>
        <p:spPr>
          <a:xfrm>
            <a:off x="360218" y="1104900"/>
            <a:ext cx="8478982" cy="4643438"/>
          </a:xfrm>
        </p:spPr>
        <p:txBody>
          <a:bodyPr/>
          <a:lstStyle/>
          <a:p>
            <a:pPr algn="justLow"/>
            <a:r>
              <a:rPr lang="en-US" altLang="en-US" sz="2200" dirty="0">
                <a:solidFill>
                  <a:srgbClr val="66FFFF"/>
                </a:solidFill>
              </a:rPr>
              <a:t>Hypothesis Tests About the Difference Between the Means of Two Populations:  Large-Sample Case</a:t>
            </a:r>
            <a:endParaRPr lang="en-US" altLang="en-US" sz="2200" dirty="0"/>
          </a:p>
          <a:p>
            <a:pPr lvl="1" algn="justLow"/>
            <a:r>
              <a:rPr lang="en-US" altLang="en-US" sz="2200" dirty="0">
                <a:solidFill>
                  <a:srgbClr val="66FFFF"/>
                </a:solidFill>
              </a:rPr>
              <a:t>Sample Statistics</a:t>
            </a:r>
          </a:p>
          <a:p>
            <a:pPr lvl="1">
              <a:buFontTx/>
              <a:buNone/>
            </a:pPr>
            <a:endParaRPr lang="en-US" altLang="en-US" sz="1000" dirty="0">
              <a:solidFill>
                <a:srgbClr val="66FFFF"/>
              </a:solidFill>
            </a:endParaRPr>
          </a:p>
          <a:p>
            <a:pPr>
              <a:buFont typeface="Monotype Sorts" pitchFamily="2" charset="2"/>
              <a:buNone/>
            </a:pPr>
            <a:r>
              <a:rPr lang="en-US" altLang="en-US" dirty="0"/>
              <a:t>			               Sample #1   	  </a:t>
            </a:r>
            <a:r>
              <a:rPr lang="en-US" altLang="en-US" dirty="0" smtClean="0"/>
              <a:t> </a:t>
            </a:r>
            <a:r>
              <a:rPr lang="en-US" altLang="en-US" dirty="0"/>
              <a:t>Sample #2</a:t>
            </a:r>
          </a:p>
          <a:p>
            <a:pPr>
              <a:buFont typeface="Monotype Sorts" pitchFamily="2" charset="2"/>
              <a:buNone/>
            </a:pPr>
            <a:r>
              <a:rPr lang="en-US" altLang="en-US" dirty="0"/>
              <a:t>				     </a:t>
            </a:r>
            <a:r>
              <a:rPr lang="en-US" altLang="en-US" u="sng" dirty="0"/>
              <a:t>Par, Inc. </a:t>
            </a:r>
            <a:r>
              <a:rPr lang="en-US" altLang="en-US" dirty="0"/>
              <a:t>	     	    </a:t>
            </a:r>
            <a:r>
              <a:rPr lang="en-US" altLang="en-US" u="sng" dirty="0"/>
              <a:t>Rap, Ltd</a:t>
            </a:r>
            <a:r>
              <a:rPr lang="en-US" altLang="en-US" b="1" u="sng" dirty="0"/>
              <a:t>.</a:t>
            </a:r>
            <a:endParaRPr lang="en-US" altLang="en-US" dirty="0"/>
          </a:p>
          <a:p>
            <a:pPr>
              <a:buFont typeface="Monotype Sorts" pitchFamily="2" charset="2"/>
              <a:buNone/>
            </a:pPr>
            <a:r>
              <a:rPr lang="en-US" altLang="en-US" dirty="0"/>
              <a:t>	</a:t>
            </a:r>
            <a:r>
              <a:rPr lang="en-US" altLang="en-US" dirty="0" smtClean="0"/>
              <a:t>   Sample </a:t>
            </a:r>
            <a:r>
              <a:rPr lang="en-US" altLang="en-US" dirty="0"/>
              <a:t>Size	</a:t>
            </a:r>
            <a:r>
              <a:rPr lang="en-US" altLang="en-US" i="1" dirty="0"/>
              <a:t>n</a:t>
            </a:r>
            <a:r>
              <a:rPr lang="en-US" altLang="en-US" baseline="-25000" dirty="0"/>
              <a:t>1</a:t>
            </a:r>
            <a:r>
              <a:rPr lang="en-US" altLang="en-US" dirty="0"/>
              <a:t> = 120 balls	 	</a:t>
            </a:r>
            <a:r>
              <a:rPr lang="en-US" altLang="en-US" i="1" dirty="0"/>
              <a:t>n</a:t>
            </a:r>
            <a:r>
              <a:rPr lang="en-US" altLang="en-US" baseline="-25000" dirty="0"/>
              <a:t>2</a:t>
            </a:r>
            <a:r>
              <a:rPr lang="en-US" altLang="en-US" dirty="0"/>
              <a:t> = 80 balls</a:t>
            </a:r>
          </a:p>
          <a:p>
            <a:pPr>
              <a:buFont typeface="Monotype Sorts" pitchFamily="2" charset="2"/>
              <a:buNone/>
            </a:pPr>
            <a:r>
              <a:rPr lang="en-US" altLang="en-US" dirty="0"/>
              <a:t>	</a:t>
            </a:r>
            <a:r>
              <a:rPr lang="en-US" altLang="en-US" dirty="0" smtClean="0"/>
              <a:t>   Mean</a:t>
            </a:r>
            <a:r>
              <a:rPr lang="en-US" altLang="en-US" dirty="0"/>
              <a:t>		     = 235 yards          	     = 218 yards</a:t>
            </a:r>
          </a:p>
          <a:p>
            <a:pPr>
              <a:buFont typeface="Monotype Sorts" pitchFamily="2" charset="2"/>
              <a:buNone/>
            </a:pPr>
            <a:r>
              <a:rPr lang="en-US" altLang="en-US" dirty="0"/>
              <a:t>	</a:t>
            </a:r>
            <a:r>
              <a:rPr lang="en-US" altLang="en-US" dirty="0" smtClean="0"/>
              <a:t>   Standard </a:t>
            </a:r>
            <a:r>
              <a:rPr lang="en-US" altLang="en-US" dirty="0"/>
              <a:t>Dev.	 </a:t>
            </a:r>
            <a:r>
              <a:rPr lang="en-US" altLang="en-US" i="1" dirty="0"/>
              <a:t>s</a:t>
            </a:r>
            <a:r>
              <a:rPr lang="en-US" altLang="en-US" baseline="-25000" dirty="0"/>
              <a:t>1</a:t>
            </a:r>
            <a:r>
              <a:rPr lang="en-US" altLang="en-US" dirty="0"/>
              <a:t> = 15 yards	  	 </a:t>
            </a:r>
            <a:r>
              <a:rPr lang="en-US" altLang="en-US" i="1" dirty="0"/>
              <a:t>s</a:t>
            </a:r>
            <a:r>
              <a:rPr lang="en-US" altLang="en-US" baseline="-25000" dirty="0"/>
              <a:t>2</a:t>
            </a:r>
            <a:r>
              <a:rPr lang="en-US" altLang="en-US" dirty="0"/>
              <a:t> = 20 yards</a:t>
            </a:r>
          </a:p>
          <a:p>
            <a:pPr>
              <a:buFont typeface="Monotype Sorts" pitchFamily="2" charset="2"/>
              <a:buNone/>
            </a:pPr>
            <a:endParaRPr lang="en-US" altLang="en-US" dirty="0"/>
          </a:p>
        </p:txBody>
      </p:sp>
      <p:graphicFrame>
        <p:nvGraphicFramePr>
          <p:cNvPr id="135172" name="Object 4">
            <a:hlinkClick r:id="" action="ppaction://ole?verb=0"/>
          </p:cNvPr>
          <p:cNvGraphicFramePr>
            <a:graphicFrameLocks/>
          </p:cNvGraphicFramePr>
          <p:nvPr>
            <p:extLst>
              <p:ext uri="{D42A27DB-BD31-4B8C-83A1-F6EECF244321}">
                <p14:modId xmlns:p14="http://schemas.microsoft.com/office/powerpoint/2010/main" val="3999606790"/>
              </p:ext>
            </p:extLst>
          </p:nvPr>
        </p:nvGraphicFramePr>
        <p:xfrm>
          <a:off x="3232944" y="3693319"/>
          <a:ext cx="260350" cy="376237"/>
        </p:xfrm>
        <a:graphic>
          <a:graphicData uri="http://schemas.openxmlformats.org/presentationml/2006/ole">
            <mc:AlternateContent xmlns:mc="http://schemas.openxmlformats.org/markup-compatibility/2006">
              <mc:Choice xmlns:v="urn:schemas-microsoft-com:vml" Requires="v">
                <p:oleObj spid="_x0000_s135295" name="Equation" r:id="rId4" imgW="239400" imgH="341280" progId="EQUATION">
                  <p:embed/>
                </p:oleObj>
              </mc:Choice>
              <mc:Fallback>
                <p:oleObj name="Equation" r:id="rId4" imgW="239400" imgH="34128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944" y="3693319"/>
                        <a:ext cx="260350" cy="37623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35173" name="Object 5">
            <a:hlinkClick r:id="" action="ppaction://ole?verb=0"/>
          </p:cNvPr>
          <p:cNvGraphicFramePr>
            <a:graphicFrameLocks/>
          </p:cNvGraphicFramePr>
          <p:nvPr>
            <p:extLst>
              <p:ext uri="{D42A27DB-BD31-4B8C-83A1-F6EECF244321}">
                <p14:modId xmlns:p14="http://schemas.microsoft.com/office/powerpoint/2010/main" val="4032848236"/>
              </p:ext>
            </p:extLst>
          </p:nvPr>
        </p:nvGraphicFramePr>
        <p:xfrm>
          <a:off x="5969434" y="3707606"/>
          <a:ext cx="284162" cy="361950"/>
        </p:xfrm>
        <a:graphic>
          <a:graphicData uri="http://schemas.openxmlformats.org/presentationml/2006/ole">
            <mc:AlternateContent xmlns:mc="http://schemas.openxmlformats.org/markup-compatibility/2006">
              <mc:Choice xmlns:v="urn:schemas-microsoft-com:vml" Requires="v">
                <p:oleObj spid="_x0000_s135296" name="Equation" r:id="rId6" imgW="264960" imgH="341280" progId="EQUATION">
                  <p:embed/>
                </p:oleObj>
              </mc:Choice>
              <mc:Fallback>
                <p:oleObj name="Equation" r:id="rId6" imgW="264960" imgH="341280" progId="EQUATION">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9434" y="3707606"/>
                        <a:ext cx="284162" cy="36195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482" name="Rectangle 2"/>
              <p:cNvSpPr>
                <a:spLocks noGrp="1" noChangeArrowheads="1"/>
              </p:cNvSpPr>
              <p:nvPr>
                <p:ph type="body" idx="1"/>
              </p:nvPr>
            </p:nvSpPr>
            <p:spPr>
              <a:xfrm>
                <a:off x="235527" y="983673"/>
                <a:ext cx="8700655" cy="5403272"/>
              </a:xfrm>
              <a:noFill/>
              <a:ln/>
            </p:spPr>
            <p:txBody>
              <a:bodyPr/>
              <a:lstStyle/>
              <a:p>
                <a:pPr algn="justLow"/>
                <a:r>
                  <a:rPr lang="en-US" altLang="en-US" sz="2200" dirty="0" smtClean="0">
                    <a:solidFill>
                      <a:srgbClr val="66FFFF"/>
                    </a:solidFill>
                  </a:rPr>
                  <a:t>Hypothesis Tests About the Difference Between the Means of Two Populations:  Large-Sample Case</a:t>
                </a:r>
              </a:p>
              <a:p>
                <a:pPr marL="0" indent="0" algn="justLow">
                  <a:buNone/>
                </a:pPr>
                <a:endParaRPr lang="en-US" altLang="en-US" sz="2200" dirty="0">
                  <a:solidFill>
                    <a:srgbClr val="66FFFF"/>
                  </a:solidFill>
                </a:endParaRPr>
              </a:p>
              <a:p>
                <a:pPr algn="justLow">
                  <a:buFont typeface="Monotype Sorts" pitchFamily="2" charset="2"/>
                  <a:buNone/>
                </a:pPr>
                <a:r>
                  <a:rPr lang="en-US" altLang="en-US" sz="2200" dirty="0" smtClean="0"/>
                  <a:t>Can </a:t>
                </a:r>
                <a:r>
                  <a:rPr lang="en-US" altLang="en-US" sz="2200" dirty="0"/>
                  <a:t>we conclude, using </a:t>
                </a:r>
                <a14:m>
                  <m:oMath xmlns:m="http://schemas.openxmlformats.org/officeDocument/2006/math">
                    <m:r>
                      <a:rPr lang="en-US" altLang="en-US" sz="2200" i="1" smtClean="0">
                        <a:latin typeface="Cambria Math" panose="02040503050406030204" pitchFamily="18" charset="0"/>
                        <a:ea typeface="Cambria Math" panose="02040503050406030204" pitchFamily="18" charset="0"/>
                      </a:rPr>
                      <m:t>𝛼</m:t>
                    </m:r>
                    <m:r>
                      <a:rPr lang="en-US" altLang="en-US" sz="2200" b="0" i="1" smtClean="0">
                        <a:latin typeface="Cambria Math" panose="02040503050406030204" pitchFamily="18" charset="0"/>
                        <a:ea typeface="Cambria Math" panose="02040503050406030204" pitchFamily="18" charset="0"/>
                      </a:rPr>
                      <m:t>=0.01</m:t>
                    </m:r>
                  </m:oMath>
                </a14:m>
                <a:r>
                  <a:rPr lang="en-US" altLang="en-US" sz="2200" dirty="0" smtClean="0"/>
                  <a:t> </a:t>
                </a:r>
                <a:r>
                  <a:rPr lang="en-US" altLang="en-US" sz="2200" dirty="0"/>
                  <a:t>level of significance, that the mean driving distance of Par, Inc. golf balls is greater than the mean driving distance of Rap, Ltd. golf balls?</a:t>
                </a:r>
              </a:p>
              <a:p>
                <a:pPr algn="justLow">
                  <a:buFont typeface="Monotype Sorts" pitchFamily="2" charset="2"/>
                  <a:buNone/>
                </a:pPr>
                <a:r>
                  <a:rPr lang="en-US" altLang="en-US" sz="2200" i="1" dirty="0">
                    <a:latin typeface="Symbol" panose="05050102010706020507" pitchFamily="18" charset="2"/>
                  </a:rPr>
                  <a:t>	</a:t>
                </a:r>
                <a:r>
                  <a:rPr lang="en-US" altLang="en-US" sz="2200" baseline="-25000" dirty="0"/>
                  <a:t>1</a:t>
                </a:r>
                <a:r>
                  <a:rPr lang="en-US" altLang="en-US" sz="2200" dirty="0"/>
                  <a:t> = mean distance for the population of Par, </a:t>
                </a:r>
                <a:r>
                  <a:rPr lang="en-US" altLang="en-US" sz="2200" dirty="0" smtClean="0"/>
                  <a:t>Inc. golf </a:t>
                </a:r>
                <a:r>
                  <a:rPr lang="en-US" altLang="en-US" sz="2200" dirty="0"/>
                  <a:t>balls</a:t>
                </a:r>
              </a:p>
              <a:p>
                <a:pPr algn="justLow">
                  <a:buFont typeface="Monotype Sorts" pitchFamily="2" charset="2"/>
                  <a:buNone/>
                </a:pPr>
                <a:r>
                  <a:rPr lang="en-US" altLang="en-US" sz="2200" dirty="0"/>
                  <a:t>	</a:t>
                </a:r>
                <a:r>
                  <a:rPr lang="en-US" altLang="en-US" sz="2200" i="1" dirty="0">
                    <a:latin typeface="Symbol" panose="05050102010706020507" pitchFamily="18" charset="2"/>
                  </a:rPr>
                  <a:t></a:t>
                </a:r>
                <a:r>
                  <a:rPr lang="en-US" altLang="en-US" sz="2200" baseline="-25000" dirty="0"/>
                  <a:t>2</a:t>
                </a:r>
                <a:r>
                  <a:rPr lang="en-US" altLang="en-US" sz="2200" dirty="0"/>
                  <a:t> = mean distance for the population of Rap, </a:t>
                </a:r>
                <a:r>
                  <a:rPr lang="en-US" altLang="en-US" sz="2200" dirty="0" smtClean="0"/>
                  <a:t>Ltd. golf balls</a:t>
                </a:r>
              </a:p>
              <a:p>
                <a:pPr algn="justLow">
                  <a:buFont typeface="Monotype Sorts" pitchFamily="2" charset="2"/>
                  <a:buNone/>
                </a:pPr>
                <a:endParaRPr lang="en-US" altLang="en-US" sz="2200" dirty="0"/>
              </a:p>
              <a:p>
                <a:pPr lvl="1" algn="justLow"/>
                <a:r>
                  <a:rPr lang="en-US" altLang="en-US" sz="2200" dirty="0">
                    <a:solidFill>
                      <a:srgbClr val="66FFFF"/>
                    </a:solidFill>
                  </a:rPr>
                  <a:t>Hypotheses</a:t>
                </a:r>
                <a:r>
                  <a:rPr lang="en-US" altLang="en-US" sz="2200" dirty="0"/>
                  <a:t>	</a:t>
                </a:r>
                <a:r>
                  <a:rPr lang="en-US" altLang="en-US" sz="2200" i="1" dirty="0"/>
                  <a:t>H</a:t>
                </a:r>
                <a:r>
                  <a:rPr lang="en-US" altLang="en-US" sz="2200" baseline="-25000" dirty="0"/>
                  <a:t>0</a:t>
                </a:r>
                <a:r>
                  <a:rPr lang="en-US" altLang="en-US" sz="2200" dirty="0"/>
                  <a:t>:  </a:t>
                </a:r>
                <a:r>
                  <a:rPr lang="en-US" altLang="en-US" sz="2200" i="1" dirty="0">
                    <a:latin typeface="Symbol" panose="05050102010706020507" pitchFamily="18" charset="2"/>
                  </a:rPr>
                  <a:t></a:t>
                </a:r>
                <a:r>
                  <a:rPr lang="en-US" altLang="en-US" sz="2200" baseline="-25000" dirty="0"/>
                  <a:t>1 </a:t>
                </a:r>
                <a:r>
                  <a:rPr lang="en-US" altLang="en-US" sz="2200" u="sng" dirty="0"/>
                  <a:t>&lt;</a:t>
                </a:r>
                <a:r>
                  <a:rPr lang="en-US" altLang="en-US" sz="2200" dirty="0" smtClean="0"/>
                  <a:t> </a:t>
                </a:r>
                <a:r>
                  <a:rPr lang="en-US" altLang="en-US" sz="2200" i="1" dirty="0">
                    <a:latin typeface="Symbol" panose="05050102010706020507" pitchFamily="18" charset="2"/>
                  </a:rPr>
                  <a:t></a:t>
                </a:r>
                <a:r>
                  <a:rPr lang="en-US" altLang="en-US" sz="2200" baseline="-25000" dirty="0"/>
                  <a:t>2</a:t>
                </a:r>
                <a:r>
                  <a:rPr lang="en-US" altLang="en-US" sz="2200" dirty="0"/>
                  <a:t> </a:t>
                </a:r>
              </a:p>
              <a:p>
                <a:pPr algn="justLow">
                  <a:buFont typeface="Monotype Sorts" pitchFamily="2" charset="2"/>
                  <a:buNone/>
                </a:pPr>
                <a:r>
                  <a:rPr lang="en-US" altLang="en-US" sz="2200" dirty="0"/>
                  <a:t>				</a:t>
                </a:r>
                <a:r>
                  <a:rPr lang="en-US" altLang="en-US" sz="2200" i="1" dirty="0"/>
                  <a:t>H</a:t>
                </a:r>
                <a:r>
                  <a:rPr lang="en-US" altLang="en-US" sz="2200" baseline="-25000" dirty="0"/>
                  <a:t>a</a:t>
                </a:r>
                <a:r>
                  <a:rPr lang="en-US" altLang="en-US" sz="2200" dirty="0"/>
                  <a:t>:  </a:t>
                </a:r>
                <a:r>
                  <a:rPr lang="en-US" altLang="en-US" sz="2200" i="1" dirty="0">
                    <a:latin typeface="Symbol" panose="05050102010706020507" pitchFamily="18" charset="2"/>
                  </a:rPr>
                  <a:t></a:t>
                </a:r>
                <a:r>
                  <a:rPr lang="en-US" altLang="en-US" sz="2200" baseline="-25000" dirty="0"/>
                  <a:t>1 </a:t>
                </a:r>
                <a:r>
                  <a:rPr lang="en-US" altLang="en-US" sz="2200" dirty="0"/>
                  <a:t>&gt;</a:t>
                </a:r>
                <a:r>
                  <a:rPr lang="en-US" altLang="en-US" sz="2200" i="1" dirty="0" smtClean="0">
                    <a:latin typeface="Symbol" panose="05050102010706020507" pitchFamily="18" charset="2"/>
                  </a:rPr>
                  <a:t></a:t>
                </a:r>
                <a:r>
                  <a:rPr lang="en-US" altLang="en-US" sz="2200" baseline="-25000" dirty="0" smtClean="0"/>
                  <a:t>2</a:t>
                </a:r>
                <a:r>
                  <a:rPr lang="en-US" altLang="en-US" sz="2200" dirty="0" smtClean="0"/>
                  <a:t> </a:t>
                </a:r>
              </a:p>
              <a:p>
                <a:pPr algn="justLow">
                  <a:buFont typeface="Monotype Sorts" pitchFamily="2" charset="2"/>
                  <a:buNone/>
                </a:pPr>
                <a:endParaRPr lang="en-US" altLang="en-US" sz="2200" dirty="0" smtClean="0"/>
              </a:p>
              <a:p>
                <a:pPr marL="457200" lvl="1" indent="0" algn="justLow">
                  <a:buNone/>
                </a:pPr>
                <a:r>
                  <a:rPr lang="en-US" altLang="en-US" sz="2200" i="1" dirty="0" smtClean="0"/>
                  <a:t>Or can be written as    H</a:t>
                </a:r>
                <a:r>
                  <a:rPr lang="en-US" altLang="en-US" sz="2200" baseline="-25000" dirty="0" smtClean="0"/>
                  <a:t>0</a:t>
                </a:r>
                <a:r>
                  <a:rPr lang="en-US" altLang="en-US" sz="2200" dirty="0"/>
                  <a:t>:  </a:t>
                </a:r>
                <a:r>
                  <a:rPr lang="en-US" altLang="en-US" sz="2200" i="1" dirty="0">
                    <a:latin typeface="Symbol" panose="05050102010706020507" pitchFamily="18" charset="2"/>
                  </a:rPr>
                  <a:t></a:t>
                </a:r>
                <a:r>
                  <a:rPr lang="en-US" altLang="en-US" sz="2200" baseline="-25000" dirty="0"/>
                  <a:t>1 </a:t>
                </a:r>
                <a:r>
                  <a:rPr lang="en-US" altLang="en-US" sz="2200" dirty="0"/>
                  <a:t>- </a:t>
                </a:r>
                <a:r>
                  <a:rPr lang="en-US" altLang="en-US" sz="2200" i="1" dirty="0">
                    <a:latin typeface="Symbol" panose="05050102010706020507" pitchFamily="18" charset="2"/>
                  </a:rPr>
                  <a:t></a:t>
                </a:r>
                <a:r>
                  <a:rPr lang="en-US" altLang="en-US" sz="2200" baseline="-25000" dirty="0"/>
                  <a:t>2</a:t>
                </a:r>
                <a:r>
                  <a:rPr lang="en-US" altLang="en-US" sz="2200" dirty="0"/>
                  <a:t> </a:t>
                </a:r>
                <a:r>
                  <a:rPr lang="en-US" altLang="en-US" sz="2200" u="sng" dirty="0"/>
                  <a:t>&lt;</a:t>
                </a:r>
                <a:r>
                  <a:rPr lang="en-US" altLang="en-US" sz="2200" dirty="0"/>
                  <a:t> 0</a:t>
                </a:r>
              </a:p>
              <a:p>
                <a:pPr algn="justLow">
                  <a:buNone/>
                </a:pPr>
                <a:r>
                  <a:rPr lang="en-US" altLang="en-US" sz="2200" dirty="0"/>
                  <a:t>				</a:t>
                </a:r>
                <a:r>
                  <a:rPr lang="en-US" altLang="en-US" sz="2200" dirty="0" smtClean="0"/>
                  <a:t>    </a:t>
                </a:r>
                <a:r>
                  <a:rPr lang="en-US" altLang="en-US" sz="2200" i="1" dirty="0" smtClean="0"/>
                  <a:t>H</a:t>
                </a:r>
                <a:r>
                  <a:rPr lang="en-US" altLang="en-US" sz="2200" baseline="-25000" dirty="0" smtClean="0"/>
                  <a:t>a</a:t>
                </a:r>
                <a:r>
                  <a:rPr lang="en-US" altLang="en-US" sz="2200" dirty="0"/>
                  <a:t>:  </a:t>
                </a:r>
                <a:r>
                  <a:rPr lang="en-US" altLang="en-US" sz="2200" i="1" dirty="0">
                    <a:latin typeface="Symbol" panose="05050102010706020507" pitchFamily="18" charset="2"/>
                  </a:rPr>
                  <a:t></a:t>
                </a:r>
                <a:r>
                  <a:rPr lang="en-US" altLang="en-US" sz="2200" baseline="-25000" dirty="0"/>
                  <a:t>1 </a:t>
                </a:r>
                <a:r>
                  <a:rPr lang="en-US" altLang="en-US" sz="2200" dirty="0"/>
                  <a:t>- </a:t>
                </a:r>
                <a:r>
                  <a:rPr lang="en-US" altLang="en-US" sz="2200" i="1" dirty="0">
                    <a:latin typeface="Symbol" panose="05050102010706020507" pitchFamily="18" charset="2"/>
                  </a:rPr>
                  <a:t></a:t>
                </a:r>
                <a:r>
                  <a:rPr lang="en-US" altLang="en-US" sz="2200" baseline="-25000" dirty="0"/>
                  <a:t>2</a:t>
                </a:r>
                <a:r>
                  <a:rPr lang="en-US" altLang="en-US" sz="2200" dirty="0"/>
                  <a:t> &gt; 0</a:t>
                </a:r>
              </a:p>
              <a:p>
                <a:pPr algn="justLow">
                  <a:buFont typeface="Monotype Sorts" pitchFamily="2" charset="2"/>
                  <a:buNone/>
                </a:pPr>
                <a:endParaRPr lang="en-US" altLang="en-US" sz="2200" dirty="0"/>
              </a:p>
            </p:txBody>
          </p:sp>
        </mc:Choice>
        <mc:Fallback>
          <p:sp>
            <p:nvSpPr>
              <p:cNvPr id="20482" name="Rectangle 2"/>
              <p:cNvSpPr>
                <a:spLocks noGrp="1" noRot="1" noChangeAspect="1" noMove="1" noResize="1" noEditPoints="1" noAdjustHandles="1" noChangeArrowheads="1" noChangeShapeType="1" noTextEdit="1"/>
              </p:cNvSpPr>
              <p:nvPr>
                <p:ph type="body" idx="1"/>
              </p:nvPr>
            </p:nvSpPr>
            <p:spPr>
              <a:xfrm>
                <a:off x="235527" y="983673"/>
                <a:ext cx="8700655" cy="5403272"/>
              </a:xfrm>
              <a:blipFill>
                <a:blip r:embed="rId3"/>
                <a:stretch>
                  <a:fillRect l="-981" t="-676" r="-2032" b="-3833"/>
                </a:stretch>
              </a:blipFill>
              <a:ln/>
            </p:spPr>
            <p:txBody>
              <a:bodyPr/>
              <a:lstStyle/>
              <a:p>
                <a:r>
                  <a:rPr lang="en-US">
                    <a:noFill/>
                  </a:rPr>
                  <a:t> </a:t>
                </a:r>
              </a:p>
            </p:txBody>
          </p:sp>
        </mc:Fallback>
      </mc:AlternateContent>
      <p:sp>
        <p:nvSpPr>
          <p:cNvPr id="20483" name="Rectangle 3"/>
          <p:cNvSpPr>
            <a:spLocks noGrp="1" noChangeArrowheads="1"/>
          </p:cNvSpPr>
          <p:nvPr>
            <p:ph type="title"/>
          </p:nvPr>
        </p:nvSpPr>
        <p:spPr>
          <a:xfrm>
            <a:off x="519546" y="288636"/>
            <a:ext cx="7772400" cy="547688"/>
          </a:xfrm>
          <a:noFill/>
          <a:ln/>
        </p:spPr>
        <p:txBody>
          <a:bodyPr/>
          <a:lstStyle/>
          <a:p>
            <a:r>
              <a:rPr lang="en-US" altLang="en-US" dirty="0"/>
              <a:t>Example:  Par, Inc.</a:t>
            </a: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506" name="Rectangle 2"/>
              <p:cNvSpPr>
                <a:spLocks noGrp="1" noChangeArrowheads="1"/>
              </p:cNvSpPr>
              <p:nvPr>
                <p:ph type="body" idx="1"/>
              </p:nvPr>
            </p:nvSpPr>
            <p:spPr>
              <a:xfrm>
                <a:off x="387927" y="1116013"/>
                <a:ext cx="8548255" cy="5233987"/>
              </a:xfrm>
              <a:noFill/>
              <a:ln/>
            </p:spPr>
            <p:txBody>
              <a:bodyPr/>
              <a:lstStyle/>
              <a:p>
                <a:pPr algn="justLow"/>
                <a:r>
                  <a:rPr lang="en-US" altLang="en-US" sz="2200" dirty="0" smtClean="0">
                    <a:solidFill>
                      <a:srgbClr val="66FFFF"/>
                    </a:solidFill>
                  </a:rPr>
                  <a:t>Hypothesis Tests About the Difference Between the Means of Two Populations:  Large-Sample Case</a:t>
                </a:r>
              </a:p>
              <a:p>
                <a:pPr marL="0" indent="0" algn="justLow">
                  <a:buNone/>
                </a:pPr>
                <a:endParaRPr lang="en-US" altLang="en-US" sz="2200" dirty="0">
                  <a:solidFill>
                    <a:srgbClr val="66FFFF"/>
                  </a:solidFill>
                </a:endParaRPr>
              </a:p>
              <a:p>
                <a:pPr lvl="1"/>
                <a:r>
                  <a:rPr lang="en-US" altLang="en-US" dirty="0">
                    <a:solidFill>
                      <a:srgbClr val="66FFFF"/>
                    </a:solidFill>
                  </a:rPr>
                  <a:t>Rejection Rule</a:t>
                </a:r>
                <a:r>
                  <a:rPr lang="en-US" altLang="en-US" b="1" dirty="0"/>
                  <a:t>  	</a:t>
                </a:r>
                <a:r>
                  <a:rPr lang="en-US" altLang="en-US" dirty="0"/>
                  <a:t>Reject </a:t>
                </a:r>
                <a:r>
                  <a:rPr lang="en-US" altLang="en-US" i="1" dirty="0"/>
                  <a:t>H</a:t>
                </a:r>
                <a:r>
                  <a:rPr lang="en-US" altLang="en-US" baseline="-25000" dirty="0"/>
                  <a:t>0</a:t>
                </a:r>
                <a:r>
                  <a:rPr lang="en-US" altLang="en-US" dirty="0"/>
                  <a:t> if </a:t>
                </a:r>
                <a:r>
                  <a:rPr lang="en-US" altLang="en-US" i="1" dirty="0"/>
                  <a:t>z</a:t>
                </a:r>
                <a:r>
                  <a:rPr lang="en-US" altLang="en-US" dirty="0"/>
                  <a:t> &gt;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𝑧</m:t>
                        </m:r>
                      </m:e>
                      <m:sub>
                        <m:r>
                          <a:rPr lang="en-US" altLang="en-US" i="1">
                            <a:latin typeface="Cambria Math" panose="02040503050406030204" pitchFamily="18" charset="0"/>
                            <a:ea typeface="Cambria Math" panose="02040503050406030204" pitchFamily="18" charset="0"/>
                          </a:rPr>
                          <m:t>𝛼</m:t>
                        </m:r>
                      </m:sub>
                    </m:sSub>
                  </m:oMath>
                </a14:m>
                <a:r>
                  <a:rPr lang="en-US" altLang="en-US" dirty="0"/>
                  <a:t> = </a:t>
                </a:r>
                <a:r>
                  <a:rPr lang="en-US" altLang="en-US" i="1" dirty="0"/>
                  <a:t>z</a:t>
                </a:r>
                <a:r>
                  <a:rPr lang="en-US" altLang="en-US" baseline="-25000" dirty="0"/>
                  <a:t>.05</a:t>
                </a:r>
                <a:r>
                  <a:rPr lang="en-US" altLang="en-US" dirty="0"/>
                  <a:t> </a:t>
                </a:r>
                <a:r>
                  <a:rPr lang="en-US" altLang="en-US" dirty="0"/>
                  <a:t>= 2.33</a:t>
                </a:r>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sz="1600" dirty="0"/>
              </a:p>
              <a:p>
                <a:pPr lvl="1"/>
                <a:r>
                  <a:rPr lang="en-US" altLang="en-US" dirty="0" smtClean="0">
                    <a:solidFill>
                      <a:srgbClr val="66FFFF"/>
                    </a:solidFill>
                  </a:rPr>
                  <a:t>Conclusion:</a:t>
                </a:r>
                <a:r>
                  <a:rPr lang="en-US" altLang="en-US" b="1" dirty="0" smtClean="0">
                    <a:solidFill>
                      <a:srgbClr val="66FFFF"/>
                    </a:solidFill>
                  </a:rPr>
                  <a:t> </a:t>
                </a:r>
                <a:r>
                  <a:rPr lang="en-US" altLang="en-US" b="1" dirty="0"/>
                  <a:t>Since </a:t>
                </a:r>
                <a:r>
                  <a:rPr lang="en-US" altLang="en-US" i="1" dirty="0" smtClean="0"/>
                  <a:t>z=6.49 </a:t>
                </a:r>
                <a:r>
                  <a:rPr lang="en-US" altLang="en-US" dirty="0" smtClean="0"/>
                  <a:t> </a:t>
                </a:r>
                <a:r>
                  <a:rPr lang="en-US" altLang="en-US" dirty="0"/>
                  <a:t>&gt;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𝑧</m:t>
                        </m:r>
                      </m:e>
                      <m:sub>
                        <m:r>
                          <a:rPr lang="en-US" altLang="en-US" i="1">
                            <a:latin typeface="Cambria Math" panose="02040503050406030204" pitchFamily="18" charset="0"/>
                            <a:ea typeface="Cambria Math" panose="02040503050406030204" pitchFamily="18" charset="0"/>
                          </a:rPr>
                          <m:t>𝛼</m:t>
                        </m:r>
                      </m:sub>
                    </m:sSub>
                  </m:oMath>
                </a14:m>
                <a:r>
                  <a:rPr lang="en-US" altLang="en-US" dirty="0"/>
                  <a:t> = </a:t>
                </a:r>
                <a:r>
                  <a:rPr lang="en-US" altLang="en-US" i="1" dirty="0" smtClean="0"/>
                  <a:t>z</a:t>
                </a:r>
                <a:r>
                  <a:rPr lang="en-US" altLang="en-US" baseline="-25000" dirty="0" smtClean="0"/>
                  <a:t>.05</a:t>
                </a:r>
                <a:r>
                  <a:rPr lang="en-US" altLang="en-US" dirty="0" smtClean="0"/>
                  <a:t> </a:t>
                </a:r>
                <a:r>
                  <a:rPr lang="en-US" altLang="en-US" dirty="0"/>
                  <a:t>= </a:t>
                </a:r>
                <a:r>
                  <a:rPr lang="en-US" altLang="en-US" dirty="0" smtClean="0"/>
                  <a:t>2.33, </a:t>
                </a:r>
                <a:r>
                  <a:rPr lang="en-US" altLang="en-US" dirty="0"/>
                  <a:t>we</a:t>
                </a:r>
                <a:r>
                  <a:rPr lang="en-US" altLang="en-US" b="1" dirty="0"/>
                  <a:t> </a:t>
                </a:r>
                <a:r>
                  <a:rPr lang="en-US" altLang="en-US" dirty="0"/>
                  <a:t>Reject </a:t>
                </a:r>
                <a:r>
                  <a:rPr lang="en-US" altLang="en-US" i="1" dirty="0"/>
                  <a:t>H</a:t>
                </a:r>
                <a:r>
                  <a:rPr lang="en-US" altLang="en-US" baseline="-25000" dirty="0"/>
                  <a:t>0</a:t>
                </a:r>
                <a:r>
                  <a:rPr lang="en-US" altLang="en-US" dirty="0"/>
                  <a:t>. </a:t>
                </a:r>
                <a:endParaRPr lang="en-US" altLang="en-US" b="1" dirty="0" smtClean="0">
                  <a:solidFill>
                    <a:srgbClr val="66FFFF"/>
                  </a:solidFill>
                </a:endParaRPr>
              </a:p>
              <a:p>
                <a:pPr marL="457200" lvl="1" indent="0">
                  <a:buNone/>
                </a:pPr>
                <a:endParaRPr lang="en-US" altLang="en-US" b="1" dirty="0">
                  <a:solidFill>
                    <a:srgbClr val="66FFFF"/>
                  </a:solidFill>
                </a:endParaRPr>
              </a:p>
              <a:p>
                <a:pPr algn="justLow">
                  <a:buFont typeface="Monotype Sorts" pitchFamily="2" charset="2"/>
                  <a:buNone/>
                </a:pPr>
                <a:r>
                  <a:rPr lang="en-US" altLang="en-US" sz="2200" dirty="0" smtClean="0"/>
                  <a:t>Therefore, we </a:t>
                </a:r>
                <a:r>
                  <a:rPr lang="en-US" altLang="en-US" sz="2200" dirty="0"/>
                  <a:t>are </a:t>
                </a:r>
                <a:r>
                  <a:rPr lang="en-US" altLang="en-US" sz="2200" dirty="0" smtClean="0"/>
                  <a:t>confident (at the 1% level of significance) that </a:t>
                </a:r>
                <a:r>
                  <a:rPr lang="en-US" altLang="en-US" sz="2200" dirty="0"/>
                  <a:t>the mean driving distance of Par, Inc. golf balls is greater than the mean driving distance of Rap, Ltd. golf balls.</a:t>
                </a:r>
              </a:p>
            </p:txBody>
          </p:sp>
        </mc:Choice>
        <mc:Fallback>
          <p:sp>
            <p:nvSpPr>
              <p:cNvPr id="21506" name="Rectangle 2"/>
              <p:cNvSpPr>
                <a:spLocks noGrp="1" noRot="1" noChangeAspect="1" noMove="1" noResize="1" noEditPoints="1" noAdjustHandles="1" noChangeArrowheads="1" noChangeShapeType="1" noTextEdit="1"/>
              </p:cNvSpPr>
              <p:nvPr>
                <p:ph type="body" idx="1"/>
              </p:nvPr>
            </p:nvSpPr>
            <p:spPr>
              <a:xfrm>
                <a:off x="387927" y="1116013"/>
                <a:ext cx="8548255" cy="5233987"/>
              </a:xfrm>
              <a:blipFill>
                <a:blip r:embed="rId4"/>
                <a:stretch>
                  <a:fillRect l="-999" t="-815" r="-2140" b="-1630"/>
                </a:stretch>
              </a:blipFill>
              <a:ln/>
            </p:spPr>
            <p:txBody>
              <a:bodyPr/>
              <a:lstStyle/>
              <a:p>
                <a:r>
                  <a:rPr lang="en-US">
                    <a:noFill/>
                  </a:rPr>
                  <a:t> </a:t>
                </a:r>
              </a:p>
            </p:txBody>
          </p:sp>
        </mc:Fallback>
      </mc:AlternateContent>
      <p:graphicFrame>
        <p:nvGraphicFramePr>
          <p:cNvPr id="21507" name="Object 3">
            <a:hlinkClick r:id="" action="ppaction://ole?verb=0"/>
          </p:cNvPr>
          <p:cNvGraphicFramePr>
            <a:graphicFrameLocks/>
          </p:cNvGraphicFramePr>
          <p:nvPr>
            <p:extLst>
              <p:ext uri="{D42A27DB-BD31-4B8C-83A1-F6EECF244321}">
                <p14:modId xmlns:p14="http://schemas.microsoft.com/office/powerpoint/2010/main" val="4117009791"/>
              </p:ext>
            </p:extLst>
          </p:nvPr>
        </p:nvGraphicFramePr>
        <p:xfrm>
          <a:off x="1217035" y="2937164"/>
          <a:ext cx="7241165" cy="1087870"/>
        </p:xfrm>
        <a:graphic>
          <a:graphicData uri="http://schemas.openxmlformats.org/presentationml/2006/ole">
            <mc:AlternateContent xmlns:mc="http://schemas.openxmlformats.org/markup-compatibility/2006">
              <mc:Choice xmlns:v="urn:schemas-microsoft-com:vml" Requires="v">
                <p:oleObj spid="_x0000_s21570" name="Equation" r:id="rId5" imgW="6858000" imgH="1242720" progId="EQUATION">
                  <p:embed/>
                </p:oleObj>
              </mc:Choice>
              <mc:Fallback>
                <p:oleObj name="Equation" r:id="rId5" imgW="6858000" imgH="1242720" progId="EQUATION">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7035" y="2937164"/>
                        <a:ext cx="7241165" cy="1087870"/>
                      </a:xfrm>
                      <a:prstGeom prst="rect">
                        <a:avLst/>
                      </a:prstGeom>
                      <a:noFill/>
                      <a:ln>
                        <a:noFill/>
                      </a:ln>
                      <a:effectLst>
                        <a:outerShdw dist="17961" dir="2700000" algn="ctr" rotWithShape="0">
                          <a:srgbClr val="000000"/>
                        </a:outerShdw>
                      </a:effectLst>
                      <a:extLst/>
                    </p:spPr>
                  </p:pic>
                </p:oleObj>
              </mc:Fallback>
            </mc:AlternateContent>
          </a:graphicData>
        </a:graphic>
      </p:graphicFrame>
      <p:sp>
        <p:nvSpPr>
          <p:cNvPr id="21508" name="Rectangle 4"/>
          <p:cNvSpPr>
            <a:spLocks noGrp="1" noChangeArrowheads="1"/>
          </p:cNvSpPr>
          <p:nvPr>
            <p:ph type="title"/>
          </p:nvPr>
        </p:nvSpPr>
        <p:spPr>
          <a:xfrm>
            <a:off x="685800" y="177800"/>
            <a:ext cx="7772400" cy="547688"/>
          </a:xfrm>
          <a:noFill/>
          <a:ln/>
        </p:spPr>
        <p:txBody>
          <a:bodyPr/>
          <a:lstStyle/>
          <a:p>
            <a:r>
              <a:rPr lang="en-US" altLang="en-US"/>
              <a:t>Example:  Par, Inc.</a:t>
            </a:r>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3668" name="Rectangle 4"/>
              <p:cNvSpPr>
                <a:spLocks noGrp="1" noChangeArrowheads="1"/>
              </p:cNvSpPr>
              <p:nvPr>
                <p:ph type="body" idx="1"/>
              </p:nvPr>
            </p:nvSpPr>
            <p:spPr>
              <a:xfrm>
                <a:off x="346365" y="1116013"/>
                <a:ext cx="8478980" cy="5181600"/>
              </a:xfrm>
              <a:noFill/>
              <a:ln/>
            </p:spPr>
            <p:txBody>
              <a:bodyPr/>
              <a:lstStyle/>
              <a:p>
                <a:pPr algn="justLow"/>
                <a:r>
                  <a:rPr lang="en-US" altLang="en-US" sz="2200" dirty="0" smtClean="0">
                    <a:solidFill>
                      <a:srgbClr val="66FFFF"/>
                    </a:solidFill>
                  </a:rPr>
                  <a:t>Hypothesis Tests About the Difference Between the Means of Two Populations:  Small-Sample Case</a:t>
                </a:r>
              </a:p>
              <a:p>
                <a:pPr marL="0" indent="0" algn="justLow">
                  <a:buNone/>
                </a:pPr>
                <a:endParaRPr lang="en-US" altLang="en-US" sz="2200" dirty="0">
                  <a:solidFill>
                    <a:srgbClr val="66FFFF"/>
                  </a:solidFill>
                </a:endParaRPr>
              </a:p>
              <a:p>
                <a:pPr algn="justLow">
                  <a:buFont typeface="Monotype Sorts" pitchFamily="2" charset="2"/>
                  <a:buNone/>
                </a:pPr>
                <a:r>
                  <a:rPr lang="en-US" altLang="en-US" sz="2200" dirty="0">
                    <a:solidFill>
                      <a:schemeClr val="tx2"/>
                    </a:solidFill>
                  </a:rPr>
                  <a:t>	</a:t>
                </a:r>
                <a:r>
                  <a:rPr lang="en-US" altLang="en-US" sz="2200" dirty="0" smtClean="0"/>
                  <a:t>Can </a:t>
                </a:r>
                <a:r>
                  <a:rPr lang="en-US" altLang="en-US" sz="2200" dirty="0"/>
                  <a:t>we conclude, using </a:t>
                </a:r>
                <a14:m>
                  <m:oMath xmlns:m="http://schemas.openxmlformats.org/officeDocument/2006/math">
                    <m:r>
                      <a:rPr lang="en-US" altLang="en-US" sz="2200" i="1" dirty="0" smtClean="0">
                        <a:latin typeface="Cambria Math" panose="02040503050406030204" pitchFamily="18" charset="0"/>
                        <a:ea typeface="Cambria Math" panose="02040503050406030204" pitchFamily="18" charset="0"/>
                      </a:rPr>
                      <m:t>𝛼</m:t>
                    </m:r>
                    <m:r>
                      <a:rPr lang="en-US" altLang="en-US" sz="2200" b="0" i="1" dirty="0" smtClean="0">
                        <a:latin typeface="Cambria Math" panose="02040503050406030204" pitchFamily="18" charset="0"/>
                        <a:ea typeface="Cambria Math" panose="02040503050406030204" pitchFamily="18" charset="0"/>
                      </a:rPr>
                      <m:t>=0.05</m:t>
                    </m:r>
                  </m:oMath>
                </a14:m>
                <a:r>
                  <a:rPr lang="en-US" altLang="en-US" sz="2200" dirty="0" smtClean="0"/>
                  <a:t> </a:t>
                </a:r>
                <a:r>
                  <a:rPr lang="en-US" altLang="en-US" sz="2200" dirty="0"/>
                  <a:t>level of significance, that the miles-per-gallon (</a:t>
                </a:r>
                <a:r>
                  <a:rPr lang="en-US" altLang="en-US" sz="2200" i="1" dirty="0"/>
                  <a:t>mpg</a:t>
                </a:r>
                <a:r>
                  <a:rPr lang="en-US" altLang="en-US" sz="2200" dirty="0"/>
                  <a:t>) performance of M cars is greater than the miles-per-gallon performance of J cars?</a:t>
                </a:r>
              </a:p>
              <a:p>
                <a:pPr algn="justLow">
                  <a:buFont typeface="Monotype Sorts" pitchFamily="2" charset="2"/>
                  <a:buNone/>
                </a:pPr>
                <a:r>
                  <a:rPr lang="en-US" altLang="en-US" sz="2200" i="1" dirty="0">
                    <a:latin typeface="Symbol" panose="05050102010706020507" pitchFamily="18" charset="2"/>
                  </a:rPr>
                  <a:t>	</a:t>
                </a:r>
                <a:r>
                  <a:rPr lang="en-US" altLang="en-US" sz="2200" baseline="-25000" dirty="0"/>
                  <a:t>1</a:t>
                </a:r>
                <a:r>
                  <a:rPr lang="en-US" altLang="en-US" sz="2200" dirty="0"/>
                  <a:t> = mean </a:t>
                </a:r>
                <a:r>
                  <a:rPr lang="en-US" altLang="en-US" sz="2200" i="1" dirty="0"/>
                  <a:t>mpg</a:t>
                </a:r>
                <a:r>
                  <a:rPr lang="en-US" altLang="en-US" sz="2200" dirty="0"/>
                  <a:t> for the population of M cars</a:t>
                </a:r>
              </a:p>
              <a:p>
                <a:pPr algn="justLow">
                  <a:buFont typeface="Monotype Sorts" pitchFamily="2" charset="2"/>
                  <a:buNone/>
                </a:pPr>
                <a:r>
                  <a:rPr lang="en-US" altLang="en-US" sz="2200" dirty="0"/>
                  <a:t>	</a:t>
                </a:r>
                <a:r>
                  <a:rPr lang="en-US" altLang="en-US" sz="2200" i="1" dirty="0">
                    <a:latin typeface="Symbol" panose="05050102010706020507" pitchFamily="18" charset="2"/>
                  </a:rPr>
                  <a:t></a:t>
                </a:r>
                <a:r>
                  <a:rPr lang="en-US" altLang="en-US" sz="2200" baseline="-25000" dirty="0"/>
                  <a:t>2</a:t>
                </a:r>
                <a:r>
                  <a:rPr lang="en-US" altLang="en-US" sz="2200" dirty="0"/>
                  <a:t> = mean </a:t>
                </a:r>
                <a:r>
                  <a:rPr lang="en-US" altLang="en-US" sz="2200" i="1" dirty="0"/>
                  <a:t>mpg</a:t>
                </a:r>
                <a:r>
                  <a:rPr lang="en-US" altLang="en-US" sz="2200" dirty="0"/>
                  <a:t> for the population of J </a:t>
                </a:r>
                <a:r>
                  <a:rPr lang="en-US" altLang="en-US" sz="2200" dirty="0" smtClean="0"/>
                  <a:t>cars</a:t>
                </a:r>
              </a:p>
              <a:p>
                <a:pPr algn="justLow">
                  <a:buFont typeface="Monotype Sorts" pitchFamily="2" charset="2"/>
                  <a:buNone/>
                </a:pPr>
                <a:endParaRPr lang="en-US" altLang="en-US" sz="2200" dirty="0"/>
              </a:p>
              <a:p>
                <a:pPr lvl="1" algn="justLow"/>
                <a:r>
                  <a:rPr lang="en-US" altLang="en-US" sz="2200" dirty="0">
                    <a:solidFill>
                      <a:srgbClr val="66FFFF"/>
                    </a:solidFill>
                  </a:rPr>
                  <a:t>Hypotheses</a:t>
                </a:r>
                <a:r>
                  <a:rPr lang="en-US" altLang="en-US" sz="2200" dirty="0"/>
                  <a:t>	</a:t>
                </a:r>
                <a:r>
                  <a:rPr lang="en-US" altLang="en-US" sz="2200" i="1" dirty="0"/>
                  <a:t>H</a:t>
                </a:r>
                <a:r>
                  <a:rPr lang="en-US" altLang="en-US" sz="2200" baseline="-25000" dirty="0"/>
                  <a:t>0</a:t>
                </a:r>
                <a:r>
                  <a:rPr lang="en-US" altLang="en-US" sz="2200" dirty="0"/>
                  <a:t>:  </a:t>
                </a:r>
                <a:r>
                  <a:rPr lang="en-US" altLang="en-US" sz="2200" i="1" dirty="0">
                    <a:latin typeface="Symbol" panose="05050102010706020507" pitchFamily="18" charset="2"/>
                  </a:rPr>
                  <a:t></a:t>
                </a:r>
                <a:r>
                  <a:rPr lang="en-US" altLang="en-US" sz="2200" baseline="-25000" dirty="0"/>
                  <a:t>1 </a:t>
                </a:r>
                <a:r>
                  <a:rPr lang="en-US" altLang="en-US" sz="2200" dirty="0"/>
                  <a:t>- </a:t>
                </a:r>
                <a:r>
                  <a:rPr lang="en-US" altLang="en-US" sz="2200" i="1" dirty="0">
                    <a:latin typeface="Symbol" panose="05050102010706020507" pitchFamily="18" charset="2"/>
                  </a:rPr>
                  <a:t></a:t>
                </a:r>
                <a:r>
                  <a:rPr lang="en-US" altLang="en-US" sz="2200" baseline="-25000" dirty="0"/>
                  <a:t>2</a:t>
                </a:r>
                <a:r>
                  <a:rPr lang="en-US" altLang="en-US" sz="2200" dirty="0"/>
                  <a:t> </a:t>
                </a:r>
                <a:r>
                  <a:rPr lang="en-US" altLang="en-US" sz="2200" u="sng" dirty="0"/>
                  <a:t>&lt;</a:t>
                </a:r>
                <a:r>
                  <a:rPr lang="en-US" altLang="en-US" sz="2200" dirty="0"/>
                  <a:t> 0</a:t>
                </a:r>
              </a:p>
              <a:p>
                <a:pPr algn="justLow">
                  <a:buFont typeface="Monotype Sorts" pitchFamily="2" charset="2"/>
                  <a:buNone/>
                </a:pPr>
                <a:r>
                  <a:rPr lang="en-US" altLang="en-US" sz="2200" dirty="0"/>
                  <a:t>				</a:t>
                </a:r>
                <a:r>
                  <a:rPr lang="en-US" altLang="en-US" sz="2200" i="1" dirty="0"/>
                  <a:t>H</a:t>
                </a:r>
                <a:r>
                  <a:rPr lang="en-US" altLang="en-US" sz="2200" baseline="-25000" dirty="0"/>
                  <a:t>a</a:t>
                </a:r>
                <a:r>
                  <a:rPr lang="en-US" altLang="en-US" sz="2200" dirty="0"/>
                  <a:t>:  </a:t>
                </a:r>
                <a:r>
                  <a:rPr lang="en-US" altLang="en-US" sz="2200" i="1" dirty="0">
                    <a:latin typeface="Symbol" panose="05050102010706020507" pitchFamily="18" charset="2"/>
                  </a:rPr>
                  <a:t></a:t>
                </a:r>
                <a:r>
                  <a:rPr lang="en-US" altLang="en-US" sz="2200" baseline="-25000" dirty="0"/>
                  <a:t>1 </a:t>
                </a:r>
                <a:r>
                  <a:rPr lang="en-US" altLang="en-US" sz="2200" dirty="0"/>
                  <a:t>- </a:t>
                </a:r>
                <a:r>
                  <a:rPr lang="en-US" altLang="en-US" sz="2200" i="1" dirty="0">
                    <a:latin typeface="Symbol" panose="05050102010706020507" pitchFamily="18" charset="2"/>
                  </a:rPr>
                  <a:t></a:t>
                </a:r>
                <a:r>
                  <a:rPr lang="en-US" altLang="en-US" sz="2200" baseline="-25000" dirty="0"/>
                  <a:t>2</a:t>
                </a:r>
                <a:r>
                  <a:rPr lang="en-US" altLang="en-US" sz="2200" dirty="0"/>
                  <a:t> &gt; 0</a:t>
                </a:r>
              </a:p>
            </p:txBody>
          </p:sp>
        </mc:Choice>
        <mc:Fallback>
          <p:sp>
            <p:nvSpPr>
              <p:cNvPr id="113668" name="Rectangle 4"/>
              <p:cNvSpPr>
                <a:spLocks noGrp="1" noRot="1" noChangeAspect="1" noMove="1" noResize="1" noEditPoints="1" noAdjustHandles="1" noChangeArrowheads="1" noChangeShapeType="1" noTextEdit="1"/>
              </p:cNvSpPr>
              <p:nvPr>
                <p:ph type="body" idx="1"/>
              </p:nvPr>
            </p:nvSpPr>
            <p:spPr>
              <a:xfrm>
                <a:off x="346365" y="1116013"/>
                <a:ext cx="8478980" cy="5181600"/>
              </a:xfrm>
              <a:blipFill>
                <a:blip r:embed="rId3"/>
                <a:stretch>
                  <a:fillRect l="-288" t="-824" r="-2085"/>
                </a:stretch>
              </a:blipFill>
              <a:ln/>
            </p:spPr>
            <p:txBody>
              <a:bodyPr/>
              <a:lstStyle/>
              <a:p>
                <a:r>
                  <a:rPr lang="en-US">
                    <a:noFill/>
                  </a:rPr>
                  <a:t> </a:t>
                </a:r>
              </a:p>
            </p:txBody>
          </p:sp>
        </mc:Fallback>
      </mc:AlternateContent>
      <p:sp>
        <p:nvSpPr>
          <p:cNvPr id="113669" name="Rectangle 5"/>
          <p:cNvSpPr>
            <a:spLocks noGrp="1" noChangeArrowheads="1"/>
          </p:cNvSpPr>
          <p:nvPr>
            <p:ph type="title"/>
          </p:nvPr>
        </p:nvSpPr>
        <p:spPr>
          <a:xfrm>
            <a:off x="685800" y="177800"/>
            <a:ext cx="7772400" cy="547688"/>
          </a:xfrm>
          <a:noFill/>
          <a:ln/>
          <a:extLst>
            <a:ext uri="{91240B29-F687-4F45-9708-019B960494DF}">
              <a14:hiddenLine xmlns:a14="http://schemas.microsoft.com/office/drawing/2010/main" w="12700">
                <a:solidFill>
                  <a:srgbClr val="F8D008"/>
                </a:solidFill>
                <a:miter lim="800000"/>
                <a:headEnd/>
                <a:tailEnd/>
              </a14:hiddenLine>
            </a:ext>
          </a:extLst>
        </p:spPr>
        <p:txBody>
          <a:bodyPr/>
          <a:lstStyle/>
          <a:p>
            <a:r>
              <a:rPr lang="en-US" altLang="en-US" sz="2400" dirty="0"/>
              <a:t>Example:  Specific Motors</a:t>
            </a: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0244" y="129454"/>
            <a:ext cx="7772400" cy="814387"/>
          </a:xfrm>
        </p:spPr>
        <p:txBody>
          <a:bodyPr/>
          <a:lstStyle/>
          <a:p>
            <a:r>
              <a:rPr lang="en-US" altLang="en-US" dirty="0"/>
              <a:t>Example:  Specific Motors</a:t>
            </a:r>
          </a:p>
        </p:txBody>
      </p:sp>
      <p:sp>
        <p:nvSpPr>
          <p:cNvPr id="114691" name="Rectangle 3"/>
          <p:cNvSpPr>
            <a:spLocks noGrp="1" noChangeArrowheads="1"/>
          </p:cNvSpPr>
          <p:nvPr>
            <p:ph type="body" idx="1"/>
          </p:nvPr>
        </p:nvSpPr>
        <p:spPr>
          <a:xfrm>
            <a:off x="457201" y="1104899"/>
            <a:ext cx="8451272" cy="4866409"/>
          </a:xfrm>
        </p:spPr>
        <p:txBody>
          <a:bodyPr/>
          <a:lstStyle/>
          <a:p>
            <a:pPr algn="justLow"/>
            <a:r>
              <a:rPr lang="en-US" altLang="en-US" sz="2200" dirty="0">
                <a:solidFill>
                  <a:srgbClr val="66FFFF"/>
                </a:solidFill>
              </a:rPr>
              <a:t>Hypothesis Tests About the Difference Between the Means of Two Populations:  Small-Sample </a:t>
            </a:r>
            <a:r>
              <a:rPr lang="en-US" altLang="en-US" sz="2200" dirty="0" smtClean="0">
                <a:solidFill>
                  <a:srgbClr val="66FFFF"/>
                </a:solidFill>
              </a:rPr>
              <a:t>Case</a:t>
            </a:r>
          </a:p>
          <a:p>
            <a:pPr marL="0" indent="0" algn="justLow">
              <a:buNone/>
            </a:pPr>
            <a:endParaRPr lang="en-US" altLang="en-US" sz="2200" dirty="0">
              <a:solidFill>
                <a:srgbClr val="66FFFF"/>
              </a:solidFill>
            </a:endParaRPr>
          </a:p>
          <a:p>
            <a:pPr lvl="1"/>
            <a:r>
              <a:rPr lang="en-US" altLang="en-US" dirty="0">
                <a:solidFill>
                  <a:srgbClr val="66FFFF"/>
                </a:solidFill>
              </a:rPr>
              <a:t>Rejection Rule</a:t>
            </a:r>
          </a:p>
          <a:p>
            <a:pPr lvl="1">
              <a:buFontTx/>
              <a:buNone/>
            </a:pPr>
            <a:r>
              <a:rPr lang="en-US" altLang="en-US" dirty="0"/>
              <a:t>	</a:t>
            </a:r>
            <a:r>
              <a:rPr lang="en-US" altLang="en-US" dirty="0"/>
              <a:t> </a:t>
            </a:r>
            <a:r>
              <a:rPr lang="en-US" altLang="en-US" dirty="0" smtClean="0"/>
              <a:t>          </a:t>
            </a:r>
            <a:r>
              <a:rPr lang="en-US" altLang="en-US" dirty="0" smtClean="0"/>
              <a:t>  </a:t>
            </a:r>
            <a:r>
              <a:rPr lang="en-US" altLang="en-US" dirty="0"/>
              <a:t>Reject </a:t>
            </a:r>
            <a:r>
              <a:rPr lang="en-US" altLang="en-US" i="1" dirty="0"/>
              <a:t>H</a:t>
            </a:r>
            <a:r>
              <a:rPr lang="en-US" altLang="en-US" baseline="-25000" dirty="0"/>
              <a:t>0</a:t>
            </a:r>
            <a:r>
              <a:rPr lang="en-US" altLang="en-US" dirty="0"/>
              <a:t> if </a:t>
            </a:r>
            <a:r>
              <a:rPr lang="en-US" altLang="en-US" i="1" dirty="0"/>
              <a:t>t</a:t>
            </a:r>
            <a:r>
              <a:rPr lang="en-US" altLang="en-US" dirty="0"/>
              <a:t> &gt; </a:t>
            </a:r>
            <a:r>
              <a:rPr lang="en-US" altLang="en-US" dirty="0" smtClean="0"/>
              <a:t>1.734     </a:t>
            </a:r>
            <a:r>
              <a:rPr lang="en-US" altLang="en-US" dirty="0"/>
              <a:t>(</a:t>
            </a:r>
            <a:r>
              <a:rPr lang="en-US" altLang="en-US" i="1" dirty="0">
                <a:latin typeface="MT Symbol" pitchFamily="82" charset="2"/>
              </a:rPr>
              <a:t>a</a:t>
            </a:r>
            <a:r>
              <a:rPr lang="en-US" altLang="en-US" dirty="0"/>
              <a:t> = .05, d.f. = 18)</a:t>
            </a:r>
          </a:p>
          <a:p>
            <a:pPr lvl="1">
              <a:buFontTx/>
              <a:buNone/>
            </a:pPr>
            <a:endParaRPr lang="en-US" altLang="en-US" sz="800" dirty="0"/>
          </a:p>
          <a:p>
            <a:pPr lvl="1"/>
            <a:r>
              <a:rPr lang="en-US" altLang="en-US" dirty="0">
                <a:solidFill>
                  <a:srgbClr val="66FFFF"/>
                </a:solidFill>
              </a:rPr>
              <a:t>Test Statistic</a:t>
            </a:r>
          </a:p>
          <a:p>
            <a:pPr lvl="1">
              <a:buFontTx/>
              <a:buNone/>
            </a:pPr>
            <a:endParaRPr lang="en-US" altLang="en-US" dirty="0">
              <a:solidFill>
                <a:srgbClr val="66FFFF"/>
              </a:solidFill>
            </a:endParaRPr>
          </a:p>
          <a:p>
            <a:pPr lvl="1"/>
            <a:endParaRPr lang="en-US" altLang="en-US" dirty="0">
              <a:solidFill>
                <a:srgbClr val="FFFF00"/>
              </a:solidFill>
            </a:endParaRPr>
          </a:p>
          <a:p>
            <a:pPr lvl="1">
              <a:buFontTx/>
              <a:buNone/>
            </a:pPr>
            <a:r>
              <a:rPr lang="en-US" altLang="en-US" dirty="0"/>
              <a:t>		      where:</a:t>
            </a:r>
          </a:p>
        </p:txBody>
      </p:sp>
      <p:graphicFrame>
        <p:nvGraphicFramePr>
          <p:cNvPr id="114692" name="Object 4">
            <a:hlinkClick r:id="" action="ppaction://ole?verb=0"/>
          </p:cNvPr>
          <p:cNvGraphicFramePr>
            <a:graphicFrameLocks/>
          </p:cNvGraphicFramePr>
          <p:nvPr/>
        </p:nvGraphicFramePr>
        <p:xfrm>
          <a:off x="3127375" y="3811588"/>
          <a:ext cx="2897188" cy="871537"/>
        </p:xfrm>
        <a:graphic>
          <a:graphicData uri="http://schemas.openxmlformats.org/presentationml/2006/ole">
            <mc:AlternateContent xmlns:mc="http://schemas.openxmlformats.org/markup-compatibility/2006">
              <mc:Choice xmlns:v="urn:schemas-microsoft-com:vml" Requires="v">
                <p:oleObj spid="_x0000_s114816" name="Equation" r:id="rId4" imgW="2906640" imgH="823680" progId="Equation.2">
                  <p:embed/>
                </p:oleObj>
              </mc:Choice>
              <mc:Fallback>
                <p:oleObj name="Equation" r:id="rId4" imgW="2906640" imgH="823680" progId="Equation.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375" y="3811588"/>
                        <a:ext cx="2897188" cy="87153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14693" name="Object 5"/>
          <p:cNvGraphicFramePr>
            <a:graphicFrameLocks noChangeAspect="1"/>
          </p:cNvGraphicFramePr>
          <p:nvPr/>
        </p:nvGraphicFramePr>
        <p:xfrm>
          <a:off x="3098800" y="5029200"/>
          <a:ext cx="2935288" cy="781050"/>
        </p:xfrm>
        <a:graphic>
          <a:graphicData uri="http://schemas.openxmlformats.org/presentationml/2006/ole">
            <mc:AlternateContent xmlns:mc="http://schemas.openxmlformats.org/markup-compatibility/2006">
              <mc:Choice xmlns:v="urn:schemas-microsoft-com:vml" Requires="v">
                <p:oleObj spid="_x0000_s114817" name="Equation" r:id="rId6" imgW="1574640" imgH="419040" progId="Equation.DSMT4">
                  <p:embed/>
                </p:oleObj>
              </mc:Choice>
              <mc:Fallback>
                <p:oleObj name="Equation" r:id="rId6" imgW="1574640" imgH="4190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8800" y="5029200"/>
                        <a:ext cx="2935288" cy="78105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37081" indent="-283493" eaLnBrk="0" hangingPunct="0">
              <a:defRPr>
                <a:solidFill>
                  <a:schemeClr val="tx1"/>
                </a:solidFill>
                <a:latin typeface="Verdana" pitchFamily="34" charset="0"/>
                <a:cs typeface="Arial" charset="0"/>
              </a:defRPr>
            </a:lvl2pPr>
            <a:lvl3pPr marL="1133970" indent="-226794" eaLnBrk="0" hangingPunct="0">
              <a:defRPr>
                <a:solidFill>
                  <a:schemeClr val="tx1"/>
                </a:solidFill>
                <a:latin typeface="Verdana" pitchFamily="34" charset="0"/>
                <a:cs typeface="Arial" charset="0"/>
              </a:defRPr>
            </a:lvl3pPr>
            <a:lvl4pPr marL="1587558" indent="-226794" eaLnBrk="0" hangingPunct="0">
              <a:defRPr>
                <a:solidFill>
                  <a:schemeClr val="tx1"/>
                </a:solidFill>
                <a:latin typeface="Verdana" pitchFamily="34" charset="0"/>
                <a:cs typeface="Arial" charset="0"/>
              </a:defRPr>
            </a:lvl4pPr>
            <a:lvl5pPr marL="2041147" indent="-226794" eaLnBrk="0" hangingPunct="0">
              <a:defRPr>
                <a:solidFill>
                  <a:schemeClr val="tx1"/>
                </a:solidFill>
                <a:latin typeface="Verdana" pitchFamily="34" charset="0"/>
                <a:cs typeface="Arial" charset="0"/>
              </a:defRPr>
            </a:lvl5pPr>
            <a:lvl6pPr marL="2494735" indent="-226794" eaLnBrk="0" fontAlgn="base" hangingPunct="0">
              <a:spcBef>
                <a:spcPct val="0"/>
              </a:spcBef>
              <a:spcAft>
                <a:spcPct val="0"/>
              </a:spcAft>
              <a:defRPr>
                <a:solidFill>
                  <a:schemeClr val="tx1"/>
                </a:solidFill>
                <a:latin typeface="Verdana" pitchFamily="34" charset="0"/>
                <a:cs typeface="Arial" charset="0"/>
              </a:defRPr>
            </a:lvl6pPr>
            <a:lvl7pPr marL="2948323" indent="-226794" eaLnBrk="0" fontAlgn="base" hangingPunct="0">
              <a:spcBef>
                <a:spcPct val="0"/>
              </a:spcBef>
              <a:spcAft>
                <a:spcPct val="0"/>
              </a:spcAft>
              <a:defRPr>
                <a:solidFill>
                  <a:schemeClr val="tx1"/>
                </a:solidFill>
                <a:latin typeface="Verdana" pitchFamily="34" charset="0"/>
                <a:cs typeface="Arial" charset="0"/>
              </a:defRPr>
            </a:lvl7pPr>
            <a:lvl8pPr marL="3401911" indent="-226794" eaLnBrk="0" fontAlgn="base" hangingPunct="0">
              <a:spcBef>
                <a:spcPct val="0"/>
              </a:spcBef>
              <a:spcAft>
                <a:spcPct val="0"/>
              </a:spcAft>
              <a:defRPr>
                <a:solidFill>
                  <a:schemeClr val="tx1"/>
                </a:solidFill>
                <a:latin typeface="Verdana" pitchFamily="34" charset="0"/>
                <a:cs typeface="Arial" charset="0"/>
              </a:defRPr>
            </a:lvl8pPr>
            <a:lvl9pPr marL="3855499" indent="-226794"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dirty="0" smtClean="0"/>
          </a:p>
        </p:txBody>
      </p:sp>
      <p:sp>
        <p:nvSpPr>
          <p:cNvPr id="29700" name="Rectangle 33"/>
          <p:cNvSpPr>
            <a:spLocks noGrp="1" noChangeArrowheads="1"/>
          </p:cNvSpPr>
          <p:nvPr>
            <p:ph type="title"/>
          </p:nvPr>
        </p:nvSpPr>
        <p:spPr>
          <a:xfrm>
            <a:off x="671946" y="177079"/>
            <a:ext cx="7772400" cy="814387"/>
          </a:xfrm>
        </p:spPr>
        <p:txBody>
          <a:bodyPr/>
          <a:lstStyle/>
          <a:p>
            <a:pPr eaLnBrk="1" hangingPunct="1"/>
            <a:r>
              <a:rPr lang="en-US" sz="2400" dirty="0"/>
              <a:t>Example: </a:t>
            </a:r>
            <a:r>
              <a:rPr lang="en-US" sz="2400" dirty="0" smtClean="0"/>
              <a:t>Semiconductor (Solve </a:t>
            </a:r>
            <a:r>
              <a:rPr lang="en-US" sz="2400" dirty="0"/>
              <a:t>using SPSS)</a:t>
            </a:r>
          </a:p>
        </p:txBody>
      </p:sp>
      <p:sp>
        <p:nvSpPr>
          <p:cNvPr id="30725" name="Rectangle 34"/>
          <p:cNvSpPr>
            <a:spLocks noGrp="1" noChangeArrowheads="1"/>
          </p:cNvSpPr>
          <p:nvPr>
            <p:ph type="body" idx="1"/>
          </p:nvPr>
        </p:nvSpPr>
        <p:spPr>
          <a:xfrm>
            <a:off x="318656" y="1316182"/>
            <a:ext cx="8478980" cy="4977603"/>
          </a:xfrm>
        </p:spPr>
        <p:txBody>
          <a:bodyPr/>
          <a:lstStyle/>
          <a:p>
            <a:pPr marL="0" indent="0" algn="just" eaLnBrk="1" hangingPunct="1">
              <a:buSzTx/>
              <a:buNone/>
              <a:defRPr/>
            </a:pPr>
            <a:r>
              <a:rPr lang="en-US" sz="2200" dirty="0">
                <a:latin typeface="+mj-lt"/>
              </a:rPr>
              <a:t>In semiconductor manufacturing, wet chemical etching is often used to remove silicon from the backs of wafers prior to </a:t>
            </a:r>
            <a:r>
              <a:rPr lang="en-US" sz="2200" dirty="0">
                <a:latin typeface="+mj-lt"/>
              </a:rPr>
              <a:t>metallization. </a:t>
            </a:r>
            <a:r>
              <a:rPr lang="en-US" sz="2200" dirty="0">
                <a:latin typeface="+mj-lt"/>
              </a:rPr>
              <a:t>The </a:t>
            </a:r>
            <a:r>
              <a:rPr lang="en-US" sz="2200" b="1" i="1" dirty="0">
                <a:latin typeface="+mj-lt"/>
              </a:rPr>
              <a:t>etch rate</a:t>
            </a:r>
            <a:r>
              <a:rPr lang="en-US" sz="2200" dirty="0">
                <a:latin typeface="+mj-lt"/>
              </a:rPr>
              <a:t> is an important criterion in this process and known to follow a normal distribution. </a:t>
            </a:r>
            <a:r>
              <a:rPr lang="en-US" sz="2200" b="1" dirty="0">
                <a:latin typeface="+mj-lt"/>
              </a:rPr>
              <a:t>Two different etching solutions</a:t>
            </a:r>
            <a:r>
              <a:rPr lang="en-US" sz="2200" dirty="0">
                <a:latin typeface="+mj-lt"/>
              </a:rPr>
              <a:t> have been compared, using two random samples of 10 wafers for each solution. The observed etch rates (in mils per minute) are: </a:t>
            </a:r>
            <a:endParaRPr lang="en-US" sz="2200" dirty="0">
              <a:latin typeface="+mj-lt"/>
            </a:endParaRPr>
          </a:p>
          <a:p>
            <a:pPr marL="0" indent="0" algn="just" eaLnBrk="1" hangingPunct="1">
              <a:buSzTx/>
              <a:buNone/>
              <a:defRPr/>
            </a:pPr>
            <a:endParaRPr lang="en-US" sz="2200" dirty="0">
              <a:latin typeface="+mj-lt"/>
            </a:endParaRPr>
          </a:p>
          <a:p>
            <a:pPr marL="342131" indent="-342131" algn="just" eaLnBrk="1" hangingPunct="1">
              <a:buNone/>
              <a:defRPr/>
            </a:pPr>
            <a:r>
              <a:rPr lang="en-US" sz="2200" dirty="0">
                <a:latin typeface="+mj-lt"/>
              </a:rPr>
              <a:t>	</a:t>
            </a:r>
            <a:r>
              <a:rPr lang="en-US" sz="2200" b="1" dirty="0">
                <a:solidFill>
                  <a:srgbClr val="FFFF00"/>
                </a:solidFill>
                <a:latin typeface="+mj-lt"/>
              </a:rPr>
              <a:t>Solution 1: 9.9 </a:t>
            </a:r>
            <a:r>
              <a:rPr lang="en-US" sz="2200" b="1" dirty="0" smtClean="0">
                <a:solidFill>
                  <a:srgbClr val="FFFF00"/>
                </a:solidFill>
                <a:latin typeface="+mj-lt"/>
              </a:rPr>
              <a:t>    9.4   9.3  </a:t>
            </a:r>
            <a:r>
              <a:rPr lang="en-US" sz="2200" b="1" dirty="0">
                <a:solidFill>
                  <a:srgbClr val="FFFF00"/>
                </a:solidFill>
                <a:latin typeface="+mj-lt"/>
              </a:rPr>
              <a:t>9.6 </a:t>
            </a:r>
            <a:r>
              <a:rPr lang="en-US" sz="2200" b="1" dirty="0" smtClean="0">
                <a:solidFill>
                  <a:srgbClr val="FFFF00"/>
                </a:solidFill>
                <a:latin typeface="+mj-lt"/>
              </a:rPr>
              <a:t> 10.2  </a:t>
            </a:r>
            <a:r>
              <a:rPr lang="en-US" sz="2200" b="1" dirty="0">
                <a:solidFill>
                  <a:srgbClr val="FFFF00"/>
                </a:solidFill>
                <a:latin typeface="+mj-lt"/>
              </a:rPr>
              <a:t>10.6 10.3  10.0  10.3  10.1</a:t>
            </a:r>
          </a:p>
          <a:p>
            <a:pPr marL="342131" indent="-342131" algn="just" eaLnBrk="1" hangingPunct="1">
              <a:buNone/>
              <a:defRPr/>
            </a:pPr>
            <a:r>
              <a:rPr lang="en-US" sz="2200" b="1" dirty="0">
                <a:solidFill>
                  <a:srgbClr val="FFFF00"/>
                </a:solidFill>
                <a:latin typeface="+mj-lt"/>
              </a:rPr>
              <a:t>	Solution 2: 10.2 10.6 10.7 10.4 10.5 </a:t>
            </a:r>
            <a:r>
              <a:rPr lang="en-US" sz="2200" b="1" dirty="0" smtClean="0">
                <a:solidFill>
                  <a:srgbClr val="FFFF00"/>
                </a:solidFill>
                <a:latin typeface="+mj-lt"/>
              </a:rPr>
              <a:t> 10.0 </a:t>
            </a:r>
            <a:r>
              <a:rPr lang="en-US" sz="2200" b="1" dirty="0">
                <a:solidFill>
                  <a:srgbClr val="FFFF00"/>
                </a:solidFill>
                <a:latin typeface="+mj-lt"/>
              </a:rPr>
              <a:t>10.2 </a:t>
            </a:r>
            <a:r>
              <a:rPr lang="en-US" sz="2200" b="1" dirty="0" smtClean="0">
                <a:solidFill>
                  <a:srgbClr val="FFFF00"/>
                </a:solidFill>
                <a:latin typeface="+mj-lt"/>
              </a:rPr>
              <a:t> 10.7  10.4  10.3</a:t>
            </a:r>
          </a:p>
          <a:p>
            <a:pPr marL="342131" indent="-342131" algn="just" eaLnBrk="1" hangingPunct="1">
              <a:buNone/>
              <a:defRPr/>
            </a:pPr>
            <a:endParaRPr lang="en-US" sz="2200" b="1" dirty="0">
              <a:solidFill>
                <a:srgbClr val="FFFF00"/>
              </a:solidFill>
              <a:latin typeface="+mj-lt"/>
            </a:endParaRPr>
          </a:p>
          <a:p>
            <a:pPr marL="342131" indent="-342131" algn="just" eaLnBrk="1" hangingPunct="1">
              <a:buNone/>
              <a:defRPr/>
            </a:pPr>
            <a:r>
              <a:rPr lang="en-US" sz="2200" dirty="0" smtClean="0">
                <a:latin typeface="+mj-lt"/>
              </a:rPr>
              <a:t>Do </a:t>
            </a:r>
            <a:r>
              <a:rPr lang="en-US" sz="2200" dirty="0">
                <a:latin typeface="+mj-lt"/>
              </a:rPr>
              <a:t>the data support the claim that the mean etch rate is the same for both solutions?</a:t>
            </a:r>
          </a:p>
        </p:txBody>
      </p:sp>
    </p:spTree>
    <p:extLst>
      <p:ext uri="{BB962C8B-B14F-4D97-AF65-F5344CB8AC3E}">
        <p14:creationId xmlns:p14="http://schemas.microsoft.com/office/powerpoint/2010/main" val="3244943515"/>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of the Example</a:t>
            </a:r>
            <a:endParaRPr lang="en-US" dirty="0"/>
          </a:p>
        </p:txBody>
      </p:sp>
      <mc:AlternateContent xmlns:mc="http://schemas.openxmlformats.org/markup-compatibility/2006">
        <mc:Choice xmlns:a14="http://schemas.microsoft.com/office/drawing/2010/main" Requires="a14">
          <p:sp>
            <p:nvSpPr>
              <p:cNvPr id="8" name="Rectangle 7"/>
              <p:cNvSpPr/>
              <p:nvPr/>
            </p:nvSpPr>
            <p:spPr>
              <a:xfrm>
                <a:off x="540327" y="886699"/>
                <a:ext cx="8118763" cy="1107996"/>
              </a:xfrm>
              <a:prstGeom prst="rect">
                <a:avLst/>
              </a:prstGeom>
            </p:spPr>
            <p:txBody>
              <a:bodyPr wrap="square">
                <a:spAutoFit/>
              </a:bodyPr>
              <a:lstStyle/>
              <a:p>
                <a:pPr algn="justLow">
                  <a:buFont typeface="Monotype Sorts" pitchFamily="2" charset="2"/>
                  <a:buNone/>
                </a:pPr>
                <a:r>
                  <a:rPr lang="en-US" altLang="en-US" i="1" dirty="0">
                    <a:latin typeface="Symbol" panose="05050102010706020507" pitchFamily="18" charset="2"/>
                  </a:rPr>
                  <a:t>	</a:t>
                </a:r>
                <a:r>
                  <a:rPr lang="en-US" altLang="en-US" baseline="-25000" dirty="0"/>
                  <a:t>1</a:t>
                </a:r>
                <a:r>
                  <a:rPr lang="en-US" altLang="en-US" dirty="0"/>
                  <a:t> = </a:t>
                </a:r>
                <a:r>
                  <a:rPr lang="en-US" altLang="en-US" dirty="0" smtClean="0"/>
                  <a:t>Solution 1 </a:t>
                </a:r>
                <a:r>
                  <a:rPr lang="en-US" dirty="0" smtClean="0"/>
                  <a:t>etching  </a:t>
                </a:r>
                <a:r>
                  <a:rPr lang="en-US" dirty="0"/>
                  <a:t>rates (in mils per minute)</a:t>
                </a:r>
                <a:endParaRPr lang="en-US" altLang="en-US" dirty="0"/>
              </a:p>
              <a:p>
                <a:pPr algn="justLow"/>
                <a:r>
                  <a:rPr lang="en-US" altLang="en-US" dirty="0"/>
                  <a:t>	</a:t>
                </a:r>
                <a:r>
                  <a:rPr lang="en-US" altLang="en-US" i="1" dirty="0">
                    <a:latin typeface="Symbol" panose="05050102010706020507" pitchFamily="18" charset="2"/>
                  </a:rPr>
                  <a:t></a:t>
                </a:r>
                <a:r>
                  <a:rPr lang="en-US" altLang="en-US" baseline="-25000" dirty="0"/>
                  <a:t>2</a:t>
                </a:r>
                <a:r>
                  <a:rPr lang="en-US" altLang="en-US" dirty="0"/>
                  <a:t> = Solution </a:t>
                </a:r>
                <a:r>
                  <a:rPr lang="en-US" altLang="en-US" dirty="0" smtClean="0"/>
                  <a:t>2 </a:t>
                </a:r>
                <a:r>
                  <a:rPr lang="en-US" dirty="0"/>
                  <a:t>etching  rates (in mils per minute</a:t>
                </a:r>
                <a:r>
                  <a:rPr lang="en-US" dirty="0" smtClean="0"/>
                  <a:t>)</a:t>
                </a:r>
                <a:endParaRPr lang="en-US" altLang="en-US" dirty="0"/>
              </a:p>
              <a:p>
                <a:pPr lvl="1"/>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baseline="-25000" dirty="0"/>
                  <a:t>1 </a:t>
                </a:r>
                <a:r>
                  <a:rPr lang="en-US" altLang="en-US" dirty="0"/>
                  <a:t>- </a:t>
                </a:r>
                <a:r>
                  <a:rPr lang="en-US" altLang="en-US" i="1" dirty="0">
                    <a:latin typeface="Symbol" panose="05050102010706020507" pitchFamily="18" charset="2"/>
                  </a:rPr>
                  <a:t></a:t>
                </a:r>
                <a:r>
                  <a:rPr lang="en-US" altLang="en-US" baseline="-25000" dirty="0"/>
                  <a:t>2</a:t>
                </a:r>
                <a:r>
                  <a:rPr lang="en-US" altLang="en-US" dirty="0"/>
                  <a:t> </a:t>
                </a:r>
                <a14:m>
                  <m:oMath xmlns:m="http://schemas.openxmlformats.org/officeDocument/2006/math">
                    <m:r>
                      <a:rPr lang="en-US" altLang="en-US" i="1" smtClean="0">
                        <a:latin typeface="Cambria Math" panose="02040503050406030204" pitchFamily="18" charset="0"/>
                        <a:ea typeface="Cambria Math" panose="02040503050406030204" pitchFamily="18" charset="0"/>
                      </a:rPr>
                      <m:t>=</m:t>
                    </m:r>
                  </m:oMath>
                </a14:m>
                <a:r>
                  <a:rPr lang="en-US" altLang="en-US" dirty="0" smtClean="0"/>
                  <a:t> 0  VS   </a:t>
                </a:r>
                <a:r>
                  <a:rPr lang="en-US" altLang="en-US" i="1" dirty="0" smtClean="0"/>
                  <a:t>H</a:t>
                </a:r>
                <a:r>
                  <a:rPr lang="en-US" altLang="en-US" baseline="-25000" dirty="0" smtClean="0"/>
                  <a:t>a</a:t>
                </a:r>
                <a:r>
                  <a:rPr lang="en-US" altLang="en-US" dirty="0"/>
                  <a:t>:  </a:t>
                </a:r>
                <a:r>
                  <a:rPr lang="en-US" altLang="en-US" i="1" dirty="0">
                    <a:latin typeface="Symbol" panose="05050102010706020507" pitchFamily="18" charset="2"/>
                  </a:rPr>
                  <a:t></a:t>
                </a:r>
                <a:r>
                  <a:rPr lang="en-US" altLang="en-US" baseline="-25000" dirty="0"/>
                  <a:t>1 </a:t>
                </a:r>
                <a:r>
                  <a:rPr lang="en-US" altLang="en-US" dirty="0"/>
                  <a:t>- </a:t>
                </a:r>
                <a:r>
                  <a:rPr lang="en-US" altLang="en-US" i="1" dirty="0">
                    <a:latin typeface="Symbol" panose="05050102010706020507" pitchFamily="18" charset="2"/>
                  </a:rPr>
                  <a:t></a:t>
                </a:r>
                <a:r>
                  <a:rPr lang="en-US" altLang="en-US" baseline="-25000" dirty="0"/>
                  <a:t>2</a:t>
                </a:r>
                <a:r>
                  <a:rPr lang="en-US" altLang="en-US" dirty="0"/>
                  <a:t> </a:t>
                </a:r>
                <a14:m>
                  <m:oMath xmlns:m="http://schemas.openxmlformats.org/officeDocument/2006/math">
                    <m:r>
                      <a:rPr lang="en-US" altLang="en-US" i="1" smtClean="0">
                        <a:latin typeface="Cambria Math" panose="02040503050406030204" pitchFamily="18" charset="0"/>
                        <a:ea typeface="Cambria Math" panose="02040503050406030204" pitchFamily="18" charset="0"/>
                      </a:rPr>
                      <m:t>≠</m:t>
                    </m:r>
                  </m:oMath>
                </a14:m>
                <a:r>
                  <a:rPr lang="en-US" altLang="en-US" dirty="0" smtClean="0"/>
                  <a:t>  0</a:t>
                </a:r>
                <a:endParaRPr lang="en-US" altLang="en-US" dirty="0"/>
              </a:p>
            </p:txBody>
          </p:sp>
        </mc:Choice>
        <mc:Fallback>
          <p:sp>
            <p:nvSpPr>
              <p:cNvPr id="8" name="Rectangle 7"/>
              <p:cNvSpPr>
                <a:spLocks noRot="1" noChangeAspect="1" noMove="1" noResize="1" noEditPoints="1" noAdjustHandles="1" noChangeArrowheads="1" noChangeShapeType="1" noTextEdit="1"/>
              </p:cNvSpPr>
              <p:nvPr/>
            </p:nvSpPr>
            <p:spPr>
              <a:xfrm>
                <a:off x="540327" y="886699"/>
                <a:ext cx="8118763" cy="1107996"/>
              </a:xfrm>
              <a:prstGeom prst="rect">
                <a:avLst/>
              </a:prstGeom>
              <a:blipFill>
                <a:blip r:embed="rId2"/>
                <a:stretch>
                  <a:fillRect t="-4945" b="-13736"/>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52401" y="1994695"/>
            <a:ext cx="8863012" cy="4548980"/>
          </a:xfrm>
          <a:prstGeom prst="rect">
            <a:avLst/>
          </a:prstGeom>
        </p:spPr>
      </p:pic>
      <p:pic>
        <p:nvPicPr>
          <p:cNvPr id="10" name="Picture 9"/>
          <p:cNvPicPr>
            <a:picLocks noChangeAspect="1"/>
          </p:cNvPicPr>
          <p:nvPr/>
        </p:nvPicPr>
        <p:blipFill>
          <a:blip r:embed="rId4"/>
          <a:stretch>
            <a:fillRect/>
          </a:stretch>
        </p:blipFill>
        <p:spPr>
          <a:xfrm>
            <a:off x="5257799" y="2890441"/>
            <a:ext cx="3614739" cy="2757487"/>
          </a:xfrm>
          <a:prstGeom prst="rect">
            <a:avLst/>
          </a:prstGeom>
        </p:spPr>
      </p:pic>
    </p:spTree>
    <p:extLst>
      <p:ext uri="{BB962C8B-B14F-4D97-AF65-F5344CB8AC3E}">
        <p14:creationId xmlns:p14="http://schemas.microsoft.com/office/powerpoint/2010/main" val="2465978238"/>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128" y="3339375"/>
                <a:ext cx="8839199" cy="2922880"/>
              </a:xfrm>
            </p:spPr>
            <p:txBody>
              <a:bodyPr/>
              <a:lstStyle/>
              <a:p>
                <a14:m>
                  <m:oMath xmlns:m="http://schemas.openxmlformats.org/officeDocument/2006/math">
                    <m:r>
                      <m:rPr>
                        <m:sty m:val="p"/>
                      </m:rPr>
                      <a:rPr lang="en-US" sz="2200" b="0" i="0" smtClean="0">
                        <a:latin typeface="Cambria Math" panose="02040503050406030204" pitchFamily="18" charset="0"/>
                      </a:rPr>
                      <m:t>The</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test</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statistic</m:t>
                    </m:r>
                    <m:r>
                      <a:rPr lang="en-US" sz="2200" b="0" i="0" smtClean="0">
                        <a:latin typeface="Cambria Math" panose="02040503050406030204" pitchFamily="18" charset="0"/>
                      </a:rPr>
                      <m:t>:</m:t>
                    </m:r>
                  </m:oMath>
                </a14:m>
                <a:endParaRPr lang="en-US" sz="2200" b="0" dirty="0" smtClean="0"/>
              </a:p>
              <a:p>
                <a:pPr marL="0" indent="0" algn="ctr">
                  <a:buNone/>
                </a:pPr>
                <a14:m>
                  <m:oMath xmlns:m="http://schemas.openxmlformats.org/officeDocument/2006/math">
                    <m:r>
                      <a:rPr lang="en-US" sz="2200" b="0" i="1" smtClean="0">
                        <a:latin typeface="Cambria Math" panose="02040503050406030204" pitchFamily="18" charset="0"/>
                      </a:rPr>
                      <m:t>𝑡</m:t>
                    </m:r>
                    <m:r>
                      <a:rPr lang="en-US" sz="2200" b="0" i="1" smtClean="0">
                        <a:latin typeface="Cambria Math" panose="02040503050406030204" pitchFamily="18" charset="0"/>
                      </a:rPr>
                      <m:t>=−2.828, </m:t>
                    </m:r>
                    <m:r>
                      <a:rPr lang="en-US" sz="2200" b="0" i="1" smtClean="0">
                        <a:latin typeface="Cambria Math" panose="02040503050406030204" pitchFamily="18" charset="0"/>
                      </a:rPr>
                      <m:t>𝑤𝑖𝑡h</m:t>
                    </m:r>
                    <m:r>
                      <a:rPr lang="en-US" sz="2200" b="0" i="1" smtClean="0">
                        <a:latin typeface="Cambria Math" panose="02040503050406030204" pitchFamily="18" charset="0"/>
                      </a:rPr>
                      <m:t> </m:t>
                    </m:r>
                    <m:r>
                      <a:rPr lang="en-US" sz="2200" b="0" i="1" smtClean="0">
                        <a:latin typeface="Cambria Math" panose="02040503050406030204" pitchFamily="18" charset="0"/>
                      </a:rPr>
                      <m:t>𝑑𝑓</m:t>
                    </m:r>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𝑛</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𝑛</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−2</m:t>
                        </m:r>
                        <m:r>
                          <a:rPr lang="en-US" sz="2200" b="0" i="1" smtClean="0">
                            <a:latin typeface="Cambria Math" panose="02040503050406030204" pitchFamily="18" charset="0"/>
                          </a:rPr>
                          <m:t>=18</m:t>
                        </m:r>
                      </m:e>
                    </m:d>
                  </m:oMath>
                </a14:m>
                <a:r>
                  <a:rPr lang="en-US" sz="2200" b="0" dirty="0" smtClean="0"/>
                  <a:t>.</a:t>
                </a:r>
              </a:p>
              <a:p>
                <a:pPr marL="0" indent="0" algn="ctr">
                  <a:buNone/>
                </a:pPr>
                <a:r>
                  <a:rPr lang="en-US" sz="2200" b="0" dirty="0" smtClean="0"/>
                  <a:t>   </a:t>
                </a:r>
                <a14:m>
                  <m:oMath xmlns:m="http://schemas.openxmlformats.org/officeDocument/2006/math">
                    <m:r>
                      <m:rPr>
                        <m:sty m:val="p"/>
                      </m:rPr>
                      <a:rPr lang="en-US" sz="2200" b="0" i="0" smtClean="0">
                        <a:latin typeface="Cambria Math" panose="02040503050406030204" pitchFamily="18" charset="0"/>
                      </a:rPr>
                      <m:t>The</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p</m:t>
                    </m:r>
                    <m:r>
                      <a:rPr lang="en-US" sz="2200" b="0" i="0" smtClean="0">
                        <a:latin typeface="Cambria Math" panose="02040503050406030204" pitchFamily="18" charset="0"/>
                      </a:rPr>
                      <m:t>−</m:t>
                    </m:r>
                    <m:r>
                      <m:rPr>
                        <m:sty m:val="p"/>
                      </m:rPr>
                      <a:rPr lang="en-US" sz="2200" b="0" i="0" smtClean="0">
                        <a:latin typeface="Cambria Math" panose="02040503050406030204" pitchFamily="18" charset="0"/>
                      </a:rPr>
                      <m:t>value</m:t>
                    </m:r>
                    <m:r>
                      <a:rPr lang="en-US" sz="2200" b="0" i="1" smtClean="0">
                        <a:latin typeface="Cambria Math" panose="02040503050406030204" pitchFamily="18" charset="0"/>
                      </a:rPr>
                      <m:t>=</m:t>
                    </m:r>
                  </m:oMath>
                </a14:m>
                <a:r>
                  <a:rPr lang="en-US" sz="2200" dirty="0" smtClean="0"/>
                  <a:t> Sig.(2 tailed)= 0.011.</a:t>
                </a:r>
              </a:p>
              <a:p>
                <a:pPr marL="0" indent="0">
                  <a:buNone/>
                </a:pPr>
                <a:endParaRPr lang="en-US" sz="2200" dirty="0" smtClean="0"/>
              </a:p>
              <a:p>
                <a:pPr marL="0" indent="0" algn="justLow">
                  <a:buNone/>
                </a:pPr>
                <a:r>
                  <a:rPr lang="en-US" sz="2200" dirty="0" smtClean="0"/>
                  <a:t>Since the p-value=0.011 &lt; </a:t>
                </a:r>
                <a14:m>
                  <m:oMath xmlns:m="http://schemas.openxmlformats.org/officeDocument/2006/math">
                    <m:r>
                      <a:rPr lang="en-US" sz="2200" i="1" smtClean="0">
                        <a:latin typeface="Cambria Math" panose="02040503050406030204" pitchFamily="18" charset="0"/>
                        <a:ea typeface="Cambria Math" panose="02040503050406030204" pitchFamily="18" charset="0"/>
                      </a:rPr>
                      <m:t>𝛼</m:t>
                    </m:r>
                    <m:r>
                      <a:rPr lang="en-US" sz="2200" b="0" i="1" smtClean="0">
                        <a:latin typeface="Cambria Math" panose="02040503050406030204" pitchFamily="18" charset="0"/>
                        <a:ea typeface="Cambria Math" panose="02040503050406030204" pitchFamily="18" charset="0"/>
                      </a:rPr>
                      <m:t>=0.05</m:t>
                    </m:r>
                  </m:oMath>
                </a14:m>
                <a:r>
                  <a:rPr lang="en-US" sz="2200" dirty="0" smtClean="0"/>
                  <a:t>, we reject </a:t>
                </a:r>
                <a14:m>
                  <m:oMath xmlns:m="http://schemas.openxmlformats.org/officeDocument/2006/math">
                    <m:sSub>
                      <m:sSubPr>
                        <m:ctrlPr>
                          <a:rPr lang="pt-BR"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0</m:t>
                        </m:r>
                      </m:sub>
                    </m:sSub>
                  </m:oMath>
                </a14:m>
                <a:r>
                  <a:rPr lang="en-US" sz="2200" dirty="0" smtClean="0"/>
                  <a:t>. Therefore, we conclude (at the 5% significance level) </a:t>
                </a:r>
                <a:r>
                  <a:rPr lang="en-US" sz="2200" dirty="0"/>
                  <a:t>that </a:t>
                </a:r>
                <a:r>
                  <a:rPr lang="en-US" sz="2200" dirty="0" smtClean="0"/>
                  <a:t>the </a:t>
                </a:r>
                <a:r>
                  <a:rPr lang="en-US" sz="2200" dirty="0"/>
                  <a:t>claim that the mean etch rate </a:t>
                </a:r>
                <a:r>
                  <a:rPr lang="en-US" sz="2200" dirty="0" smtClean="0"/>
                  <a:t>for two solutions is different, in fact solution 2 has higher etching rate. </a:t>
                </a:r>
                <a:endParaRPr lang="en-US" sz="2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128" y="3339375"/>
                <a:ext cx="8839199" cy="2922880"/>
              </a:xfrm>
              <a:blipFill>
                <a:blip r:embed="rId2"/>
                <a:stretch>
                  <a:fillRect l="-966" r="-2000" b="-9603"/>
                </a:stretch>
              </a:blipFill>
            </p:spPr>
            <p:txBody>
              <a:bodyPr/>
              <a:lstStyle/>
              <a:p>
                <a:r>
                  <a:rPr lang="en-US">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1064349398"/>
              </p:ext>
            </p:extLst>
          </p:nvPr>
        </p:nvGraphicFramePr>
        <p:xfrm>
          <a:off x="83128" y="346291"/>
          <a:ext cx="8936182" cy="2881817"/>
        </p:xfrm>
        <a:graphic>
          <a:graphicData uri="http://schemas.openxmlformats.org/drawingml/2006/table">
            <a:tbl>
              <a:tblPr>
                <a:tableStyleId>{5C22544A-7EE6-4342-B048-85BDC9FD1C3A}</a:tableStyleId>
              </a:tblPr>
              <a:tblGrid>
                <a:gridCol w="221672">
                  <a:extLst>
                    <a:ext uri="{9D8B030D-6E8A-4147-A177-3AD203B41FA5}">
                      <a16:colId xmlns:a16="http://schemas.microsoft.com/office/drawing/2014/main" val="3607502123"/>
                    </a:ext>
                  </a:extLst>
                </a:gridCol>
                <a:gridCol w="2078441">
                  <a:extLst>
                    <a:ext uri="{9D8B030D-6E8A-4147-A177-3AD203B41FA5}">
                      <a16:colId xmlns:a16="http://schemas.microsoft.com/office/drawing/2014/main" val="1659060926"/>
                    </a:ext>
                  </a:extLst>
                </a:gridCol>
                <a:gridCol w="797266">
                  <a:extLst>
                    <a:ext uri="{9D8B030D-6E8A-4147-A177-3AD203B41FA5}">
                      <a16:colId xmlns:a16="http://schemas.microsoft.com/office/drawing/2014/main" val="84065414"/>
                    </a:ext>
                  </a:extLst>
                </a:gridCol>
                <a:gridCol w="531511">
                  <a:extLst>
                    <a:ext uri="{9D8B030D-6E8A-4147-A177-3AD203B41FA5}">
                      <a16:colId xmlns:a16="http://schemas.microsoft.com/office/drawing/2014/main" val="680165508"/>
                    </a:ext>
                  </a:extLst>
                </a:gridCol>
                <a:gridCol w="953519">
                  <a:extLst>
                    <a:ext uri="{9D8B030D-6E8A-4147-A177-3AD203B41FA5}">
                      <a16:colId xmlns:a16="http://schemas.microsoft.com/office/drawing/2014/main" val="1413173700"/>
                    </a:ext>
                  </a:extLst>
                </a:gridCol>
                <a:gridCol w="612303">
                  <a:extLst>
                    <a:ext uri="{9D8B030D-6E8A-4147-A177-3AD203B41FA5}">
                      <a16:colId xmlns:a16="http://schemas.microsoft.com/office/drawing/2014/main" val="2913852467"/>
                    </a:ext>
                  </a:extLst>
                </a:gridCol>
                <a:gridCol w="748102">
                  <a:extLst>
                    <a:ext uri="{9D8B030D-6E8A-4147-A177-3AD203B41FA5}">
                      <a16:colId xmlns:a16="http://schemas.microsoft.com/office/drawing/2014/main" val="359742260"/>
                    </a:ext>
                  </a:extLst>
                </a:gridCol>
                <a:gridCol w="884381">
                  <a:extLst>
                    <a:ext uri="{9D8B030D-6E8A-4147-A177-3AD203B41FA5}">
                      <a16:colId xmlns:a16="http://schemas.microsoft.com/office/drawing/2014/main" val="4125497882"/>
                    </a:ext>
                  </a:extLst>
                </a:gridCol>
                <a:gridCol w="884381">
                  <a:extLst>
                    <a:ext uri="{9D8B030D-6E8A-4147-A177-3AD203B41FA5}">
                      <a16:colId xmlns:a16="http://schemas.microsoft.com/office/drawing/2014/main" val="1811280399"/>
                    </a:ext>
                  </a:extLst>
                </a:gridCol>
                <a:gridCol w="612303">
                  <a:extLst>
                    <a:ext uri="{9D8B030D-6E8A-4147-A177-3AD203B41FA5}">
                      <a16:colId xmlns:a16="http://schemas.microsoft.com/office/drawing/2014/main" val="3751068169"/>
                    </a:ext>
                  </a:extLst>
                </a:gridCol>
                <a:gridCol w="612303">
                  <a:extLst>
                    <a:ext uri="{9D8B030D-6E8A-4147-A177-3AD203B41FA5}">
                      <a16:colId xmlns:a16="http://schemas.microsoft.com/office/drawing/2014/main" val="2383568153"/>
                    </a:ext>
                  </a:extLst>
                </a:gridCol>
              </a:tblGrid>
              <a:tr h="203053">
                <a:tc gridSpan="11">
                  <a:txBody>
                    <a:bodyPr/>
                    <a:lstStyle/>
                    <a:p>
                      <a:pPr marL="38100" marR="38100" algn="ctr">
                        <a:lnSpc>
                          <a:spcPts val="1600"/>
                        </a:lnSpc>
                        <a:spcAft>
                          <a:spcPts val="0"/>
                        </a:spcAft>
                      </a:pPr>
                      <a:r>
                        <a:rPr lang="en-US" sz="1200" dirty="0">
                          <a:effectLst/>
                        </a:rPr>
                        <a:t>Independent Samples Test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8388313"/>
                  </a:ext>
                </a:extLst>
              </a:tr>
              <a:tr h="639325">
                <a:tc rowSpan="3" gridSpan="2">
                  <a:txBody>
                    <a:bodyPr/>
                    <a:lstStyle/>
                    <a:p>
                      <a:pPr>
                        <a:lnSpc>
                          <a:spcPct val="107000"/>
                        </a:lnSpc>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rowSpan="3" hMerge="1">
                  <a:txBody>
                    <a:bodyPr/>
                    <a:lstStyle/>
                    <a:p>
                      <a:endParaRPr lang="en-US"/>
                    </a:p>
                  </a:txBody>
                  <a:tcPr/>
                </a:tc>
                <a:tc gridSpan="2">
                  <a:txBody>
                    <a:bodyPr/>
                    <a:lstStyle/>
                    <a:p>
                      <a:pPr marL="38100" marR="38100" algn="ctr">
                        <a:lnSpc>
                          <a:spcPts val="1600"/>
                        </a:lnSpc>
                        <a:spcAft>
                          <a:spcPts val="0"/>
                        </a:spcAft>
                      </a:pPr>
                      <a:r>
                        <a:rPr lang="en-US" sz="1200" dirty="0">
                          <a:effectLst/>
                        </a:rPr>
                        <a:t>Levene's Test for Equality of Variances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en-US"/>
                    </a:p>
                  </a:txBody>
                  <a:tcPr/>
                </a:tc>
                <a:tc gridSpan="7">
                  <a:txBody>
                    <a:bodyPr/>
                    <a:lstStyle/>
                    <a:p>
                      <a:pPr marL="38100" marR="38100" algn="ctr">
                        <a:lnSpc>
                          <a:spcPts val="1600"/>
                        </a:lnSpc>
                        <a:spcAft>
                          <a:spcPts val="0"/>
                        </a:spcAft>
                      </a:pPr>
                      <a:r>
                        <a:rPr lang="en-US" sz="1200" dirty="0">
                          <a:effectLst/>
                        </a:rPr>
                        <a:t>t-test for Equality of Means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4727175"/>
                  </a:ext>
                </a:extLst>
              </a:tr>
              <a:tr h="639325">
                <a:tc gridSpan="2" vMerge="1">
                  <a:txBody>
                    <a:bodyPr/>
                    <a:lstStyle/>
                    <a:p>
                      <a:endParaRPr lang="en-US"/>
                    </a:p>
                  </a:txBody>
                  <a:tcPr/>
                </a:tc>
                <a:tc hMerge="1" vMerge="1">
                  <a:txBody>
                    <a:bodyPr/>
                    <a:lstStyle/>
                    <a:p>
                      <a:endParaRPr lang="en-US"/>
                    </a:p>
                  </a:txBody>
                  <a:tcPr/>
                </a:tc>
                <a:tc rowSpan="2">
                  <a:txBody>
                    <a:bodyPr/>
                    <a:lstStyle/>
                    <a:p>
                      <a:pPr marL="38100" marR="38100" algn="ctr">
                        <a:lnSpc>
                          <a:spcPts val="1600"/>
                        </a:lnSpc>
                        <a:spcAft>
                          <a:spcPts val="0"/>
                        </a:spcAft>
                      </a:pPr>
                      <a:r>
                        <a:rPr lang="en-US" sz="1200" dirty="0">
                          <a:effectLst/>
                        </a:rPr>
                        <a:t>F</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rowSpan="2">
                  <a:txBody>
                    <a:bodyPr/>
                    <a:lstStyle/>
                    <a:p>
                      <a:pPr marL="38100" marR="38100" algn="ctr">
                        <a:lnSpc>
                          <a:spcPts val="1600"/>
                        </a:lnSpc>
                        <a:spcAft>
                          <a:spcPts val="0"/>
                        </a:spcAft>
                      </a:pPr>
                      <a:r>
                        <a:rPr lang="en-US" sz="1200" dirty="0">
                          <a:effectLst/>
                        </a:rPr>
                        <a:t>Sig.</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rowSpan="2">
                  <a:txBody>
                    <a:bodyPr/>
                    <a:lstStyle/>
                    <a:p>
                      <a:pPr marL="38100" marR="38100" algn="ctr">
                        <a:lnSpc>
                          <a:spcPts val="1600"/>
                        </a:lnSpc>
                        <a:spcAft>
                          <a:spcPts val="0"/>
                        </a:spcAft>
                      </a:pPr>
                      <a:r>
                        <a:rPr lang="en-US" sz="1200" dirty="0">
                          <a:effectLst/>
                        </a:rPr>
                        <a:t>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rowSpan="2">
                  <a:txBody>
                    <a:bodyPr/>
                    <a:lstStyle/>
                    <a:p>
                      <a:pPr marL="38100" marR="38100" algn="ctr">
                        <a:lnSpc>
                          <a:spcPts val="1600"/>
                        </a:lnSpc>
                        <a:spcAft>
                          <a:spcPts val="0"/>
                        </a:spcAft>
                      </a:pPr>
                      <a:r>
                        <a:rPr lang="en-US" sz="1200" dirty="0">
                          <a:effectLst/>
                        </a:rPr>
                        <a:t>df</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rowSpan="2">
                  <a:txBody>
                    <a:bodyPr/>
                    <a:lstStyle/>
                    <a:p>
                      <a:pPr marL="38100" marR="38100" algn="ctr">
                        <a:lnSpc>
                          <a:spcPts val="1600"/>
                        </a:lnSpc>
                        <a:spcAft>
                          <a:spcPts val="0"/>
                        </a:spcAft>
                      </a:pPr>
                      <a:r>
                        <a:rPr lang="en-US" sz="1200" dirty="0">
                          <a:effectLst/>
                        </a:rPr>
                        <a:t>Sig. (2-tailed)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rowSpan="2">
                  <a:txBody>
                    <a:bodyPr/>
                    <a:lstStyle/>
                    <a:p>
                      <a:pPr marL="38100" marR="38100" algn="ctr">
                        <a:lnSpc>
                          <a:spcPts val="1600"/>
                        </a:lnSpc>
                        <a:spcAft>
                          <a:spcPts val="0"/>
                        </a:spcAft>
                      </a:pPr>
                      <a:r>
                        <a:rPr lang="en-US" sz="1200">
                          <a:effectLst/>
                        </a:rPr>
                        <a:t>Mean Difference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rowSpan="2">
                  <a:txBody>
                    <a:bodyPr/>
                    <a:lstStyle/>
                    <a:p>
                      <a:pPr marL="38100" marR="38100" algn="r">
                        <a:lnSpc>
                          <a:spcPts val="1600"/>
                        </a:lnSpc>
                        <a:spcAft>
                          <a:spcPts val="0"/>
                        </a:spcAft>
                      </a:pPr>
                      <a:r>
                        <a:rPr lang="en-US" sz="1200">
                          <a:effectLst/>
                        </a:rPr>
                        <a:t>Std. Error Difference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gridSpan="2">
                  <a:txBody>
                    <a:bodyPr/>
                    <a:lstStyle/>
                    <a:p>
                      <a:pPr marL="38100" marR="38100" algn="ctr">
                        <a:lnSpc>
                          <a:spcPts val="1600"/>
                        </a:lnSpc>
                        <a:spcAft>
                          <a:spcPts val="0"/>
                        </a:spcAft>
                      </a:pPr>
                      <a:r>
                        <a:rPr lang="en-US" sz="1200">
                          <a:effectLst/>
                        </a:rPr>
                        <a:t>95% Confidence Interval of the Difference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en-US"/>
                    </a:p>
                  </a:txBody>
                  <a:tcPr/>
                </a:tc>
                <a:extLst>
                  <a:ext uri="{0D108BD9-81ED-4DB2-BD59-A6C34878D82A}">
                    <a16:rowId xmlns:a16="http://schemas.microsoft.com/office/drawing/2014/main" val="2749996130"/>
                  </a:ext>
                </a:extLst>
              </a:tr>
              <a:tr h="213108">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8100" marR="38100" algn="r">
                        <a:lnSpc>
                          <a:spcPts val="1600"/>
                        </a:lnSpc>
                        <a:spcAft>
                          <a:spcPts val="0"/>
                        </a:spcAft>
                      </a:pPr>
                      <a:r>
                        <a:rPr lang="en-US" sz="1200">
                          <a:effectLst/>
                        </a:rPr>
                        <a:t>Lower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r">
                        <a:lnSpc>
                          <a:spcPts val="1600"/>
                        </a:lnSpc>
                        <a:spcAft>
                          <a:spcPts val="0"/>
                        </a:spcAft>
                      </a:pPr>
                      <a:r>
                        <a:rPr lang="en-US" sz="1200">
                          <a:effectLst/>
                        </a:rPr>
                        <a:t>Upper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472511789"/>
                  </a:ext>
                </a:extLst>
              </a:tr>
              <a:tr h="593503">
                <a:tc rowSpan="2">
                  <a:txBody>
                    <a:bodyPr/>
                    <a:lstStyle/>
                    <a:p>
                      <a:pPr marL="38100" marR="38100">
                        <a:lnSpc>
                          <a:spcPts val="1600"/>
                        </a:lnSpc>
                        <a:spcAft>
                          <a:spcPts val="0"/>
                        </a:spcAft>
                      </a:pPr>
                      <a:r>
                        <a:rPr lang="en-US" sz="8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nSpc>
                          <a:spcPts val="1600"/>
                        </a:lnSpc>
                        <a:spcAft>
                          <a:spcPts val="0"/>
                        </a:spcAft>
                      </a:pPr>
                      <a:r>
                        <a:rPr lang="en-US" sz="1200" dirty="0">
                          <a:effectLst/>
                        </a:rPr>
                        <a:t>Equal variances assumed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rgbClr val="FFFF00"/>
                    </a:solidFill>
                  </a:tcPr>
                </a:tc>
                <a:tc>
                  <a:txBody>
                    <a:bodyPr/>
                    <a:lstStyle/>
                    <a:p>
                      <a:pPr marL="38100" marR="38100" algn="ctr">
                        <a:lnSpc>
                          <a:spcPts val="1600"/>
                        </a:lnSpc>
                        <a:spcAft>
                          <a:spcPts val="0"/>
                        </a:spcAft>
                      </a:pPr>
                      <a:r>
                        <a:rPr lang="en-US" sz="1200" dirty="0">
                          <a:effectLst/>
                        </a:rPr>
                        <a:t>3.487</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rgbClr val="FFFF00"/>
                    </a:solidFill>
                  </a:tcPr>
                </a:tc>
                <a:tc>
                  <a:txBody>
                    <a:bodyPr/>
                    <a:lstStyle/>
                    <a:p>
                      <a:pPr marL="38100" marR="38100" algn="ctr">
                        <a:lnSpc>
                          <a:spcPts val="1600"/>
                        </a:lnSpc>
                        <a:spcAft>
                          <a:spcPts val="0"/>
                        </a:spcAft>
                      </a:pPr>
                      <a:r>
                        <a:rPr lang="en-US" sz="1200" dirty="0">
                          <a:effectLst/>
                        </a:rPr>
                        <a:t>.078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rgbClr val="FFFF00"/>
                    </a:solidFill>
                  </a:tcPr>
                </a:tc>
                <a:tc>
                  <a:txBody>
                    <a:bodyPr/>
                    <a:lstStyle/>
                    <a:p>
                      <a:pPr marL="38100" marR="38100" algn="ctr">
                        <a:lnSpc>
                          <a:spcPts val="1600"/>
                        </a:lnSpc>
                        <a:spcAft>
                          <a:spcPts val="0"/>
                        </a:spcAft>
                      </a:pPr>
                      <a:r>
                        <a:rPr lang="en-US" sz="1200" dirty="0">
                          <a:effectLst/>
                        </a:rPr>
                        <a:t>-2.828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rgbClr val="FFFF00"/>
                    </a:solidFill>
                  </a:tcPr>
                </a:tc>
                <a:tc>
                  <a:txBody>
                    <a:bodyPr/>
                    <a:lstStyle/>
                    <a:p>
                      <a:pPr marL="38100" marR="38100" algn="ctr">
                        <a:lnSpc>
                          <a:spcPts val="1600"/>
                        </a:lnSpc>
                        <a:spcAft>
                          <a:spcPts val="0"/>
                        </a:spcAft>
                      </a:pPr>
                      <a:r>
                        <a:rPr lang="en-US" sz="1200" dirty="0">
                          <a:effectLst/>
                        </a:rPr>
                        <a:t>18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rgbClr val="FFFF00"/>
                    </a:solidFill>
                  </a:tcPr>
                </a:tc>
                <a:tc>
                  <a:txBody>
                    <a:bodyPr/>
                    <a:lstStyle/>
                    <a:p>
                      <a:pPr marL="38100" marR="38100" algn="ctr">
                        <a:lnSpc>
                          <a:spcPts val="1600"/>
                        </a:lnSpc>
                        <a:spcAft>
                          <a:spcPts val="0"/>
                        </a:spcAft>
                      </a:pPr>
                      <a:r>
                        <a:rPr lang="en-US" sz="1200" dirty="0">
                          <a:effectLst/>
                        </a:rPr>
                        <a:t>.011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rgbClr val="FFFF00"/>
                    </a:solidFill>
                  </a:tcPr>
                </a:tc>
                <a:tc>
                  <a:txBody>
                    <a:bodyPr/>
                    <a:lstStyle/>
                    <a:p>
                      <a:pPr marL="38100" marR="38100" algn="ctr">
                        <a:lnSpc>
                          <a:spcPts val="1600"/>
                        </a:lnSpc>
                        <a:spcAft>
                          <a:spcPts val="0"/>
                        </a:spcAft>
                      </a:pPr>
                      <a:r>
                        <a:rPr lang="en-US" sz="1200" dirty="0">
                          <a:effectLst/>
                        </a:rPr>
                        <a:t>-.43000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rgbClr val="FFFF00"/>
                    </a:solidFill>
                  </a:tcPr>
                </a:tc>
                <a:tc>
                  <a:txBody>
                    <a:bodyPr/>
                    <a:lstStyle/>
                    <a:p>
                      <a:pPr marL="38100" marR="38100" algn="r">
                        <a:lnSpc>
                          <a:spcPts val="1600"/>
                        </a:lnSpc>
                        <a:spcAft>
                          <a:spcPts val="0"/>
                        </a:spcAft>
                      </a:pPr>
                      <a:r>
                        <a:rPr lang="en-US" sz="1200" dirty="0">
                          <a:effectLst/>
                        </a:rPr>
                        <a:t>.15206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rgbClr val="FFFF00"/>
                    </a:solidFill>
                  </a:tcPr>
                </a:tc>
                <a:tc>
                  <a:txBody>
                    <a:bodyPr/>
                    <a:lstStyle/>
                    <a:p>
                      <a:pPr marL="38100" marR="38100" algn="r">
                        <a:lnSpc>
                          <a:spcPts val="1600"/>
                        </a:lnSpc>
                        <a:spcAft>
                          <a:spcPts val="0"/>
                        </a:spcAft>
                      </a:pPr>
                      <a:r>
                        <a:rPr lang="en-US" sz="1200" dirty="0">
                          <a:effectLst/>
                        </a:rPr>
                        <a:t>-.74947</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rgbClr val="FFFF00"/>
                    </a:solidFill>
                  </a:tcPr>
                </a:tc>
                <a:tc>
                  <a:txBody>
                    <a:bodyPr/>
                    <a:lstStyle/>
                    <a:p>
                      <a:pPr marL="38100" marR="38100" algn="r">
                        <a:lnSpc>
                          <a:spcPts val="1600"/>
                        </a:lnSpc>
                        <a:spcAft>
                          <a:spcPts val="0"/>
                        </a:spcAft>
                      </a:pPr>
                      <a:r>
                        <a:rPr lang="en-US" sz="1200" dirty="0">
                          <a:effectLst/>
                        </a:rPr>
                        <a:t>-.11053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rgbClr val="FFFF00"/>
                    </a:solidFill>
                  </a:tcPr>
                </a:tc>
                <a:extLst>
                  <a:ext uri="{0D108BD9-81ED-4DB2-BD59-A6C34878D82A}">
                    <a16:rowId xmlns:a16="http://schemas.microsoft.com/office/drawing/2014/main" val="1194396360"/>
                  </a:ext>
                </a:extLst>
              </a:tr>
              <a:tr h="593503">
                <a:tc vMerge="1">
                  <a:txBody>
                    <a:bodyPr/>
                    <a:lstStyle/>
                    <a:p>
                      <a:endParaRPr lang="en-US"/>
                    </a:p>
                  </a:txBody>
                  <a:tcPr/>
                </a:tc>
                <a:tc>
                  <a:txBody>
                    <a:bodyPr/>
                    <a:lstStyle/>
                    <a:p>
                      <a:pPr marL="38100" marR="38100">
                        <a:lnSpc>
                          <a:spcPts val="1600"/>
                        </a:lnSpc>
                        <a:spcAft>
                          <a:spcPts val="0"/>
                        </a:spcAft>
                      </a:pPr>
                      <a:r>
                        <a:rPr lang="en-US" sz="1200">
                          <a:effectLst/>
                        </a:rPr>
                        <a:t>Equal variances not assumed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1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Aft>
                          <a:spcPts val="0"/>
                        </a:spcAft>
                      </a:pPr>
                      <a:r>
                        <a:rPr lang="en-US" sz="1200" dirty="0">
                          <a:effectLst/>
                        </a:rPr>
                        <a:t>-2.828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US" sz="1200" dirty="0">
                          <a:effectLst/>
                        </a:rPr>
                        <a:t>13.952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US" sz="1200" dirty="0">
                          <a:effectLst/>
                        </a:rPr>
                        <a:t>.013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US" sz="1200" dirty="0">
                          <a:effectLst/>
                        </a:rPr>
                        <a:t>-.43000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0"/>
                        </a:spcAft>
                      </a:pPr>
                      <a:r>
                        <a:rPr lang="en-US" sz="1200" dirty="0">
                          <a:effectLst/>
                        </a:rPr>
                        <a:t>.15206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0"/>
                        </a:spcAft>
                      </a:pPr>
                      <a:r>
                        <a:rPr lang="en-US" sz="1200" dirty="0">
                          <a:effectLst/>
                        </a:rPr>
                        <a:t>-.75624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0"/>
                        </a:spcAft>
                      </a:pPr>
                      <a:r>
                        <a:rPr lang="en-US" sz="1200" dirty="0">
                          <a:effectLst/>
                        </a:rPr>
                        <a:t>-.10376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633473263"/>
                  </a:ext>
                </a:extLst>
              </a:tr>
            </a:tbl>
          </a:graphicData>
        </a:graphic>
      </p:graphicFrame>
    </p:spTree>
    <p:extLst>
      <p:ext uri="{BB962C8B-B14F-4D97-AF65-F5344CB8AC3E}">
        <p14:creationId xmlns:p14="http://schemas.microsoft.com/office/powerpoint/2010/main" val="932336242"/>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p:nvPr>
        </p:nvSpPr>
        <p:spPr>
          <a:xfrm>
            <a:off x="285750" y="490538"/>
            <a:ext cx="8715374" cy="5714999"/>
          </a:xfrm>
        </p:spPr>
        <p:txBody>
          <a:bodyPr/>
          <a:lstStyle/>
          <a:p>
            <a:pPr marL="0" indent="0" algn="ctr">
              <a:lnSpc>
                <a:spcPct val="115000"/>
              </a:lnSpc>
              <a:buNone/>
            </a:pPr>
            <a:r>
              <a:rPr lang="en-US" altLang="ar-SA" sz="2200" dirty="0">
                <a:solidFill>
                  <a:srgbClr val="FFFF00"/>
                </a:solidFill>
                <a:latin typeface="+mj-lt"/>
              </a:rPr>
              <a:t>There are two types of experimental designs in </a:t>
            </a:r>
            <a:endParaRPr lang="en-US" altLang="ar-SA" sz="2200" dirty="0" smtClean="0">
              <a:solidFill>
                <a:srgbClr val="FFFF00"/>
              </a:solidFill>
              <a:latin typeface="+mj-lt"/>
            </a:endParaRPr>
          </a:p>
          <a:p>
            <a:pPr marL="0" indent="0" algn="ctr">
              <a:lnSpc>
                <a:spcPct val="115000"/>
              </a:lnSpc>
              <a:buNone/>
            </a:pPr>
            <a:r>
              <a:rPr lang="en-US" altLang="ar-SA" sz="2200" dirty="0" smtClean="0">
                <a:solidFill>
                  <a:srgbClr val="FFFF00"/>
                </a:solidFill>
                <a:latin typeface="+mj-lt"/>
              </a:rPr>
              <a:t>comparing </a:t>
            </a:r>
            <a:r>
              <a:rPr lang="en-US" altLang="ar-SA" sz="2200" dirty="0">
                <a:solidFill>
                  <a:srgbClr val="FFFF00"/>
                </a:solidFill>
                <a:latin typeface="+mj-lt"/>
              </a:rPr>
              <a:t>two population </a:t>
            </a:r>
            <a:r>
              <a:rPr lang="en-US" altLang="ar-SA" sz="2200" dirty="0">
                <a:solidFill>
                  <a:srgbClr val="FFFF00"/>
                </a:solidFill>
                <a:latin typeface="+mj-lt"/>
              </a:rPr>
              <a:t>means:</a:t>
            </a:r>
            <a:endParaRPr lang="en-US" altLang="ar-SA" sz="2200" dirty="0">
              <a:solidFill>
                <a:srgbClr val="FFFF00"/>
              </a:solidFill>
              <a:latin typeface="+mj-lt"/>
            </a:endParaRPr>
          </a:p>
          <a:p>
            <a:pPr marL="0" indent="0" algn="ctr">
              <a:lnSpc>
                <a:spcPct val="115000"/>
              </a:lnSpc>
              <a:buNone/>
            </a:pPr>
            <a:endParaRPr lang="en-US" altLang="ar-SA" sz="2200" dirty="0">
              <a:solidFill>
                <a:srgbClr val="FF0000"/>
              </a:solidFill>
              <a:latin typeface="+mj-lt"/>
            </a:endParaRPr>
          </a:p>
          <a:p>
            <a:pPr marL="0" indent="0" algn="justLow">
              <a:lnSpc>
                <a:spcPct val="115000"/>
              </a:lnSpc>
              <a:buNone/>
            </a:pPr>
            <a:r>
              <a:rPr lang="en-US" altLang="ar-SA" sz="2200" dirty="0">
                <a:solidFill>
                  <a:srgbClr val="FFFF00"/>
                </a:solidFill>
                <a:latin typeface="+mj-lt"/>
              </a:rPr>
              <a:t>Paired design: </a:t>
            </a:r>
            <a:r>
              <a:rPr lang="en-US" altLang="ar-SA" sz="2200" dirty="0">
                <a:latin typeface="+mj-lt"/>
              </a:rPr>
              <a:t>Observe from </a:t>
            </a:r>
            <a:r>
              <a:rPr lang="en-US" altLang="ar-SA" sz="2200" dirty="0">
                <a:latin typeface="+mj-lt"/>
              </a:rPr>
              <a:t>one </a:t>
            </a:r>
            <a:r>
              <a:rPr lang="en-US" altLang="ar-SA" sz="2200" dirty="0">
                <a:latin typeface="+mj-lt"/>
              </a:rPr>
              <a:t>group of subjects samples 1 &amp; 2. </a:t>
            </a:r>
          </a:p>
          <a:p>
            <a:pPr marL="0" indent="0" algn="justLow">
              <a:lnSpc>
                <a:spcPct val="115000"/>
              </a:lnSpc>
              <a:buNone/>
            </a:pPr>
            <a:r>
              <a:rPr lang="en-US" altLang="ar-SA" sz="2200" dirty="0">
                <a:solidFill>
                  <a:srgbClr val="FFFF00"/>
                </a:solidFill>
                <a:latin typeface="+mj-lt"/>
              </a:rPr>
              <a:t>Example: </a:t>
            </a:r>
            <a:r>
              <a:rPr lang="en-US" altLang="ar-SA" sz="2200" dirty="0">
                <a:latin typeface="+mj-lt"/>
              </a:rPr>
              <a:t>From </a:t>
            </a:r>
            <a:r>
              <a:rPr lang="en-US" altLang="ar-SA" sz="2200" dirty="0">
                <a:latin typeface="+mj-lt"/>
              </a:rPr>
              <a:t>one group (population) </a:t>
            </a:r>
            <a:r>
              <a:rPr lang="en-US" altLang="ar-SA" sz="2200" dirty="0">
                <a:latin typeface="+mj-lt"/>
              </a:rPr>
              <a:t>of subjects observe workers’ productivity before a training program (sample 1) and productivity after completing the training program (sample 2).</a:t>
            </a:r>
          </a:p>
          <a:p>
            <a:pPr marL="0" indent="0" algn="justLow">
              <a:lnSpc>
                <a:spcPct val="115000"/>
              </a:lnSpc>
              <a:buNone/>
            </a:pPr>
            <a:endParaRPr lang="en-US" altLang="ar-SA" sz="2200" dirty="0">
              <a:latin typeface="+mj-lt"/>
            </a:endParaRPr>
          </a:p>
          <a:p>
            <a:pPr marL="0" indent="0" algn="justLow">
              <a:lnSpc>
                <a:spcPct val="115000"/>
              </a:lnSpc>
              <a:buNone/>
            </a:pPr>
            <a:r>
              <a:rPr lang="en-US" altLang="ar-SA" sz="2200" dirty="0">
                <a:solidFill>
                  <a:srgbClr val="FFFF00"/>
                </a:solidFill>
                <a:latin typeface="+mj-lt"/>
              </a:rPr>
              <a:t>Independent samples design: </a:t>
            </a:r>
            <a:r>
              <a:rPr lang="en-US" altLang="ar-SA" sz="2200" dirty="0">
                <a:latin typeface="+mj-lt"/>
              </a:rPr>
              <a:t>Observe each sample from distinct groups (populations) of subjects.</a:t>
            </a:r>
          </a:p>
          <a:p>
            <a:pPr marL="0" indent="0" algn="justLow">
              <a:lnSpc>
                <a:spcPct val="115000"/>
              </a:lnSpc>
              <a:buNone/>
            </a:pPr>
            <a:r>
              <a:rPr lang="en-US" altLang="en-US" sz="2200" dirty="0">
                <a:solidFill>
                  <a:srgbClr val="FFFF00"/>
                </a:solidFill>
                <a:latin typeface="+mj-lt"/>
              </a:rPr>
              <a:t>Example: </a:t>
            </a:r>
            <a:r>
              <a:rPr lang="en-US" altLang="en-US" sz="2200" dirty="0">
                <a:latin typeface="+mj-lt"/>
              </a:rPr>
              <a:t>To study wage differentials between men and women. Wages for men and women at similar years of experience were observed.</a:t>
            </a:r>
            <a:endParaRPr lang="en-US" sz="2200" dirty="0">
              <a:latin typeface="+mj-lt"/>
            </a:endParaRPr>
          </a:p>
        </p:txBody>
      </p:sp>
    </p:spTree>
    <p:extLst>
      <p:ext uri="{BB962C8B-B14F-4D97-AF65-F5344CB8AC3E}">
        <p14:creationId xmlns:p14="http://schemas.microsoft.com/office/powerpoint/2010/main" val="3447745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13509" y="343188"/>
            <a:ext cx="7772400" cy="814388"/>
          </a:xfrm>
          <a:noFill/>
          <a:ln/>
        </p:spPr>
        <p:txBody>
          <a:bodyPr/>
          <a:lstStyle/>
          <a:p>
            <a:r>
              <a:rPr lang="en-US" altLang="en-US" sz="2400" dirty="0"/>
              <a:t>Inference About the Difference Between the Means of Two Populations:  Matched Samples</a:t>
            </a:r>
          </a:p>
        </p:txBody>
      </p:sp>
      <p:sp>
        <p:nvSpPr>
          <p:cNvPr id="22531" name="Rectangle 3"/>
          <p:cNvSpPr>
            <a:spLocks noGrp="1" noChangeArrowheads="1"/>
          </p:cNvSpPr>
          <p:nvPr>
            <p:ph type="body" idx="1"/>
          </p:nvPr>
        </p:nvSpPr>
        <p:spPr>
          <a:xfrm>
            <a:off x="512618" y="1440872"/>
            <a:ext cx="8174182" cy="4028065"/>
          </a:xfrm>
          <a:noFill/>
          <a:ln/>
        </p:spPr>
        <p:txBody>
          <a:bodyPr/>
          <a:lstStyle/>
          <a:p>
            <a:pPr algn="justLow"/>
            <a:r>
              <a:rPr lang="en-US" altLang="en-US" sz="2200" dirty="0"/>
              <a:t>With a </a:t>
            </a:r>
            <a:r>
              <a:rPr lang="en-US" altLang="en-US" sz="2200" u="sng" dirty="0"/>
              <a:t>matched-sample design</a:t>
            </a:r>
            <a:r>
              <a:rPr lang="en-US" altLang="en-US" sz="2200" dirty="0"/>
              <a:t> each sampled item provides a pair of data values</a:t>
            </a:r>
            <a:r>
              <a:rPr lang="en-US" altLang="en-US" sz="2200" dirty="0" smtClean="0"/>
              <a:t>.</a:t>
            </a:r>
          </a:p>
          <a:p>
            <a:pPr marL="0" indent="0" algn="justLow">
              <a:buNone/>
            </a:pPr>
            <a:endParaRPr lang="en-US" altLang="en-US" sz="2200" dirty="0"/>
          </a:p>
          <a:p>
            <a:pPr algn="justLow"/>
            <a:r>
              <a:rPr lang="en-US" altLang="en-US" sz="2200" dirty="0"/>
              <a:t>The matched-sample design can be referred to as </a:t>
            </a:r>
            <a:r>
              <a:rPr lang="en-US" altLang="en-US" sz="2200" u="sng" dirty="0"/>
              <a:t>blocking</a:t>
            </a:r>
            <a:r>
              <a:rPr lang="en-US" altLang="en-US" sz="2200" dirty="0" smtClean="0"/>
              <a:t>.</a:t>
            </a:r>
          </a:p>
          <a:p>
            <a:pPr marL="0" indent="0" algn="justLow">
              <a:buNone/>
            </a:pPr>
            <a:endParaRPr lang="en-US" altLang="en-US" sz="2200" dirty="0"/>
          </a:p>
          <a:p>
            <a:pPr algn="justLow"/>
            <a:r>
              <a:rPr lang="en-US" altLang="en-US" sz="2200" dirty="0"/>
              <a:t>This design often leads to a smaller sampling error than the independent-sample design because variation between sampled items is eliminated as a source of sampling error.</a:t>
            </a: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74625"/>
            <a:ext cx="7772400" cy="566738"/>
          </a:xfrm>
          <a:noFill/>
          <a:ln/>
        </p:spPr>
        <p:txBody>
          <a:bodyPr/>
          <a:lstStyle/>
          <a:p>
            <a:r>
              <a:rPr lang="en-US" altLang="en-US"/>
              <a:t>Example:  Express Deliveries</a:t>
            </a:r>
          </a:p>
        </p:txBody>
      </p:sp>
      <p:sp>
        <p:nvSpPr>
          <p:cNvPr id="23555" name="Rectangle 3"/>
          <p:cNvSpPr>
            <a:spLocks noGrp="1" noChangeArrowheads="1"/>
          </p:cNvSpPr>
          <p:nvPr>
            <p:ph type="body" idx="1"/>
          </p:nvPr>
        </p:nvSpPr>
        <p:spPr>
          <a:xfrm>
            <a:off x="290946" y="1109663"/>
            <a:ext cx="8534400" cy="5329237"/>
          </a:xfrm>
          <a:noFill/>
          <a:ln/>
        </p:spPr>
        <p:txBody>
          <a:bodyPr/>
          <a:lstStyle/>
          <a:p>
            <a:pPr algn="justLow"/>
            <a:r>
              <a:rPr lang="en-US" altLang="en-US" sz="2200" dirty="0">
                <a:solidFill>
                  <a:srgbClr val="66FFFF"/>
                </a:solidFill>
              </a:rPr>
              <a:t>Inference About the Difference Between the Means of Two Populations:  Matched Samples</a:t>
            </a:r>
            <a:r>
              <a:rPr lang="en-US" altLang="en-US" sz="2200" dirty="0"/>
              <a:t> </a:t>
            </a:r>
            <a:endParaRPr lang="en-US" altLang="en-US" sz="2200" dirty="0" smtClean="0"/>
          </a:p>
          <a:p>
            <a:pPr marL="0" indent="0" algn="justLow">
              <a:buNone/>
            </a:pPr>
            <a:r>
              <a:rPr lang="en-US" altLang="en-US" sz="2200" dirty="0"/>
              <a:t>	</a:t>
            </a:r>
          </a:p>
          <a:p>
            <a:pPr algn="justLow">
              <a:buFont typeface="Monotype Sorts" pitchFamily="2" charset="2"/>
              <a:buNone/>
            </a:pPr>
            <a:r>
              <a:rPr lang="en-US" altLang="en-US" sz="2200" dirty="0"/>
              <a:t>	</a:t>
            </a:r>
            <a:r>
              <a:rPr lang="en-US" altLang="en-US" sz="2200" dirty="0" smtClean="0"/>
              <a:t>A </a:t>
            </a:r>
            <a:r>
              <a:rPr lang="en-US" altLang="en-US" sz="2200" dirty="0"/>
              <a:t>Chicago-based firm has documents that must be quickly distributed to district offices throughout the U.S.  The firm must decide between two delivery services, UPX (United Parcel Express) and INTEX (International Express), to transport its documents.  In testing the delivery times of the two services, the firm sent two reports to a random sample of ten district offices with one report carried by UPX and the other report carried by INTEX</a:t>
            </a:r>
            <a:r>
              <a:rPr lang="en-US" altLang="en-US" sz="2200" dirty="0" smtClean="0"/>
              <a:t>.</a:t>
            </a:r>
          </a:p>
          <a:p>
            <a:pPr algn="justLow">
              <a:buFont typeface="Monotype Sorts" pitchFamily="2" charset="2"/>
              <a:buNone/>
            </a:pPr>
            <a:endParaRPr lang="en-US" altLang="en-US" sz="2200" dirty="0"/>
          </a:p>
          <a:p>
            <a:pPr algn="justLow">
              <a:buFont typeface="Monotype Sorts" pitchFamily="2" charset="2"/>
              <a:buNone/>
            </a:pPr>
            <a:r>
              <a:rPr lang="en-US" altLang="en-US" sz="2200" dirty="0"/>
              <a:t>	</a:t>
            </a:r>
            <a:r>
              <a:rPr lang="en-US" altLang="en-US" sz="2200" dirty="0" smtClean="0"/>
              <a:t>Do </a:t>
            </a:r>
            <a:r>
              <a:rPr lang="en-US" altLang="en-US" sz="2200" dirty="0"/>
              <a:t>the data that follow indicate a difference in mean delivery times for the two services?</a:t>
            </a:r>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1089025" y="1055688"/>
            <a:ext cx="6734175" cy="5083175"/>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8" name="Rectangle 2"/>
          <p:cNvSpPr>
            <a:spLocks noGrp="1" noChangeArrowheads="1"/>
          </p:cNvSpPr>
          <p:nvPr>
            <p:ph type="body" idx="1"/>
          </p:nvPr>
        </p:nvSpPr>
        <p:spPr>
          <a:xfrm>
            <a:off x="685800" y="1111250"/>
            <a:ext cx="7772400" cy="5334000"/>
          </a:xfrm>
          <a:noFill/>
          <a:ln/>
        </p:spPr>
        <p:txBody>
          <a:bodyPr/>
          <a:lstStyle/>
          <a:p>
            <a:pPr marL="457200" indent="-457200">
              <a:buFont typeface="Monotype Sorts" pitchFamily="2" charset="2"/>
              <a:buNone/>
            </a:pPr>
            <a:r>
              <a:rPr lang="en-US" altLang="en-US" dirty="0"/>
              <a:t>				       Delivery Time (Hours)</a:t>
            </a:r>
          </a:p>
          <a:p>
            <a:pPr marL="457200" indent="-457200">
              <a:buFont typeface="Monotype Sorts" pitchFamily="2" charset="2"/>
              <a:buNone/>
            </a:pPr>
            <a:r>
              <a:rPr lang="en-US" altLang="en-US" dirty="0"/>
              <a:t>	</a:t>
            </a:r>
            <a:r>
              <a:rPr lang="en-US" altLang="en-US" u="sng" dirty="0"/>
              <a:t>District Office</a:t>
            </a:r>
            <a:r>
              <a:rPr lang="en-US" altLang="en-US" dirty="0"/>
              <a:t>	</a:t>
            </a:r>
            <a:r>
              <a:rPr lang="en-US" altLang="en-US" u="sng" dirty="0"/>
              <a:t>UPX</a:t>
            </a:r>
            <a:r>
              <a:rPr lang="en-US" altLang="en-US" dirty="0"/>
              <a:t>	    </a:t>
            </a:r>
            <a:r>
              <a:rPr lang="en-US" altLang="en-US" u="sng" dirty="0"/>
              <a:t>INTEX</a:t>
            </a:r>
            <a:r>
              <a:rPr lang="en-US" altLang="en-US" dirty="0"/>
              <a:t>        </a:t>
            </a:r>
            <a:r>
              <a:rPr lang="en-US" altLang="en-US" u="sng" dirty="0"/>
              <a:t>Difference</a:t>
            </a:r>
            <a:endParaRPr lang="en-US" altLang="en-US" b="1" dirty="0"/>
          </a:p>
          <a:p>
            <a:pPr marL="457200" indent="-457200">
              <a:buFont typeface="Monotype Sorts" pitchFamily="2" charset="2"/>
              <a:buNone/>
            </a:pPr>
            <a:r>
              <a:rPr lang="en-US" altLang="en-US" dirty="0"/>
              <a:t>	</a:t>
            </a:r>
            <a:r>
              <a:rPr lang="en-US" altLang="en-US" sz="2200" dirty="0"/>
              <a:t>Seattle		  32	         25	          	          7</a:t>
            </a:r>
          </a:p>
          <a:p>
            <a:pPr marL="457200" indent="-457200">
              <a:buFont typeface="Monotype Sorts" pitchFamily="2" charset="2"/>
              <a:buNone/>
            </a:pPr>
            <a:r>
              <a:rPr lang="en-US" altLang="en-US" sz="2200" dirty="0"/>
              <a:t>	Los Angeles	  30	         24 	          6</a:t>
            </a:r>
          </a:p>
          <a:p>
            <a:pPr marL="457200" indent="-457200">
              <a:buFont typeface="Monotype Sorts" pitchFamily="2" charset="2"/>
              <a:buNone/>
            </a:pPr>
            <a:r>
              <a:rPr lang="en-US" altLang="en-US" sz="2200" dirty="0"/>
              <a:t>	Boston		  19	         15	          	          4</a:t>
            </a:r>
          </a:p>
          <a:p>
            <a:pPr marL="457200" indent="-457200">
              <a:buFont typeface="Monotype Sorts" pitchFamily="2" charset="2"/>
              <a:buNone/>
            </a:pPr>
            <a:r>
              <a:rPr lang="en-US" altLang="en-US" sz="2200" dirty="0"/>
              <a:t>	Cleveland	  	  16	         15	          	          1</a:t>
            </a:r>
          </a:p>
          <a:p>
            <a:pPr marL="457200" indent="-457200">
              <a:buFont typeface="Monotype Sorts" pitchFamily="2" charset="2"/>
              <a:buNone/>
            </a:pPr>
            <a:r>
              <a:rPr lang="en-US" altLang="en-US" sz="2200" dirty="0"/>
              <a:t>	New York	  	  15	         13	          	          2</a:t>
            </a:r>
          </a:p>
          <a:p>
            <a:pPr marL="457200" indent="-457200">
              <a:buFont typeface="Monotype Sorts" pitchFamily="2" charset="2"/>
              <a:buNone/>
            </a:pPr>
            <a:r>
              <a:rPr lang="en-US" altLang="en-US" sz="2200" dirty="0"/>
              <a:t>	Houston	   	  18	         15	          	          3</a:t>
            </a:r>
          </a:p>
          <a:p>
            <a:pPr marL="457200" indent="-457200">
              <a:buFont typeface="Monotype Sorts" pitchFamily="2" charset="2"/>
              <a:buNone/>
            </a:pPr>
            <a:r>
              <a:rPr lang="en-US" altLang="en-US" sz="2200" dirty="0"/>
              <a:t>	Atlanta		  14	         15	         	         -1</a:t>
            </a:r>
          </a:p>
          <a:p>
            <a:pPr marL="457200" indent="-457200">
              <a:buFont typeface="Monotype Sorts" pitchFamily="2" charset="2"/>
              <a:buNone/>
            </a:pPr>
            <a:r>
              <a:rPr lang="en-US" altLang="en-US" sz="2200" dirty="0"/>
              <a:t>	St. Louis	   	  10	           8	          	          2</a:t>
            </a:r>
          </a:p>
          <a:p>
            <a:pPr marL="457200" indent="-457200">
              <a:buFont typeface="Monotype Sorts" pitchFamily="2" charset="2"/>
              <a:buNone/>
            </a:pPr>
            <a:r>
              <a:rPr lang="en-US" altLang="en-US" sz="2200" dirty="0"/>
              <a:t>	Milwaukee	  </a:t>
            </a:r>
            <a:r>
              <a:rPr lang="en-US" altLang="en-US" sz="2200" dirty="0" smtClean="0"/>
              <a:t> </a:t>
            </a:r>
            <a:r>
              <a:rPr lang="en-US" altLang="en-US" sz="2200" dirty="0"/>
              <a:t>7	           9	         	         -2</a:t>
            </a:r>
          </a:p>
          <a:p>
            <a:pPr marL="457200" indent="-457200">
              <a:buFont typeface="Monotype Sorts" pitchFamily="2" charset="2"/>
              <a:buNone/>
            </a:pPr>
            <a:r>
              <a:rPr lang="en-US" altLang="en-US" sz="2200" dirty="0"/>
              <a:t>	Denver 		  16	         11	          	          5</a:t>
            </a:r>
            <a:endParaRPr lang="en-US" altLang="en-US" dirty="0"/>
          </a:p>
        </p:txBody>
      </p:sp>
      <p:sp>
        <p:nvSpPr>
          <p:cNvPr id="24579" name="Rectangle 3"/>
          <p:cNvSpPr>
            <a:spLocks noGrp="1" noChangeArrowheads="1"/>
          </p:cNvSpPr>
          <p:nvPr>
            <p:ph type="title"/>
          </p:nvPr>
        </p:nvSpPr>
        <p:spPr>
          <a:xfrm>
            <a:off x="685800" y="174625"/>
            <a:ext cx="7772400" cy="566738"/>
          </a:xfrm>
          <a:noFill/>
          <a:ln/>
        </p:spPr>
        <p:txBody>
          <a:bodyPr/>
          <a:lstStyle/>
          <a:p>
            <a:r>
              <a:rPr lang="en-US" altLang="en-US"/>
              <a:t>Example:  Express Deliveries</a:t>
            </a:r>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602" name="Rectangle 2"/>
              <p:cNvSpPr>
                <a:spLocks noGrp="1" noChangeArrowheads="1"/>
              </p:cNvSpPr>
              <p:nvPr>
                <p:ph type="body" idx="1"/>
              </p:nvPr>
            </p:nvSpPr>
            <p:spPr>
              <a:xfrm>
                <a:off x="249383" y="1104900"/>
                <a:ext cx="8627918" cy="5405438"/>
              </a:xfrm>
              <a:noFill/>
              <a:ln/>
            </p:spPr>
            <p:txBody>
              <a:bodyPr/>
              <a:lstStyle/>
              <a:p>
                <a:pPr algn="justLow"/>
                <a:r>
                  <a:rPr lang="en-US" altLang="en-US" sz="2200" dirty="0">
                    <a:solidFill>
                      <a:srgbClr val="66FFFF"/>
                    </a:solidFill>
                  </a:rPr>
                  <a:t>Inference About the Difference Between the Means of Two Populations:  Matched Samples</a:t>
                </a:r>
              </a:p>
              <a:p>
                <a:pPr algn="justLow">
                  <a:buFont typeface="Monotype Sorts" pitchFamily="2" charset="2"/>
                  <a:buNone/>
                </a:pPr>
                <a:r>
                  <a:rPr lang="en-US" altLang="en-US" sz="2200" dirty="0"/>
                  <a:t>	     Let  </a:t>
                </a:r>
                <a:r>
                  <a:rPr lang="en-US" altLang="en-US" sz="2200" i="1" dirty="0">
                    <a:latin typeface="Symbol" panose="05050102010706020507" pitchFamily="18" charset="2"/>
                  </a:rPr>
                  <a:t></a:t>
                </a:r>
                <a:r>
                  <a:rPr lang="en-US" altLang="en-US" sz="2200" baseline="-25000" dirty="0"/>
                  <a:t>d </a:t>
                </a:r>
                <a:r>
                  <a:rPr lang="en-US" altLang="en-US" sz="2200" dirty="0"/>
                  <a:t>= the mean of the </a:t>
                </a:r>
                <a:r>
                  <a:rPr lang="en-US" altLang="en-US" sz="2200" u="sng" dirty="0"/>
                  <a:t>difference</a:t>
                </a:r>
                <a:r>
                  <a:rPr lang="en-US" altLang="en-US" sz="2200" dirty="0"/>
                  <a:t> values for </a:t>
                </a:r>
                <a:r>
                  <a:rPr lang="en-US" altLang="en-US" sz="2200" dirty="0" smtClean="0"/>
                  <a:t>the two delivery</a:t>
                </a:r>
              </a:p>
              <a:p>
                <a:pPr algn="justLow">
                  <a:buFont typeface="Monotype Sorts" pitchFamily="2" charset="2"/>
                  <a:buNone/>
                </a:pPr>
                <a:r>
                  <a:rPr lang="en-US" altLang="en-US" sz="2200" dirty="0"/>
                  <a:t> </a:t>
                </a:r>
                <a:r>
                  <a:rPr lang="en-US" altLang="en-US" sz="2200" dirty="0" smtClean="0"/>
                  <a:t>                       </a:t>
                </a:r>
                <a:r>
                  <a:rPr lang="en-US" altLang="en-US" sz="2200" dirty="0" smtClean="0"/>
                  <a:t> </a:t>
                </a:r>
                <a:r>
                  <a:rPr lang="en-US" altLang="en-US" sz="2200" dirty="0"/>
                  <a:t>services for the population </a:t>
                </a:r>
                <a:r>
                  <a:rPr lang="en-US" altLang="en-US" sz="2200" dirty="0" smtClean="0"/>
                  <a:t>of </a:t>
                </a:r>
                <a:r>
                  <a:rPr lang="en-US" altLang="en-US" sz="2200" dirty="0"/>
                  <a:t>district </a:t>
                </a:r>
                <a:r>
                  <a:rPr lang="en-US" altLang="en-US" sz="2200" dirty="0" smtClean="0"/>
                  <a:t>offices.</a:t>
                </a:r>
                <a:endParaRPr lang="en-US" altLang="en-US" sz="2200" dirty="0"/>
              </a:p>
              <a:p>
                <a:pPr lvl="1" algn="justLow"/>
                <a:endParaRPr lang="en-US" altLang="en-US" sz="2200" dirty="0">
                  <a:solidFill>
                    <a:srgbClr val="FAFD00"/>
                  </a:solidFill>
                </a:endParaRPr>
              </a:p>
              <a:p>
                <a:pPr lvl="1" algn="justLow"/>
                <a:r>
                  <a:rPr lang="en-US" altLang="en-US" sz="2200" dirty="0">
                    <a:solidFill>
                      <a:srgbClr val="66FFFF"/>
                    </a:solidFill>
                  </a:rPr>
                  <a:t>Hypotheses</a:t>
                </a:r>
                <a:r>
                  <a:rPr lang="en-US" altLang="en-US" sz="2200" dirty="0">
                    <a:solidFill>
                      <a:srgbClr val="FAFD00"/>
                    </a:solidFill>
                  </a:rPr>
                  <a:t>	        </a:t>
                </a:r>
                <a:r>
                  <a:rPr lang="en-US" altLang="en-US" sz="2200" i="1" dirty="0"/>
                  <a:t>H</a:t>
                </a:r>
                <a:r>
                  <a:rPr lang="en-US" altLang="en-US" sz="2200" baseline="-25000" dirty="0"/>
                  <a:t>0</a:t>
                </a:r>
                <a:r>
                  <a:rPr lang="en-US" altLang="en-US" sz="2200" dirty="0"/>
                  <a:t>: </a:t>
                </a:r>
                <a:r>
                  <a:rPr lang="en-US" altLang="en-US" sz="2200" i="1" dirty="0">
                    <a:latin typeface="Symbol" panose="05050102010706020507" pitchFamily="18" charset="2"/>
                  </a:rPr>
                  <a:t></a:t>
                </a:r>
                <a:r>
                  <a:rPr lang="en-US" altLang="en-US" sz="2200" baseline="-25000" dirty="0"/>
                  <a:t>d </a:t>
                </a:r>
                <a:r>
                  <a:rPr lang="en-US" altLang="en-US" sz="2200" dirty="0"/>
                  <a:t>= 0,   </a:t>
                </a:r>
                <a:r>
                  <a:rPr lang="en-US" altLang="en-US" sz="2200" i="1" dirty="0"/>
                  <a:t>H</a:t>
                </a:r>
                <a:r>
                  <a:rPr lang="en-US" altLang="en-US" sz="2200" baseline="-25000" dirty="0"/>
                  <a:t>a</a:t>
                </a:r>
                <a:r>
                  <a:rPr lang="en-US" altLang="en-US" sz="2200" dirty="0"/>
                  <a:t>: </a:t>
                </a:r>
                <a:r>
                  <a:rPr lang="en-US" altLang="en-US" sz="2200" i="1" dirty="0">
                    <a:latin typeface="Symbol" panose="05050102010706020507" pitchFamily="18" charset="2"/>
                  </a:rPr>
                  <a:t></a:t>
                </a:r>
                <a:r>
                  <a:rPr lang="en-US" altLang="en-US" sz="2200" baseline="-25000" dirty="0"/>
                  <a:t>d</a:t>
                </a:r>
                <a:r>
                  <a:rPr lang="en-US" altLang="en-US" sz="2200" dirty="0"/>
                  <a:t> </a:t>
                </a:r>
                <a:r>
                  <a:rPr lang="en-US" altLang="en-US" sz="2200" dirty="0">
                    <a:latin typeface="Symbol" panose="05050102010706020507" pitchFamily="18" charset="2"/>
                  </a:rPr>
                  <a:t></a:t>
                </a:r>
              </a:p>
              <a:p>
                <a:pPr lvl="1" algn="justLow"/>
                <a:r>
                  <a:rPr lang="en-US" altLang="en-US" sz="2200" dirty="0">
                    <a:solidFill>
                      <a:srgbClr val="66FFFF"/>
                    </a:solidFill>
                  </a:rPr>
                  <a:t>Rejection </a:t>
                </a:r>
                <a:r>
                  <a:rPr lang="en-US" altLang="en-US" sz="2200" dirty="0" smtClean="0">
                    <a:solidFill>
                      <a:srgbClr val="66FFFF"/>
                    </a:solidFill>
                  </a:rPr>
                  <a:t>Rule</a:t>
                </a:r>
              </a:p>
              <a:p>
                <a:pPr marL="57150" indent="0" algn="justLow">
                  <a:buNone/>
                </a:pPr>
                <a:endParaRPr lang="en-US" altLang="en-US" sz="2200" dirty="0">
                  <a:solidFill>
                    <a:srgbClr val="66FFFF"/>
                  </a:solidFill>
                </a:endParaRPr>
              </a:p>
              <a:p>
                <a:pPr marL="57150" indent="0" algn="justLow">
                  <a:buNone/>
                </a:pPr>
                <a:r>
                  <a:rPr lang="en-US" altLang="en-US" sz="2200" dirty="0" smtClean="0"/>
                  <a:t>Assuming </a:t>
                </a:r>
                <a:r>
                  <a:rPr lang="en-US" altLang="en-US" sz="2200" dirty="0"/>
                  <a:t>the population of difference values </a:t>
                </a:r>
                <a:r>
                  <a:rPr lang="en-US" altLang="en-US" sz="2200" dirty="0" smtClean="0"/>
                  <a:t>is approximately </a:t>
                </a:r>
                <a:r>
                  <a:rPr lang="en-US" altLang="en-US" sz="2200" dirty="0"/>
                  <a:t>normally distributed, the </a:t>
                </a:r>
                <a:r>
                  <a:rPr lang="en-US" altLang="en-US" sz="2200" i="1" dirty="0"/>
                  <a:t>t</a:t>
                </a:r>
                <a:r>
                  <a:rPr lang="en-US" altLang="en-US" sz="2200" dirty="0"/>
                  <a:t> distribution with </a:t>
                </a:r>
                <a:r>
                  <a:rPr lang="en-US" altLang="en-US" sz="2200" i="1" dirty="0"/>
                  <a:t>n</a:t>
                </a:r>
                <a:r>
                  <a:rPr lang="en-US" altLang="en-US" sz="2200" dirty="0"/>
                  <a:t> - 1 degrees of freedom applies.  With </a:t>
                </a:r>
                <a:r>
                  <a:rPr lang="en-US" altLang="en-US" sz="2200" i="1" dirty="0">
                    <a:latin typeface="Symbol" panose="05050102010706020507" pitchFamily="18" charset="2"/>
                  </a:rPr>
                  <a:t></a:t>
                </a:r>
                <a:r>
                  <a:rPr lang="en-US" altLang="en-US" sz="2200" dirty="0"/>
                  <a:t> = .05, </a:t>
                </a:r>
                <a:r>
                  <a:rPr lang="en-US" altLang="en-US" sz="2200" i="1" dirty="0"/>
                  <a:t>t</a:t>
                </a:r>
                <a:r>
                  <a:rPr lang="en-US" altLang="en-US" sz="2200" baseline="-25000" dirty="0"/>
                  <a:t>.025</a:t>
                </a:r>
                <a:r>
                  <a:rPr lang="en-US" altLang="en-US" sz="2200" dirty="0"/>
                  <a:t> = 2.262 (9 degrees of freedom).</a:t>
                </a:r>
              </a:p>
              <a:p>
                <a:pPr lvl="1" algn="justLow">
                  <a:buFontTx/>
                  <a:buNone/>
                </a:pPr>
                <a:r>
                  <a:rPr lang="en-US" altLang="en-US" sz="2200" dirty="0"/>
                  <a:t>		      </a:t>
                </a:r>
                <a:endParaRPr lang="en-US" altLang="en-US" sz="2200" dirty="0" smtClean="0"/>
              </a:p>
              <a:p>
                <a:pPr lvl="1" algn="justLow">
                  <a:buFontTx/>
                  <a:buNone/>
                </a:pPr>
                <a:r>
                  <a:rPr lang="en-US" altLang="en-US" sz="2200" dirty="0"/>
                  <a:t> </a:t>
                </a:r>
                <a:r>
                  <a:rPr lang="en-US" altLang="en-US" sz="2200" dirty="0" smtClean="0"/>
                  <a:t>   </a:t>
                </a:r>
                <a:r>
                  <a:rPr lang="en-US" altLang="en-US" sz="2200" dirty="0" smtClean="0"/>
                  <a:t>  </a:t>
                </a:r>
                <a:r>
                  <a:rPr lang="en-US" altLang="en-US" sz="2200" dirty="0"/>
                  <a:t>Reject </a:t>
                </a:r>
                <a:r>
                  <a:rPr lang="en-US" altLang="en-US" sz="2200" i="1" dirty="0"/>
                  <a:t>H</a:t>
                </a:r>
                <a:r>
                  <a:rPr lang="en-US" altLang="en-US" sz="2200" baseline="-25000" dirty="0"/>
                  <a:t>0</a:t>
                </a:r>
                <a:r>
                  <a:rPr lang="en-US" altLang="en-US" sz="2200" dirty="0"/>
                  <a:t> if </a:t>
                </a:r>
                <a:r>
                  <a:rPr lang="en-US" altLang="en-US" sz="2200" i="1" dirty="0"/>
                  <a:t>t</a:t>
                </a:r>
                <a:r>
                  <a:rPr lang="en-US" altLang="en-US" sz="2200" dirty="0"/>
                  <a:t> &lt; -2.262 or if </a:t>
                </a:r>
                <a:r>
                  <a:rPr lang="en-US" altLang="en-US" sz="2200" i="1" dirty="0"/>
                  <a:t>t</a:t>
                </a:r>
                <a:r>
                  <a:rPr lang="en-US" altLang="en-US" sz="2200" dirty="0"/>
                  <a:t> &gt; </a:t>
                </a:r>
                <a14:m>
                  <m:oMath xmlns:m="http://schemas.openxmlformats.org/officeDocument/2006/math">
                    <m:sSub>
                      <m:sSubPr>
                        <m:ctrlPr>
                          <a:rPr lang="en-US" altLang="en-US" sz="2200" i="1">
                            <a:latin typeface="Cambria Math" panose="02040503050406030204" pitchFamily="18" charset="0"/>
                          </a:rPr>
                        </m:ctrlPr>
                      </m:sSubPr>
                      <m:e>
                        <m:r>
                          <a:rPr lang="en-US" altLang="en-US" sz="2200" i="1">
                            <a:latin typeface="Cambria Math" panose="02040503050406030204" pitchFamily="18" charset="0"/>
                          </a:rPr>
                          <m:t>𝑡</m:t>
                        </m:r>
                      </m:e>
                      <m:sub>
                        <m:r>
                          <a:rPr lang="en-US" altLang="en-US" sz="2200" i="1">
                            <a:latin typeface="Cambria Math" panose="02040503050406030204" pitchFamily="18" charset="0"/>
                            <a:ea typeface="Cambria Math" panose="02040503050406030204" pitchFamily="18" charset="0"/>
                          </a:rPr>
                          <m:t>𝛼</m:t>
                        </m:r>
                        <m:r>
                          <a:rPr lang="en-US" altLang="en-US" sz="2200" i="1">
                            <a:latin typeface="Cambria Math" panose="02040503050406030204" pitchFamily="18" charset="0"/>
                            <a:ea typeface="Cambria Math" panose="02040503050406030204" pitchFamily="18" charset="0"/>
                          </a:rPr>
                          <m:t>/2</m:t>
                        </m:r>
                      </m:sub>
                    </m:sSub>
                  </m:oMath>
                </a14:m>
                <a:r>
                  <a:rPr lang="en-US" altLang="en-US" sz="2200" dirty="0"/>
                  <a:t>(n-1) = </a:t>
                </a:r>
                <a:r>
                  <a:rPr lang="en-US" altLang="en-US" sz="2200" i="1" dirty="0"/>
                  <a:t>t</a:t>
                </a:r>
                <a:r>
                  <a:rPr lang="en-US" altLang="en-US" sz="2200" baseline="-25000" dirty="0"/>
                  <a:t>.025</a:t>
                </a:r>
                <a:r>
                  <a:rPr lang="en-US" altLang="en-US" sz="2200" dirty="0"/>
                  <a:t> (9)= </a:t>
                </a:r>
                <a:r>
                  <a:rPr lang="en-US" altLang="en-US" sz="2200" dirty="0" smtClean="0"/>
                  <a:t>2.262</a:t>
                </a:r>
                <a:endParaRPr lang="en-US" altLang="en-US" sz="2200" dirty="0"/>
              </a:p>
            </p:txBody>
          </p:sp>
        </mc:Choice>
        <mc:Fallback>
          <p:sp>
            <p:nvSpPr>
              <p:cNvPr id="25602" name="Rectangle 2"/>
              <p:cNvSpPr>
                <a:spLocks noGrp="1" noRot="1" noChangeAspect="1" noMove="1" noResize="1" noEditPoints="1" noAdjustHandles="1" noChangeArrowheads="1" noChangeShapeType="1" noTextEdit="1"/>
              </p:cNvSpPr>
              <p:nvPr>
                <p:ph type="body" idx="1"/>
              </p:nvPr>
            </p:nvSpPr>
            <p:spPr>
              <a:xfrm>
                <a:off x="249383" y="1104900"/>
                <a:ext cx="8627918" cy="5405438"/>
              </a:xfrm>
              <a:blipFill>
                <a:blip r:embed="rId3"/>
                <a:stretch>
                  <a:fillRect l="-353" t="-789" r="-2120"/>
                </a:stretch>
              </a:blipFill>
              <a:ln/>
            </p:spPr>
            <p:txBody>
              <a:bodyPr/>
              <a:lstStyle/>
              <a:p>
                <a:r>
                  <a:rPr lang="en-US">
                    <a:noFill/>
                  </a:rPr>
                  <a:t> </a:t>
                </a:r>
              </a:p>
            </p:txBody>
          </p:sp>
        </mc:Fallback>
      </mc:AlternateContent>
      <p:sp>
        <p:nvSpPr>
          <p:cNvPr id="25603" name="Rectangle 3"/>
          <p:cNvSpPr>
            <a:spLocks noGrp="1" noChangeArrowheads="1"/>
          </p:cNvSpPr>
          <p:nvPr>
            <p:ph type="title"/>
          </p:nvPr>
        </p:nvSpPr>
        <p:spPr>
          <a:xfrm>
            <a:off x="677142" y="313171"/>
            <a:ext cx="7772400" cy="566738"/>
          </a:xfrm>
          <a:noFill/>
          <a:ln/>
        </p:spPr>
        <p:txBody>
          <a:bodyPr/>
          <a:lstStyle/>
          <a:p>
            <a:r>
              <a:rPr lang="en-US" altLang="en-US" dirty="0"/>
              <a:t>Example:  Express Deliveries</a:t>
            </a:r>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6626" name="Rectangle 2"/>
              <p:cNvSpPr>
                <a:spLocks noGrp="1" noChangeArrowheads="1"/>
              </p:cNvSpPr>
              <p:nvPr>
                <p:ph type="body" idx="1"/>
              </p:nvPr>
            </p:nvSpPr>
            <p:spPr>
              <a:xfrm>
                <a:off x="318655" y="1116013"/>
                <a:ext cx="8645236" cy="5500687"/>
              </a:xfrm>
              <a:noFill/>
              <a:ln/>
            </p:spPr>
            <p:txBody>
              <a:bodyPr/>
              <a:lstStyle/>
              <a:p>
                <a:pPr algn="justLow"/>
                <a:r>
                  <a:rPr lang="en-US" altLang="en-US" sz="2200" dirty="0" smtClean="0">
                    <a:solidFill>
                      <a:srgbClr val="66FFFF"/>
                    </a:solidFill>
                  </a:rPr>
                  <a:t>Inference About the Difference Between the Means of Two Populations:  Matched Samples</a:t>
                </a:r>
              </a:p>
              <a:p>
                <a:pPr algn="justLow">
                  <a:buFont typeface="Monotype Sorts" pitchFamily="2" charset="2"/>
                  <a:buNone/>
                </a:pPr>
                <a:endParaRPr lang="en-US" altLang="en-US" sz="2200" dirty="0">
                  <a:solidFill>
                    <a:srgbClr val="66FFFF"/>
                  </a:solidFill>
                </a:endParaRPr>
              </a:p>
              <a:p>
                <a:pPr algn="justLow">
                  <a:buFont typeface="Monotype Sorts" pitchFamily="2" charset="2"/>
                  <a:buNone/>
                </a:pPr>
                <a:endParaRPr lang="en-US" altLang="en-US" sz="2200" dirty="0">
                  <a:solidFill>
                    <a:srgbClr val="66FFFF"/>
                  </a:solidFill>
                </a:endParaRPr>
              </a:p>
              <a:p>
                <a:pPr algn="justLow">
                  <a:buFont typeface="Monotype Sorts" pitchFamily="2" charset="2"/>
                  <a:buNone/>
                </a:pPr>
                <a:endParaRPr lang="en-US" altLang="en-US" sz="2200" dirty="0">
                  <a:solidFill>
                    <a:schemeClr val="tx2"/>
                  </a:solidFill>
                </a:endParaRPr>
              </a:p>
              <a:p>
                <a:pPr algn="justLow">
                  <a:buFont typeface="Monotype Sorts" pitchFamily="2" charset="2"/>
                  <a:buNone/>
                </a:pPr>
                <a:endParaRPr lang="en-US" altLang="en-US" sz="2200" dirty="0">
                  <a:solidFill>
                    <a:schemeClr val="tx2"/>
                  </a:solidFill>
                </a:endParaRPr>
              </a:p>
              <a:p>
                <a:pPr algn="justLow">
                  <a:buFont typeface="Monotype Sorts" pitchFamily="2" charset="2"/>
                  <a:buNone/>
                </a:pPr>
                <a:endParaRPr lang="en-US" altLang="en-US" sz="2200" dirty="0">
                  <a:solidFill>
                    <a:schemeClr val="tx2"/>
                  </a:solidFill>
                </a:endParaRPr>
              </a:p>
              <a:p>
                <a:pPr algn="justLow">
                  <a:buFont typeface="Monotype Sorts" pitchFamily="2" charset="2"/>
                  <a:buNone/>
                </a:pPr>
                <a:endParaRPr lang="en-US" altLang="en-US" sz="2200" dirty="0">
                  <a:solidFill>
                    <a:schemeClr val="tx2"/>
                  </a:solidFill>
                </a:endParaRPr>
              </a:p>
              <a:p>
                <a:pPr algn="justLow">
                  <a:buFont typeface="Monotype Sorts" pitchFamily="2" charset="2"/>
                  <a:buNone/>
                </a:pPr>
                <a:endParaRPr lang="en-US" altLang="en-US" sz="2200" dirty="0">
                  <a:solidFill>
                    <a:schemeClr val="tx2"/>
                  </a:solidFill>
                </a:endParaRPr>
              </a:p>
              <a:p>
                <a:pPr marL="457200" lvl="1" indent="0" algn="justLow">
                  <a:buNone/>
                </a:pPr>
                <a:endParaRPr lang="en-US" altLang="en-US" sz="2200" dirty="0">
                  <a:solidFill>
                    <a:srgbClr val="66FFFF"/>
                  </a:solidFill>
                </a:endParaRPr>
              </a:p>
              <a:p>
                <a:pPr marL="57150" indent="0" algn="justLow">
                  <a:buNone/>
                </a:pPr>
                <a:r>
                  <a:rPr lang="en-US" altLang="en-US" sz="2200" dirty="0" smtClean="0">
                    <a:solidFill>
                      <a:srgbClr val="66FFFF"/>
                    </a:solidFill>
                  </a:rPr>
                  <a:t>Conclusion:</a:t>
                </a:r>
                <a:r>
                  <a:rPr lang="en-US" altLang="en-US" sz="2200" b="1" dirty="0" smtClean="0"/>
                  <a:t>   Since </a:t>
                </a:r>
                <a:r>
                  <a:rPr lang="en-US" altLang="en-US" sz="2200" i="1" dirty="0" smtClean="0"/>
                  <a:t>t=2.94 </a:t>
                </a:r>
                <a:r>
                  <a:rPr lang="en-US" altLang="en-US" sz="2200" dirty="0" smtClean="0"/>
                  <a:t> </a:t>
                </a:r>
                <a:r>
                  <a:rPr lang="en-US" altLang="en-US" sz="2200" dirty="0"/>
                  <a:t>&gt; </a:t>
                </a:r>
                <a14:m>
                  <m:oMath xmlns:m="http://schemas.openxmlformats.org/officeDocument/2006/math">
                    <m:sSub>
                      <m:sSubPr>
                        <m:ctrlPr>
                          <a:rPr lang="en-US" altLang="en-US" sz="2200" i="1" smtClean="0">
                            <a:latin typeface="Cambria Math" panose="02040503050406030204" pitchFamily="18" charset="0"/>
                          </a:rPr>
                        </m:ctrlPr>
                      </m:sSubPr>
                      <m:e>
                        <m:r>
                          <a:rPr lang="en-US" altLang="en-US" sz="2200" b="0" i="1" smtClean="0">
                            <a:latin typeface="Cambria Math" panose="02040503050406030204" pitchFamily="18" charset="0"/>
                          </a:rPr>
                          <m:t>𝑡</m:t>
                        </m:r>
                      </m:e>
                      <m:sub>
                        <m:r>
                          <a:rPr lang="en-US" altLang="en-US" sz="2200" i="1" smtClean="0">
                            <a:latin typeface="Cambria Math" panose="02040503050406030204" pitchFamily="18" charset="0"/>
                            <a:ea typeface="Cambria Math" panose="02040503050406030204" pitchFamily="18" charset="0"/>
                          </a:rPr>
                          <m:t>𝛼</m:t>
                        </m:r>
                        <m:r>
                          <a:rPr lang="en-US" altLang="en-US" sz="2200" b="0" i="1" smtClean="0">
                            <a:latin typeface="Cambria Math" panose="02040503050406030204" pitchFamily="18" charset="0"/>
                            <a:ea typeface="Cambria Math" panose="02040503050406030204" pitchFamily="18" charset="0"/>
                          </a:rPr>
                          <m:t>/2</m:t>
                        </m:r>
                      </m:sub>
                    </m:sSub>
                  </m:oMath>
                </a14:m>
                <a:r>
                  <a:rPr lang="en-US" altLang="en-US" sz="2200" dirty="0" smtClean="0"/>
                  <a:t>(n-1) = </a:t>
                </a:r>
                <a:r>
                  <a:rPr lang="en-US" altLang="en-US" sz="2200" i="1" dirty="0" smtClean="0"/>
                  <a:t>t</a:t>
                </a:r>
                <a:r>
                  <a:rPr lang="en-US" altLang="en-US" sz="2200" baseline="-25000" dirty="0" smtClean="0"/>
                  <a:t>.025</a:t>
                </a:r>
                <a:r>
                  <a:rPr lang="en-US" altLang="en-US" sz="2200" dirty="0" smtClean="0"/>
                  <a:t> (9)= 2.262, we</a:t>
                </a:r>
                <a:r>
                  <a:rPr lang="en-US" altLang="en-US" sz="2200" b="1" dirty="0" smtClean="0"/>
                  <a:t> </a:t>
                </a:r>
                <a:r>
                  <a:rPr lang="en-US" altLang="en-US" sz="2200" dirty="0" smtClean="0"/>
                  <a:t>Reject </a:t>
                </a:r>
                <a:r>
                  <a:rPr lang="en-US" altLang="en-US" sz="2200" i="1" dirty="0"/>
                  <a:t>H</a:t>
                </a:r>
                <a:r>
                  <a:rPr lang="en-US" altLang="en-US" sz="2200" baseline="-25000" dirty="0"/>
                  <a:t>0</a:t>
                </a:r>
                <a:r>
                  <a:rPr lang="en-US" altLang="en-US" sz="2200" dirty="0"/>
                  <a:t>. </a:t>
                </a:r>
                <a:endParaRPr lang="en-US" altLang="en-US" sz="2200" dirty="0" smtClean="0"/>
              </a:p>
              <a:p>
                <a:pPr marL="57150" indent="0" algn="justLow">
                  <a:buNone/>
                </a:pPr>
                <a:r>
                  <a:rPr lang="en-US" altLang="en-US" sz="2200" dirty="0" smtClean="0"/>
                  <a:t>There </a:t>
                </a:r>
                <a:r>
                  <a:rPr lang="en-US" altLang="en-US" sz="2200" dirty="0"/>
                  <a:t>is a significant difference between the mean delivery times for the two services. </a:t>
                </a:r>
              </a:p>
            </p:txBody>
          </p:sp>
        </mc:Choice>
        <mc:Fallback>
          <p:sp>
            <p:nvSpPr>
              <p:cNvPr id="26626" name="Rectangle 2"/>
              <p:cNvSpPr>
                <a:spLocks noGrp="1" noRot="1" noChangeAspect="1" noMove="1" noResize="1" noEditPoints="1" noAdjustHandles="1" noChangeArrowheads="1" noChangeShapeType="1" noTextEdit="1"/>
              </p:cNvSpPr>
              <p:nvPr>
                <p:ph type="body" idx="1"/>
              </p:nvPr>
            </p:nvSpPr>
            <p:spPr>
              <a:xfrm>
                <a:off x="318655" y="1116013"/>
                <a:ext cx="8645236" cy="5500687"/>
              </a:xfrm>
              <a:blipFill>
                <a:blip r:embed="rId4"/>
                <a:stretch>
                  <a:fillRect l="-353" t="-776" r="-2116"/>
                </a:stretch>
              </a:blipFill>
              <a:ln/>
            </p:spPr>
            <p:txBody>
              <a:bodyPr/>
              <a:lstStyle/>
              <a:p>
                <a:r>
                  <a:rPr lang="en-US">
                    <a:noFill/>
                  </a:rPr>
                  <a:t> </a:t>
                </a:r>
              </a:p>
            </p:txBody>
          </p:sp>
        </mc:Fallback>
      </mc:AlternateContent>
      <p:graphicFrame>
        <p:nvGraphicFramePr>
          <p:cNvPr id="26627" name="Object 3">
            <a:hlinkClick r:id="" action="ppaction://ole?verb=0"/>
          </p:cNvPr>
          <p:cNvGraphicFramePr>
            <a:graphicFrameLocks/>
          </p:cNvGraphicFramePr>
          <p:nvPr/>
        </p:nvGraphicFramePr>
        <p:xfrm>
          <a:off x="2740025" y="2054225"/>
          <a:ext cx="3671888" cy="687388"/>
        </p:xfrm>
        <a:graphic>
          <a:graphicData uri="http://schemas.openxmlformats.org/presentationml/2006/ole">
            <mc:AlternateContent xmlns:mc="http://schemas.openxmlformats.org/markup-compatibility/2006">
              <mc:Choice xmlns:v="urn:schemas-microsoft-com:vml" Requires="v">
                <p:oleObj spid="_x0000_s26814" name="Equation" r:id="rId5" imgW="3681360" imgH="696600" progId="EQUATION">
                  <p:embed/>
                </p:oleObj>
              </mc:Choice>
              <mc:Fallback>
                <p:oleObj name="Equation" r:id="rId5" imgW="3681360" imgH="696600" progId="EQUATION">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0025" y="2054225"/>
                        <a:ext cx="3671888" cy="6873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6628" name="Object 4">
            <a:hlinkClick r:id="" action="ppaction://ole?verb=0"/>
          </p:cNvPr>
          <p:cNvGraphicFramePr>
            <a:graphicFrameLocks/>
          </p:cNvGraphicFramePr>
          <p:nvPr/>
        </p:nvGraphicFramePr>
        <p:xfrm>
          <a:off x="2608263" y="2963863"/>
          <a:ext cx="3938587" cy="788987"/>
        </p:xfrm>
        <a:graphic>
          <a:graphicData uri="http://schemas.openxmlformats.org/presentationml/2006/ole">
            <mc:AlternateContent xmlns:mc="http://schemas.openxmlformats.org/markup-compatibility/2006">
              <mc:Choice xmlns:v="urn:schemas-microsoft-com:vml" Requires="v">
                <p:oleObj spid="_x0000_s26815" name="Equation" r:id="rId7" imgW="3947760" imgH="798480" progId="EQUATION">
                  <p:embed/>
                </p:oleObj>
              </mc:Choice>
              <mc:Fallback>
                <p:oleObj name="Equation" r:id="rId7" imgW="3947760" imgH="798480" progId="EQUATION">
                  <p:embed/>
                  <p:pic>
                    <p:nvPicPr>
                      <p:cNvPr id="0" name="Object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8263" y="2963863"/>
                        <a:ext cx="3938587" cy="7889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6629" name="Object 5">
            <a:hlinkClick r:id="" action="ppaction://ole?verb=0"/>
          </p:cNvPr>
          <p:cNvGraphicFramePr>
            <a:graphicFrameLocks/>
          </p:cNvGraphicFramePr>
          <p:nvPr/>
        </p:nvGraphicFramePr>
        <p:xfrm>
          <a:off x="2836863" y="4046538"/>
          <a:ext cx="3481387" cy="763587"/>
        </p:xfrm>
        <a:graphic>
          <a:graphicData uri="http://schemas.openxmlformats.org/presentationml/2006/ole">
            <mc:AlternateContent xmlns:mc="http://schemas.openxmlformats.org/markup-compatibility/2006">
              <mc:Choice xmlns:v="urn:schemas-microsoft-com:vml" Requires="v">
                <p:oleObj spid="_x0000_s26816" name="Equation" r:id="rId9" imgW="3490560" imgH="772920" progId="EQUATION">
                  <p:embed/>
                </p:oleObj>
              </mc:Choice>
              <mc:Fallback>
                <p:oleObj name="Equation" r:id="rId9" imgW="3490560" imgH="772920" progId="EQUATION">
                  <p:embed/>
                  <p:pic>
                    <p:nvPicPr>
                      <p:cNvPr id="0" name="Object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6863" y="4046538"/>
                        <a:ext cx="3481387" cy="7635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6630" name="Rectangle 6"/>
          <p:cNvSpPr>
            <a:spLocks noGrp="1" noChangeArrowheads="1"/>
          </p:cNvSpPr>
          <p:nvPr>
            <p:ph type="title"/>
          </p:nvPr>
        </p:nvSpPr>
        <p:spPr>
          <a:xfrm>
            <a:off x="685800" y="174625"/>
            <a:ext cx="7772400" cy="566738"/>
          </a:xfrm>
          <a:noFill/>
          <a:ln/>
        </p:spPr>
        <p:txBody>
          <a:bodyPr/>
          <a:lstStyle/>
          <a:p>
            <a:r>
              <a:rPr lang="en-US" altLang="en-US"/>
              <a:t>Example:  Express Deliveries</a:t>
            </a: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Example: </a:t>
            </a:r>
            <a:r>
              <a:rPr lang="en-US" sz="2400" dirty="0"/>
              <a:t>Programming languages</a:t>
            </a:r>
            <a:r>
              <a:rPr lang="en-US" sz="2400" dirty="0" smtClean="0"/>
              <a:t>(Solve using SPSS)</a:t>
            </a:r>
            <a:endParaRPr lang="en-US" sz="2400" dirty="0"/>
          </a:p>
        </p:txBody>
      </p:sp>
      <p:sp>
        <p:nvSpPr>
          <p:cNvPr id="3" name="Content Placeholder 2"/>
          <p:cNvSpPr>
            <a:spLocks noGrp="1"/>
          </p:cNvSpPr>
          <p:nvPr>
            <p:ph idx="1"/>
          </p:nvPr>
        </p:nvSpPr>
        <p:spPr>
          <a:xfrm>
            <a:off x="415636" y="866775"/>
            <a:ext cx="8395855" cy="1943032"/>
          </a:xfrm>
        </p:spPr>
        <p:txBody>
          <a:bodyPr/>
          <a:lstStyle/>
          <a:p>
            <a:pPr marL="0" indent="0" algn="justLow">
              <a:buNone/>
            </a:pPr>
            <a:r>
              <a:rPr lang="en-US" sz="2000" dirty="0"/>
              <a:t>A computer scientist is investigating the usefulness of two different design languages in improving programming tasks. Ten expert programmers, familiar with both languages, are asked to code a standard function in both languages, and the time (in minutes) is recorded. Do the data that follow indicate any difference in the mean coding times?</a:t>
            </a:r>
          </a:p>
        </p:txBody>
      </p:sp>
      <p:graphicFrame>
        <p:nvGraphicFramePr>
          <p:cNvPr id="4" name="Table 3"/>
          <p:cNvGraphicFramePr>
            <a:graphicFrameLocks noGrp="1"/>
          </p:cNvGraphicFramePr>
          <p:nvPr/>
        </p:nvGraphicFramePr>
        <p:xfrm>
          <a:off x="2286000" y="2617001"/>
          <a:ext cx="6329939" cy="3739151"/>
        </p:xfrm>
        <a:graphic>
          <a:graphicData uri="http://schemas.openxmlformats.org/drawingml/2006/table">
            <a:tbl>
              <a:tblPr/>
              <a:tblGrid>
                <a:gridCol w="2122086">
                  <a:extLst>
                    <a:ext uri="{9D8B030D-6E8A-4147-A177-3AD203B41FA5}">
                      <a16:colId xmlns:a16="http://schemas.microsoft.com/office/drawing/2014/main" val="2452858630"/>
                    </a:ext>
                  </a:extLst>
                </a:gridCol>
                <a:gridCol w="1865568">
                  <a:extLst>
                    <a:ext uri="{9D8B030D-6E8A-4147-A177-3AD203B41FA5}">
                      <a16:colId xmlns:a16="http://schemas.microsoft.com/office/drawing/2014/main" val="2278261849"/>
                    </a:ext>
                  </a:extLst>
                </a:gridCol>
                <a:gridCol w="2342285">
                  <a:extLst>
                    <a:ext uri="{9D8B030D-6E8A-4147-A177-3AD203B41FA5}">
                      <a16:colId xmlns:a16="http://schemas.microsoft.com/office/drawing/2014/main" val="1422694379"/>
                    </a:ext>
                  </a:extLst>
                </a:gridCol>
              </a:tblGrid>
              <a:tr h="29353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1" i="0" u="none" strike="noStrike" cap="none" normalizeH="0" baseline="0" dirty="0" smtClean="0">
                        <a:ln>
                          <a:noFill/>
                        </a:ln>
                        <a:solidFill>
                          <a:schemeClr val="tx1"/>
                        </a:solidFill>
                        <a:effectLst/>
                        <a:latin typeface="+mj-lt"/>
                        <a:cs typeface="Times New Roman" pitchFamily="18" charset="0"/>
                      </a:endParaRPr>
                    </a:p>
                  </a:txBody>
                  <a:tcPr marL="92167" marR="92167" marT="45822" marB="45822"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0" fontAlgn="b" latinLnBrk="0" hangingPunct="0">
                        <a:lnSpc>
                          <a:spcPct val="100000"/>
                        </a:lnSpc>
                        <a:spcBef>
                          <a:spcPct val="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Times New Roman" pitchFamily="18" charset="0"/>
                        </a:rPr>
                        <a:t>Coding time (minutes)</a:t>
                      </a:r>
                    </a:p>
                  </a:txBody>
                  <a:tcPr marL="92167" marR="92167" marT="45822" marB="45822"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583435071"/>
                  </a:ext>
                </a:extLst>
              </a:tr>
              <a:tr h="384107">
                <a:tc>
                  <a:txBody>
                    <a:bodyPr/>
                    <a:lstStyle/>
                    <a:p>
                      <a:pPr marL="342900" marR="0" lvl="0" indent="-342900" algn="ctr" defTabSz="914400" rtl="0" eaLnBrk="0" fontAlgn="b" latinLnBrk="0" hangingPunct="0">
                        <a:lnSpc>
                          <a:spcPct val="100000"/>
                        </a:lnSpc>
                        <a:spcBef>
                          <a:spcPct val="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Times New Roman" pitchFamily="18" charset="0"/>
                        </a:rPr>
                        <a:t>Programmer</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Times New Roman" pitchFamily="18" charset="0"/>
                        </a:rPr>
                        <a:t>Language 1 (X)</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Times New Roman" pitchFamily="18" charset="0"/>
                        </a:rPr>
                        <a:t>Language </a:t>
                      </a:r>
                      <a:r>
                        <a:rPr kumimoji="0" lang="en-US" sz="1400" b="1" i="0" u="none" strike="noStrike" cap="none" normalizeH="0" baseline="0" dirty="0" smtClean="0">
                          <a:ln>
                            <a:noFill/>
                          </a:ln>
                          <a:solidFill>
                            <a:schemeClr val="tx1"/>
                          </a:solidFill>
                          <a:effectLst/>
                          <a:latin typeface="+mj-lt"/>
                          <a:cs typeface="Times New Roman" pitchFamily="18" charset="0"/>
                        </a:rPr>
                        <a:t>2 (Y</a:t>
                      </a:r>
                      <a:r>
                        <a:rPr kumimoji="0" lang="en-US" sz="1400" b="1" i="0" u="none" strike="noStrike" cap="none" normalizeH="0" baseline="0" dirty="0" smtClean="0">
                          <a:ln>
                            <a:noFill/>
                          </a:ln>
                          <a:solidFill>
                            <a:schemeClr val="tx1"/>
                          </a:solidFill>
                          <a:effectLst/>
                          <a:latin typeface="+mj-lt"/>
                          <a:cs typeface="Times New Roman" pitchFamily="18" charset="0"/>
                        </a:rPr>
                        <a:t>)</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8115954"/>
                  </a:ext>
                </a:extLst>
              </a:tr>
              <a:tr h="293531">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1</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17</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18</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6639514"/>
                  </a:ext>
                </a:extLst>
              </a:tr>
              <a:tr h="293531">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mj-lt"/>
                          <a:cs typeface="Arial" charset="0"/>
                        </a:rPr>
                        <a:t>2</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16</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14</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9602712"/>
                  </a:ext>
                </a:extLst>
              </a:tr>
              <a:tr h="293531">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mj-lt"/>
                          <a:cs typeface="Arial" charset="0"/>
                        </a:rPr>
                        <a:t>3</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21</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19</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3052170"/>
                  </a:ext>
                </a:extLst>
              </a:tr>
              <a:tr h="293531">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mj-lt"/>
                          <a:cs typeface="Arial" charset="0"/>
                        </a:rPr>
                        <a:t>4</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14</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11</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5282016"/>
                  </a:ext>
                </a:extLst>
              </a:tr>
              <a:tr h="293531">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mj-lt"/>
                          <a:cs typeface="Arial" charset="0"/>
                        </a:rPr>
                        <a:t>5</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18</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23</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4213349"/>
                  </a:ext>
                </a:extLst>
              </a:tr>
              <a:tr h="293531">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mj-lt"/>
                          <a:cs typeface="Arial" charset="0"/>
                        </a:rPr>
                        <a:t>6</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mj-lt"/>
                          <a:cs typeface="Arial" charset="0"/>
                        </a:rPr>
                        <a:t>24</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21</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5703409"/>
                  </a:ext>
                </a:extLst>
              </a:tr>
              <a:tr h="293531">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mj-lt"/>
                          <a:cs typeface="Arial" charset="0"/>
                        </a:rPr>
                        <a:t>7</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mj-lt"/>
                          <a:cs typeface="Arial" charset="0"/>
                        </a:rPr>
                        <a:t>16</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10</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8959152"/>
                  </a:ext>
                </a:extLst>
              </a:tr>
              <a:tr h="293531">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mj-lt"/>
                          <a:cs typeface="Arial" charset="0"/>
                        </a:rPr>
                        <a:t>8</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mj-lt"/>
                          <a:cs typeface="Arial" charset="0"/>
                        </a:rPr>
                        <a:t>14</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13</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2350959"/>
                  </a:ext>
                </a:extLst>
              </a:tr>
              <a:tr h="293531">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mj-lt"/>
                          <a:cs typeface="Arial" charset="0"/>
                        </a:rPr>
                        <a:t>9</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mj-lt"/>
                          <a:cs typeface="Arial" charset="0"/>
                        </a:rPr>
                        <a:t>21</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19</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4666489"/>
                  </a:ext>
                </a:extLst>
              </a:tr>
              <a:tr h="293531">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mj-lt"/>
                          <a:cs typeface="Arial" charset="0"/>
                        </a:rPr>
                        <a:t>10</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23</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mj-lt"/>
                          <a:cs typeface="Arial" charset="0"/>
                        </a:rPr>
                        <a:t>24</a:t>
                      </a:r>
                    </a:p>
                  </a:txBody>
                  <a:tcPr marL="92167" marR="92167" marT="45822" marB="458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5981397"/>
                  </a:ext>
                </a:extLst>
              </a:tr>
            </a:tbl>
          </a:graphicData>
        </a:graphic>
      </p:graphicFrame>
    </p:spTree>
    <p:extLst>
      <p:ext uri="{BB962C8B-B14F-4D97-AF65-F5344CB8AC3E}">
        <p14:creationId xmlns:p14="http://schemas.microsoft.com/office/powerpoint/2010/main" val="1657883073"/>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of the Example</a:t>
            </a:r>
            <a:endParaRPr lang="en-US" dirty="0"/>
          </a:p>
        </p:txBody>
      </p:sp>
      <p:sp>
        <p:nvSpPr>
          <p:cNvPr id="8" name="Rectangle 7"/>
          <p:cNvSpPr/>
          <p:nvPr/>
        </p:nvSpPr>
        <p:spPr>
          <a:xfrm>
            <a:off x="685800" y="866775"/>
            <a:ext cx="8097982" cy="738664"/>
          </a:xfrm>
          <a:prstGeom prst="rect">
            <a:avLst/>
          </a:prstGeom>
        </p:spPr>
        <p:txBody>
          <a:bodyPr wrap="square">
            <a:spAutoFit/>
          </a:bodyPr>
          <a:lstStyle/>
          <a:p>
            <a:pPr marL="536440" indent="-536440" eaLnBrk="1" hangingPunct="1">
              <a:lnSpc>
                <a:spcPct val="105000"/>
              </a:lnSpc>
              <a:defRPr/>
            </a:pPr>
            <a:r>
              <a:rPr lang="en-US" sz="2000" dirty="0">
                <a:cs typeface="Times New Roman" pitchFamily="18" charset="0"/>
              </a:rPr>
              <a:t>Let  </a:t>
            </a:r>
            <a:r>
              <a:rPr lang="en-US" sz="2000" dirty="0">
                <a:cs typeface="Times New Roman" pitchFamily="18" charset="0"/>
                <a:sym typeface="Symbol" pitchFamily="18" charset="2"/>
              </a:rPr>
              <a:t></a:t>
            </a:r>
            <a:r>
              <a:rPr lang="en-US" sz="2000" i="1" baseline="-25000" dirty="0">
                <a:cs typeface="Times New Roman" pitchFamily="18" charset="0"/>
                <a:sym typeface="Symbol" pitchFamily="18" charset="2"/>
              </a:rPr>
              <a:t>D</a:t>
            </a:r>
            <a:r>
              <a:rPr lang="en-US" sz="2000" dirty="0">
                <a:cs typeface="Times New Roman" pitchFamily="18" charset="0"/>
              </a:rPr>
              <a:t> = the mean difference in the coding times (D=X-Y)</a:t>
            </a:r>
          </a:p>
          <a:p>
            <a:pPr marL="536440" indent="-536440" eaLnBrk="1" hangingPunct="1">
              <a:lnSpc>
                <a:spcPct val="105000"/>
              </a:lnSpc>
              <a:defRPr/>
            </a:pPr>
            <a:r>
              <a:rPr lang="en-US" sz="2000" dirty="0">
                <a:cs typeface="Times New Roman" pitchFamily="18" charset="0"/>
              </a:rPr>
              <a:t>Hypotheses: </a:t>
            </a:r>
            <a:r>
              <a:rPr lang="en-US" sz="2000" i="1" dirty="0">
                <a:cs typeface="Times New Roman" pitchFamily="18" charset="0"/>
              </a:rPr>
              <a:t>H</a:t>
            </a:r>
            <a:r>
              <a:rPr lang="en-US" sz="2000" baseline="-25000" dirty="0">
                <a:cs typeface="Times New Roman" pitchFamily="18" charset="0"/>
              </a:rPr>
              <a:t>0</a:t>
            </a:r>
            <a:r>
              <a:rPr lang="en-US" sz="2000" dirty="0">
                <a:cs typeface="Times New Roman" pitchFamily="18" charset="0"/>
              </a:rPr>
              <a:t>: </a:t>
            </a:r>
            <a:r>
              <a:rPr lang="en-US" sz="2000" dirty="0">
                <a:cs typeface="Times New Roman" pitchFamily="18" charset="0"/>
                <a:sym typeface="Symbol" pitchFamily="18" charset="2"/>
              </a:rPr>
              <a:t></a:t>
            </a:r>
            <a:r>
              <a:rPr lang="en-US" sz="2000" i="1" baseline="-25000" dirty="0">
                <a:cs typeface="Times New Roman" pitchFamily="18" charset="0"/>
                <a:sym typeface="Symbol" pitchFamily="18" charset="2"/>
              </a:rPr>
              <a:t>D</a:t>
            </a:r>
            <a:r>
              <a:rPr lang="en-US" sz="2000" dirty="0">
                <a:cs typeface="Times New Roman" pitchFamily="18" charset="0"/>
              </a:rPr>
              <a:t> = 0,   </a:t>
            </a:r>
            <a:r>
              <a:rPr lang="en-US" sz="2000" i="1" dirty="0">
                <a:cs typeface="Times New Roman" pitchFamily="18" charset="0"/>
              </a:rPr>
              <a:t>H</a:t>
            </a:r>
            <a:r>
              <a:rPr lang="en-US" sz="2000" baseline="-25000" dirty="0">
                <a:cs typeface="Times New Roman" pitchFamily="18" charset="0"/>
              </a:rPr>
              <a:t>1</a:t>
            </a:r>
            <a:r>
              <a:rPr lang="en-US" sz="2000" dirty="0">
                <a:cs typeface="Times New Roman" pitchFamily="18" charset="0"/>
              </a:rPr>
              <a:t>: </a:t>
            </a:r>
            <a:r>
              <a:rPr lang="en-US" sz="2000" dirty="0">
                <a:cs typeface="Times New Roman" pitchFamily="18" charset="0"/>
                <a:sym typeface="Symbol" pitchFamily="18" charset="2"/>
              </a:rPr>
              <a:t></a:t>
            </a:r>
            <a:r>
              <a:rPr lang="en-US" sz="2000" i="1" baseline="-25000" dirty="0">
                <a:cs typeface="Times New Roman" pitchFamily="18" charset="0"/>
                <a:sym typeface="Symbol" pitchFamily="18" charset="2"/>
              </a:rPr>
              <a:t>D </a:t>
            </a:r>
            <a:r>
              <a:rPr lang="en-US" sz="2000" i="1" dirty="0">
                <a:sym typeface="Symbol" pitchFamily="18" charset="2"/>
              </a:rPr>
              <a:t>≠</a:t>
            </a:r>
            <a:r>
              <a:rPr lang="en-US" sz="2000" i="1" dirty="0">
                <a:cs typeface="Times New Roman" pitchFamily="18" charset="0"/>
                <a:sym typeface="Symbol" pitchFamily="18" charset="2"/>
              </a:rPr>
              <a:t> </a:t>
            </a:r>
            <a:r>
              <a:rPr lang="en-US" sz="2000" dirty="0" smtClean="0">
                <a:cs typeface="Times New Roman" pitchFamily="18" charset="0"/>
              </a:rPr>
              <a:t>0</a:t>
            </a:r>
            <a:endParaRPr lang="en-US" sz="2000" dirty="0">
              <a:cs typeface="Times New Roman" pitchFamily="18" charset="0"/>
            </a:endParaRPr>
          </a:p>
        </p:txBody>
      </p:sp>
      <p:pic>
        <p:nvPicPr>
          <p:cNvPr id="7" name="Picture 6"/>
          <p:cNvPicPr>
            <a:picLocks noChangeAspect="1"/>
          </p:cNvPicPr>
          <p:nvPr/>
        </p:nvPicPr>
        <p:blipFill>
          <a:blip r:embed="rId2"/>
          <a:stretch>
            <a:fillRect/>
          </a:stretch>
        </p:blipFill>
        <p:spPr>
          <a:xfrm>
            <a:off x="257175" y="1681162"/>
            <a:ext cx="8601076" cy="4648202"/>
          </a:xfrm>
          <a:prstGeom prst="rect">
            <a:avLst/>
          </a:prstGeom>
        </p:spPr>
      </p:pic>
      <p:pic>
        <p:nvPicPr>
          <p:cNvPr id="9" name="Picture 8"/>
          <p:cNvPicPr>
            <a:picLocks noChangeAspect="1"/>
          </p:cNvPicPr>
          <p:nvPr/>
        </p:nvPicPr>
        <p:blipFill>
          <a:blip r:embed="rId3"/>
          <a:stretch>
            <a:fillRect/>
          </a:stretch>
        </p:blipFill>
        <p:spPr>
          <a:xfrm>
            <a:off x="5011880" y="2948463"/>
            <a:ext cx="3771902" cy="2795112"/>
          </a:xfrm>
          <a:prstGeom prst="rect">
            <a:avLst/>
          </a:prstGeom>
        </p:spPr>
      </p:pic>
    </p:spTree>
    <p:extLst>
      <p:ext uri="{BB962C8B-B14F-4D97-AF65-F5344CB8AC3E}">
        <p14:creationId xmlns:p14="http://schemas.microsoft.com/office/powerpoint/2010/main" val="3082930891"/>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14324" y="3339375"/>
                <a:ext cx="8658228" cy="2825897"/>
              </a:xfrm>
            </p:spPr>
            <p:txBody>
              <a:bodyPr/>
              <a:lstStyle/>
              <a:p>
                <a14:m>
                  <m:oMath xmlns:m="http://schemas.openxmlformats.org/officeDocument/2006/math">
                    <m:r>
                      <m:rPr>
                        <m:sty m:val="p"/>
                      </m:rPr>
                      <a:rPr lang="en-US" sz="2200" b="0" i="0" smtClean="0">
                        <a:latin typeface="Cambria Math" panose="02040503050406030204" pitchFamily="18" charset="0"/>
                      </a:rPr>
                      <m:t>The</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test</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statistic</m:t>
                    </m:r>
                    <m:r>
                      <a:rPr lang="en-US" sz="2200" b="0" i="0" smtClean="0">
                        <a:latin typeface="Cambria Math" panose="02040503050406030204" pitchFamily="18" charset="0"/>
                      </a:rPr>
                      <m:t>:</m:t>
                    </m:r>
                  </m:oMath>
                </a14:m>
                <a:endParaRPr lang="en-US" sz="2200" b="0" dirty="0" smtClean="0"/>
              </a:p>
              <a:p>
                <a:pPr marL="0" indent="0" algn="ctr">
                  <a:buNone/>
                </a:pPr>
                <a14:m>
                  <m:oMath xmlns:m="http://schemas.openxmlformats.org/officeDocument/2006/math">
                    <m:r>
                      <a:rPr lang="en-US" sz="2200" b="0" i="1" smtClean="0">
                        <a:latin typeface="Cambria Math" panose="02040503050406030204" pitchFamily="18" charset="0"/>
                      </a:rPr>
                      <m:t>𝑡</m:t>
                    </m:r>
                    <m:r>
                      <a:rPr lang="en-US" sz="2200" b="0" i="1" smtClean="0">
                        <a:latin typeface="Cambria Math" panose="02040503050406030204" pitchFamily="18" charset="0"/>
                      </a:rPr>
                      <m:t>=1.276, </m:t>
                    </m:r>
                    <m:r>
                      <a:rPr lang="en-US" sz="2200" b="0" i="1" smtClean="0">
                        <a:latin typeface="Cambria Math" panose="02040503050406030204" pitchFamily="18" charset="0"/>
                      </a:rPr>
                      <m:t>𝑤𝑖𝑡h</m:t>
                    </m:r>
                    <m:r>
                      <a:rPr lang="en-US" sz="2200" b="0" i="1" smtClean="0">
                        <a:latin typeface="Cambria Math" panose="02040503050406030204" pitchFamily="18" charset="0"/>
                      </a:rPr>
                      <m:t> </m:t>
                    </m:r>
                    <m:r>
                      <a:rPr lang="en-US" sz="2200" b="0" i="1" smtClean="0">
                        <a:latin typeface="Cambria Math" panose="02040503050406030204" pitchFamily="18" charset="0"/>
                      </a:rPr>
                      <m:t>𝑑𝑓</m:t>
                    </m:r>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10−1=9</m:t>
                        </m:r>
                      </m:e>
                    </m:d>
                  </m:oMath>
                </a14:m>
                <a:r>
                  <a:rPr lang="en-US" sz="2200" b="0" dirty="0" smtClean="0"/>
                  <a:t>.</a:t>
                </a:r>
              </a:p>
              <a:p>
                <a:pPr marL="0" indent="0">
                  <a:buNone/>
                </a:pPr>
                <a:r>
                  <a:rPr lang="en-US" sz="2200" b="0" dirty="0" smtClean="0"/>
                  <a:t>                                         </a:t>
                </a:r>
                <a14:m>
                  <m:oMath xmlns:m="http://schemas.openxmlformats.org/officeDocument/2006/math">
                    <m:r>
                      <m:rPr>
                        <m:sty m:val="p"/>
                      </m:rPr>
                      <a:rPr lang="en-US" sz="2200" b="0" i="0" smtClean="0">
                        <a:latin typeface="Cambria Math" panose="02040503050406030204" pitchFamily="18" charset="0"/>
                      </a:rPr>
                      <m:t>The</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p</m:t>
                    </m:r>
                    <m:r>
                      <a:rPr lang="en-US" sz="2200" b="0" i="0" smtClean="0">
                        <a:latin typeface="Cambria Math" panose="02040503050406030204" pitchFamily="18" charset="0"/>
                      </a:rPr>
                      <m:t>−</m:t>
                    </m:r>
                    <m:r>
                      <m:rPr>
                        <m:sty m:val="p"/>
                      </m:rPr>
                      <a:rPr lang="en-US" sz="2200" b="0" i="0" smtClean="0">
                        <a:latin typeface="Cambria Math" panose="02040503050406030204" pitchFamily="18" charset="0"/>
                      </a:rPr>
                      <m:t>value</m:t>
                    </m:r>
                  </m:oMath>
                </a14:m>
                <a:r>
                  <a:rPr lang="en-US" sz="2200" dirty="0" smtClean="0"/>
                  <a:t>= 0.234.</a:t>
                </a:r>
              </a:p>
              <a:p>
                <a:pPr marL="0" indent="0">
                  <a:buNone/>
                </a:pPr>
                <a:endParaRPr lang="en-US" sz="2200" dirty="0" smtClean="0"/>
              </a:p>
              <a:p>
                <a:pPr marL="0" indent="0" algn="justLow">
                  <a:buNone/>
                </a:pPr>
                <a:r>
                  <a:rPr lang="en-US" sz="2200" dirty="0" smtClean="0"/>
                  <a:t>Since the p-value=0.234 </a:t>
                </a:r>
                <a:r>
                  <a:rPr lang="en-US" sz="2200" dirty="0"/>
                  <a:t>&gt;</a:t>
                </a:r>
                <a:r>
                  <a:rPr lang="en-US" sz="2200" dirty="0" smtClean="0"/>
                  <a:t> </a:t>
                </a:r>
                <a14:m>
                  <m:oMath xmlns:m="http://schemas.openxmlformats.org/officeDocument/2006/math">
                    <m:r>
                      <a:rPr lang="en-US" sz="2200" i="1" smtClean="0">
                        <a:latin typeface="Cambria Math" panose="02040503050406030204" pitchFamily="18" charset="0"/>
                        <a:ea typeface="Cambria Math" panose="02040503050406030204" pitchFamily="18" charset="0"/>
                      </a:rPr>
                      <m:t>𝛼</m:t>
                    </m:r>
                    <m:r>
                      <a:rPr lang="en-US" sz="2200" b="0" i="1" smtClean="0">
                        <a:latin typeface="Cambria Math" panose="02040503050406030204" pitchFamily="18" charset="0"/>
                        <a:ea typeface="Cambria Math" panose="02040503050406030204" pitchFamily="18" charset="0"/>
                      </a:rPr>
                      <m:t>=0.05</m:t>
                    </m:r>
                  </m:oMath>
                </a14:m>
                <a:r>
                  <a:rPr lang="en-US" sz="2200" dirty="0" smtClean="0"/>
                  <a:t>, we do not reject </a:t>
                </a:r>
                <a14:m>
                  <m:oMath xmlns:m="http://schemas.openxmlformats.org/officeDocument/2006/math">
                    <m:sSub>
                      <m:sSubPr>
                        <m:ctrlPr>
                          <a:rPr lang="pt-BR"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0</m:t>
                        </m:r>
                      </m:sub>
                    </m:sSub>
                  </m:oMath>
                </a14:m>
                <a:r>
                  <a:rPr lang="en-US" sz="2200" dirty="0" smtClean="0"/>
                  <a:t>. Therefore, we conclude (at the 5% significance level) </a:t>
                </a:r>
                <a:r>
                  <a:rPr lang="en-US" sz="2200" dirty="0"/>
                  <a:t>that </a:t>
                </a:r>
                <a:r>
                  <a:rPr lang="en-US" sz="2200" dirty="0" smtClean="0"/>
                  <a:t>there </a:t>
                </a:r>
                <a:r>
                  <a:rPr lang="en-US" sz="2200" dirty="0"/>
                  <a:t>is no significant difference in the mean coding times of the two languages.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14324" y="3339375"/>
                <a:ext cx="8658228" cy="2825897"/>
              </a:xfrm>
              <a:blipFill>
                <a:blip r:embed="rId2"/>
                <a:stretch>
                  <a:fillRect l="-986" r="-2113" b="-1512"/>
                </a:stretch>
              </a:blipFill>
            </p:spPr>
            <p:txBody>
              <a:bodyPr/>
              <a:lstStyle/>
              <a:p>
                <a:r>
                  <a:rPr lang="en-US">
                    <a:noFill/>
                  </a:rPr>
                  <a:t> </a:t>
                </a:r>
              </a:p>
            </p:txBody>
          </p:sp>
        </mc:Fallback>
      </mc:AlternateContent>
      <p:graphicFrame>
        <p:nvGraphicFramePr>
          <p:cNvPr id="2" name="Table 1"/>
          <p:cNvGraphicFramePr>
            <a:graphicFrameLocks noGrp="1"/>
          </p:cNvGraphicFramePr>
          <p:nvPr/>
        </p:nvGraphicFramePr>
        <p:xfrm>
          <a:off x="314324" y="514349"/>
          <a:ext cx="8658228" cy="2114550"/>
        </p:xfrm>
        <a:graphic>
          <a:graphicData uri="http://schemas.openxmlformats.org/drawingml/2006/table">
            <a:tbl>
              <a:tblPr>
                <a:tableStyleId>{5C22544A-7EE6-4342-B048-85BDC9FD1C3A}</a:tableStyleId>
              </a:tblPr>
              <a:tblGrid>
                <a:gridCol w="756738">
                  <a:extLst>
                    <a:ext uri="{9D8B030D-6E8A-4147-A177-3AD203B41FA5}">
                      <a16:colId xmlns:a16="http://schemas.microsoft.com/office/drawing/2014/main" val="3601175479"/>
                    </a:ext>
                  </a:extLst>
                </a:gridCol>
                <a:gridCol w="1186978">
                  <a:extLst>
                    <a:ext uri="{9D8B030D-6E8A-4147-A177-3AD203B41FA5}">
                      <a16:colId xmlns:a16="http://schemas.microsoft.com/office/drawing/2014/main" val="2223670747"/>
                    </a:ext>
                  </a:extLst>
                </a:gridCol>
                <a:gridCol w="973384">
                  <a:extLst>
                    <a:ext uri="{9D8B030D-6E8A-4147-A177-3AD203B41FA5}">
                      <a16:colId xmlns:a16="http://schemas.microsoft.com/office/drawing/2014/main" val="2754423819"/>
                    </a:ext>
                  </a:extLst>
                </a:gridCol>
                <a:gridCol w="1081706">
                  <a:extLst>
                    <a:ext uri="{9D8B030D-6E8A-4147-A177-3AD203B41FA5}">
                      <a16:colId xmlns:a16="http://schemas.microsoft.com/office/drawing/2014/main" val="2038522636"/>
                    </a:ext>
                  </a:extLst>
                </a:gridCol>
                <a:gridCol w="1081706">
                  <a:extLst>
                    <a:ext uri="{9D8B030D-6E8A-4147-A177-3AD203B41FA5}">
                      <a16:colId xmlns:a16="http://schemas.microsoft.com/office/drawing/2014/main" val="1867890234"/>
                    </a:ext>
                  </a:extLst>
                </a:gridCol>
                <a:gridCol w="869637">
                  <a:extLst>
                    <a:ext uri="{9D8B030D-6E8A-4147-A177-3AD203B41FA5}">
                      <a16:colId xmlns:a16="http://schemas.microsoft.com/office/drawing/2014/main" val="2332998359"/>
                    </a:ext>
                  </a:extLst>
                </a:gridCol>
                <a:gridCol w="869637">
                  <a:extLst>
                    <a:ext uri="{9D8B030D-6E8A-4147-A177-3AD203B41FA5}">
                      <a16:colId xmlns:a16="http://schemas.microsoft.com/office/drawing/2014/main" val="4241896353"/>
                    </a:ext>
                  </a:extLst>
                </a:gridCol>
                <a:gridCol w="540853">
                  <a:extLst>
                    <a:ext uri="{9D8B030D-6E8A-4147-A177-3AD203B41FA5}">
                      <a16:colId xmlns:a16="http://schemas.microsoft.com/office/drawing/2014/main" val="3297626126"/>
                    </a:ext>
                  </a:extLst>
                </a:gridCol>
                <a:gridCol w="324205">
                  <a:extLst>
                    <a:ext uri="{9D8B030D-6E8A-4147-A177-3AD203B41FA5}">
                      <a16:colId xmlns:a16="http://schemas.microsoft.com/office/drawing/2014/main" val="380500967"/>
                    </a:ext>
                  </a:extLst>
                </a:gridCol>
                <a:gridCol w="973384">
                  <a:extLst>
                    <a:ext uri="{9D8B030D-6E8A-4147-A177-3AD203B41FA5}">
                      <a16:colId xmlns:a16="http://schemas.microsoft.com/office/drawing/2014/main" val="3364347435"/>
                    </a:ext>
                  </a:extLst>
                </a:gridCol>
              </a:tblGrid>
              <a:tr h="285874">
                <a:tc gridSpan="10">
                  <a:txBody>
                    <a:bodyPr/>
                    <a:lstStyle/>
                    <a:p>
                      <a:pPr marL="38100" marR="38100" algn="ctr">
                        <a:lnSpc>
                          <a:spcPts val="1600"/>
                        </a:lnSpc>
                        <a:spcAft>
                          <a:spcPts val="0"/>
                        </a:spcAft>
                      </a:pPr>
                      <a:r>
                        <a:rPr lang="en-US" sz="1200" dirty="0" smtClean="0">
                          <a:effectLst/>
                        </a:rPr>
                        <a:t>   Paired </a:t>
                      </a:r>
                      <a:r>
                        <a:rPr lang="en-US" sz="1200" dirty="0">
                          <a:effectLst/>
                        </a:rPr>
                        <a:t>Samples Test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3406656"/>
                  </a:ext>
                </a:extLst>
              </a:tr>
              <a:tr h="285874">
                <a:tc rowSpan="3" gridSpan="2">
                  <a:txBody>
                    <a:bodyPr/>
                    <a:lstStyle/>
                    <a:p>
                      <a:pPr>
                        <a:lnSpc>
                          <a:spcPct val="107000"/>
                        </a:lnSpc>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rowSpan="3" hMerge="1">
                  <a:txBody>
                    <a:bodyPr/>
                    <a:lstStyle/>
                    <a:p>
                      <a:endParaRPr lang="en-US"/>
                    </a:p>
                  </a:txBody>
                  <a:tcPr/>
                </a:tc>
                <a:tc gridSpan="5">
                  <a:txBody>
                    <a:bodyPr/>
                    <a:lstStyle/>
                    <a:p>
                      <a:pPr marL="38100" marR="38100" algn="ctr">
                        <a:lnSpc>
                          <a:spcPts val="1600"/>
                        </a:lnSpc>
                        <a:spcAft>
                          <a:spcPts val="0"/>
                        </a:spcAft>
                      </a:pPr>
                      <a:r>
                        <a:rPr lang="en-US" sz="1200" dirty="0">
                          <a:effectLst/>
                        </a:rPr>
                        <a:t>Paired Differences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38100" marR="38100" algn="ctr">
                        <a:lnSpc>
                          <a:spcPts val="1600"/>
                        </a:lnSpc>
                        <a:spcAft>
                          <a:spcPts val="0"/>
                        </a:spcAft>
                      </a:pPr>
                      <a:r>
                        <a:rPr lang="en-US" sz="1200">
                          <a:effectLst/>
                        </a:rPr>
                        <a:t>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rowSpan="3">
                  <a:txBody>
                    <a:bodyPr/>
                    <a:lstStyle/>
                    <a:p>
                      <a:pPr marL="38100" marR="38100" algn="ctr">
                        <a:lnSpc>
                          <a:spcPts val="1600"/>
                        </a:lnSpc>
                        <a:spcAft>
                          <a:spcPts val="0"/>
                        </a:spcAft>
                      </a:pPr>
                      <a:r>
                        <a:rPr lang="en-US" sz="1200">
                          <a:effectLst/>
                        </a:rPr>
                        <a:t>df</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rowSpan="3">
                  <a:txBody>
                    <a:bodyPr/>
                    <a:lstStyle/>
                    <a:p>
                      <a:pPr marL="38100" marR="38100" algn="ctr">
                        <a:lnSpc>
                          <a:spcPts val="1600"/>
                        </a:lnSpc>
                        <a:spcAft>
                          <a:spcPts val="0"/>
                        </a:spcAft>
                      </a:pPr>
                      <a:r>
                        <a:rPr lang="en-US" sz="1200">
                          <a:effectLst/>
                        </a:rPr>
                        <a:t>Sig. (2-tailed)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759201628"/>
                  </a:ext>
                </a:extLst>
              </a:tr>
              <a:tr h="685180">
                <a:tc gridSpan="2" vMerge="1">
                  <a:txBody>
                    <a:bodyPr/>
                    <a:lstStyle/>
                    <a:p>
                      <a:endParaRPr lang="en-US"/>
                    </a:p>
                  </a:txBody>
                  <a:tcPr/>
                </a:tc>
                <a:tc hMerge="1" vMerge="1">
                  <a:txBody>
                    <a:bodyPr/>
                    <a:lstStyle/>
                    <a:p>
                      <a:endParaRPr lang="en-US"/>
                    </a:p>
                  </a:txBody>
                  <a:tcPr/>
                </a:tc>
                <a:tc rowSpan="2">
                  <a:txBody>
                    <a:bodyPr/>
                    <a:lstStyle/>
                    <a:p>
                      <a:pPr marL="38100" marR="38100" algn="ctr">
                        <a:lnSpc>
                          <a:spcPts val="1600"/>
                        </a:lnSpc>
                        <a:spcAft>
                          <a:spcPts val="0"/>
                        </a:spcAft>
                      </a:pPr>
                      <a:r>
                        <a:rPr lang="en-US" sz="1200">
                          <a:effectLst/>
                        </a:rPr>
                        <a:t>Mean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rowSpan="2">
                  <a:txBody>
                    <a:bodyPr/>
                    <a:lstStyle/>
                    <a:p>
                      <a:pPr marL="38100" marR="38100" algn="ctr">
                        <a:lnSpc>
                          <a:spcPts val="1600"/>
                        </a:lnSpc>
                        <a:spcAft>
                          <a:spcPts val="0"/>
                        </a:spcAft>
                      </a:pPr>
                      <a:r>
                        <a:rPr lang="en-US" sz="1200" dirty="0">
                          <a:effectLst/>
                        </a:rPr>
                        <a:t>Std. Deviation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rowSpan="2">
                  <a:txBody>
                    <a:bodyPr/>
                    <a:lstStyle/>
                    <a:p>
                      <a:pPr marL="38100" marR="38100" algn="ctr">
                        <a:lnSpc>
                          <a:spcPts val="1600"/>
                        </a:lnSpc>
                        <a:spcAft>
                          <a:spcPts val="0"/>
                        </a:spcAft>
                      </a:pPr>
                      <a:r>
                        <a:rPr lang="en-US" sz="1200">
                          <a:effectLst/>
                        </a:rPr>
                        <a:t>Std. Error Mean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gridSpan="2">
                  <a:txBody>
                    <a:bodyPr/>
                    <a:lstStyle/>
                    <a:p>
                      <a:pPr marL="38100" marR="38100" algn="ctr">
                        <a:lnSpc>
                          <a:spcPts val="1600"/>
                        </a:lnSpc>
                        <a:spcAft>
                          <a:spcPts val="0"/>
                        </a:spcAft>
                      </a:pPr>
                      <a:r>
                        <a:rPr lang="en-US" sz="1200">
                          <a:effectLst/>
                        </a:rPr>
                        <a:t>95% Confidence Interval of the Difference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78221011"/>
                  </a:ext>
                </a:extLst>
              </a:tr>
              <a:tr h="285874">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8100" marR="38100" algn="ctr">
                        <a:lnSpc>
                          <a:spcPts val="1600"/>
                        </a:lnSpc>
                        <a:spcAft>
                          <a:spcPts val="0"/>
                        </a:spcAft>
                      </a:pPr>
                      <a:r>
                        <a:rPr lang="en-US" sz="1200">
                          <a:effectLst/>
                        </a:rPr>
                        <a:t>Lower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ts val="1600"/>
                        </a:lnSpc>
                        <a:spcAft>
                          <a:spcPts val="0"/>
                        </a:spcAft>
                      </a:pPr>
                      <a:r>
                        <a:rPr lang="en-US" sz="1200">
                          <a:effectLst/>
                        </a:rPr>
                        <a:t>Upper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14762528"/>
                  </a:ext>
                </a:extLst>
              </a:tr>
              <a:tr h="571748">
                <a:tc>
                  <a:txBody>
                    <a:bodyPr/>
                    <a:lstStyle/>
                    <a:p>
                      <a:pPr marL="38100" marR="38100">
                        <a:lnSpc>
                          <a:spcPts val="1600"/>
                        </a:lnSpc>
                        <a:spcAft>
                          <a:spcPts val="0"/>
                        </a:spcAft>
                      </a:pPr>
                      <a:r>
                        <a:rPr lang="en-US" sz="1200">
                          <a:effectLst/>
                        </a:rPr>
                        <a:t>Pair 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nSpc>
                          <a:spcPts val="1600"/>
                        </a:lnSpc>
                        <a:spcAft>
                          <a:spcPts val="0"/>
                        </a:spcAft>
                      </a:pPr>
                      <a:r>
                        <a:rPr lang="en-US" sz="1200">
                          <a:effectLst/>
                        </a:rPr>
                        <a:t>Language_1_X - Langauge_2_Y</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US" sz="1200" dirty="0">
                          <a:effectLst/>
                        </a:rPr>
                        <a:t>1.20000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0"/>
                        </a:spcAft>
                      </a:pPr>
                      <a:r>
                        <a:rPr lang="en-US" sz="1200" dirty="0">
                          <a:effectLst/>
                        </a:rPr>
                        <a:t>2.97396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US" sz="1200" dirty="0">
                          <a:effectLst/>
                        </a:rPr>
                        <a:t>.94045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US" sz="1200" dirty="0">
                          <a:effectLst/>
                        </a:rPr>
                        <a:t>-.92744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US" sz="1200" dirty="0">
                          <a:effectLst/>
                        </a:rPr>
                        <a:t>3.32744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0"/>
                        </a:spcAft>
                      </a:pPr>
                      <a:r>
                        <a:rPr lang="en-US" sz="1200" dirty="0">
                          <a:effectLst/>
                        </a:rPr>
                        <a:t>1.276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en-US" sz="1200" dirty="0">
                          <a:effectLst/>
                        </a:rPr>
                        <a:t>.234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809543184"/>
                  </a:ext>
                </a:extLst>
              </a:tr>
            </a:tbl>
          </a:graphicData>
        </a:graphic>
      </p:graphicFrame>
    </p:spTree>
    <p:extLst>
      <p:ext uri="{BB962C8B-B14F-4D97-AF65-F5344CB8AC3E}">
        <p14:creationId xmlns:p14="http://schemas.microsoft.com/office/powerpoint/2010/main" val="2828306451"/>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886690" y="523442"/>
            <a:ext cx="7772400" cy="814387"/>
          </a:xfrm>
        </p:spPr>
        <p:txBody>
          <a:bodyPr/>
          <a:lstStyle/>
          <a:p>
            <a:r>
              <a:rPr lang="en-US" altLang="en-US" dirty="0"/>
              <a:t>Inferences About the Difference </a:t>
            </a:r>
            <a:br>
              <a:rPr lang="en-US" altLang="en-US" dirty="0"/>
            </a:br>
            <a:r>
              <a:rPr lang="en-US" altLang="en-US" dirty="0"/>
              <a:t>Between the Proportions of Two Populations</a:t>
            </a:r>
          </a:p>
        </p:txBody>
      </p:sp>
      <mc:AlternateContent xmlns:mc="http://schemas.openxmlformats.org/markup-compatibility/2006">
        <mc:Choice xmlns:a14="http://schemas.microsoft.com/office/drawing/2010/main" Requires="a14">
          <p:sp>
            <p:nvSpPr>
              <p:cNvPr id="121859" name="Rectangle 3"/>
              <p:cNvSpPr>
                <a:spLocks noGrp="1" noChangeArrowheads="1"/>
              </p:cNvSpPr>
              <p:nvPr>
                <p:ph type="body" idx="1"/>
              </p:nvPr>
            </p:nvSpPr>
            <p:spPr>
              <a:xfrm>
                <a:off x="831056" y="1871663"/>
                <a:ext cx="7772400" cy="4643438"/>
              </a:xfrm>
            </p:spPr>
            <p:txBody>
              <a:bodyPr/>
              <a:lstStyle/>
              <a:p>
                <a:r>
                  <a:rPr lang="en-US" altLang="en-US" dirty="0"/>
                  <a:t>Sampling Distribution of </a:t>
                </a:r>
                <a:r>
                  <a:rPr lang="en-US" altLang="en-US" dirty="0" smtClean="0"/>
                  <a:t> </a:t>
                </a:r>
                <a14:m>
                  <m:oMath xmlns:m="http://schemas.openxmlformats.org/officeDocument/2006/math">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𝑝</m:t>
                            </m:r>
                          </m:e>
                        </m:acc>
                      </m:e>
                      <m:sub>
                        <m:r>
                          <a:rPr lang="en-US" altLang="en-US" i="1">
                            <a:latin typeface="Cambria Math" panose="02040503050406030204" pitchFamily="18" charset="0"/>
                          </a:rPr>
                          <m:t>1</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𝑝</m:t>
                            </m:r>
                          </m:e>
                        </m:acc>
                      </m:e>
                      <m:sub>
                        <m:r>
                          <a:rPr lang="en-US" altLang="en-US" i="1">
                            <a:latin typeface="Cambria Math" panose="02040503050406030204" pitchFamily="18" charset="0"/>
                          </a:rPr>
                          <m:t>2</m:t>
                        </m:r>
                      </m:sub>
                    </m:sSub>
                  </m:oMath>
                </a14:m>
                <a:endParaRPr lang="en-US" altLang="en-US" dirty="0"/>
              </a:p>
              <a:p>
                <a:r>
                  <a:rPr lang="en-US" altLang="en-US" dirty="0"/>
                  <a:t>Interval Estimation of </a:t>
                </a:r>
                <a:r>
                  <a:rPr lang="en-US" altLang="en-US" i="1" dirty="0"/>
                  <a:t>p</a:t>
                </a:r>
                <a:r>
                  <a:rPr lang="en-US" altLang="en-US" baseline="-25000" dirty="0"/>
                  <a:t>1</a:t>
                </a:r>
                <a:r>
                  <a:rPr lang="en-US" altLang="en-US" dirty="0"/>
                  <a:t> - </a:t>
                </a:r>
                <a:r>
                  <a:rPr lang="en-US" altLang="en-US" i="1" dirty="0"/>
                  <a:t>p</a:t>
                </a:r>
                <a:r>
                  <a:rPr lang="en-US" altLang="en-US" baseline="-25000" dirty="0"/>
                  <a:t>2</a:t>
                </a:r>
                <a:endParaRPr lang="en-US" altLang="en-US" dirty="0"/>
              </a:p>
              <a:p>
                <a:r>
                  <a:rPr lang="en-US" altLang="en-US" dirty="0"/>
                  <a:t>Hypothesis Tests about </a:t>
                </a:r>
                <a:r>
                  <a:rPr lang="en-US" altLang="en-US" i="1" dirty="0"/>
                  <a:t>p</a:t>
                </a:r>
                <a:r>
                  <a:rPr lang="en-US" altLang="en-US" baseline="-25000" dirty="0"/>
                  <a:t>1</a:t>
                </a:r>
                <a:r>
                  <a:rPr lang="en-US" altLang="en-US" dirty="0"/>
                  <a:t> - </a:t>
                </a:r>
                <a:r>
                  <a:rPr lang="en-US" altLang="en-US" i="1" dirty="0"/>
                  <a:t>p</a:t>
                </a:r>
                <a:r>
                  <a:rPr lang="en-US" altLang="en-US" baseline="-25000" dirty="0"/>
                  <a:t>2</a:t>
                </a:r>
              </a:p>
              <a:p>
                <a:pPr>
                  <a:buFont typeface="Monotype Sorts" pitchFamily="2" charset="2"/>
                  <a:buNone/>
                </a:pPr>
                <a:endParaRPr lang="en-US" altLang="en-US" dirty="0"/>
              </a:p>
            </p:txBody>
          </p:sp>
        </mc:Choice>
        <mc:Fallback>
          <p:sp>
            <p:nvSpPr>
              <p:cNvPr id="121859" name="Rectangle 3"/>
              <p:cNvSpPr>
                <a:spLocks noGrp="1" noRot="1" noChangeAspect="1" noMove="1" noResize="1" noEditPoints="1" noAdjustHandles="1" noChangeArrowheads="1" noChangeShapeType="1" noTextEdit="1"/>
              </p:cNvSpPr>
              <p:nvPr>
                <p:ph type="body" idx="1"/>
              </p:nvPr>
            </p:nvSpPr>
            <p:spPr>
              <a:xfrm>
                <a:off x="831056" y="1871663"/>
                <a:ext cx="7772400" cy="4643438"/>
              </a:xfrm>
              <a:blipFill>
                <a:blip r:embed="rId3"/>
                <a:stretch>
                  <a:fillRect l="-392" t="-1050"/>
                </a:stretch>
              </a:blipFill>
            </p:spPr>
            <p:txBody>
              <a:bodyPr/>
              <a:lstStyle/>
              <a:p>
                <a:r>
                  <a:rPr lang="en-US">
                    <a:noFill/>
                  </a:rPr>
                  <a:t> </a:t>
                </a:r>
              </a:p>
            </p:txBody>
          </p:sp>
        </mc:Fallback>
      </mc:AlternateContent>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2883" name="Rectangle 3"/>
              <p:cNvSpPr>
                <a:spLocks noGrp="1" noChangeArrowheads="1"/>
              </p:cNvSpPr>
              <p:nvPr>
                <p:ph type="body" idx="1"/>
              </p:nvPr>
            </p:nvSpPr>
            <p:spPr>
              <a:xfrm>
                <a:off x="687388" y="1104900"/>
                <a:ext cx="8054830" cy="5006975"/>
              </a:xfrm>
            </p:spPr>
            <p:txBody>
              <a:bodyPr/>
              <a:lstStyle/>
              <a:p>
                <a:pPr>
                  <a:lnSpc>
                    <a:spcPct val="90000"/>
                  </a:lnSpc>
                </a:pPr>
                <a:r>
                  <a:rPr lang="en-US" altLang="en-US" dirty="0" smtClean="0">
                    <a:solidFill>
                      <a:srgbClr val="66FFFF"/>
                    </a:solidFill>
                  </a:rPr>
                  <a:t>Expected Value</a:t>
                </a:r>
              </a:p>
              <a:p>
                <a:pPr>
                  <a:lnSpc>
                    <a:spcPct val="90000"/>
                  </a:lnSpc>
                  <a:buFont typeface="Monotype Sorts" pitchFamily="2" charset="2"/>
                  <a:buNone/>
                </a:pPr>
                <a:endParaRPr lang="en-US" altLang="en-US" sz="4000" dirty="0"/>
              </a:p>
              <a:p>
                <a:pPr>
                  <a:lnSpc>
                    <a:spcPct val="90000"/>
                  </a:lnSpc>
                </a:pPr>
                <a:r>
                  <a:rPr lang="en-US" altLang="en-US" dirty="0">
                    <a:solidFill>
                      <a:srgbClr val="66FFFF"/>
                    </a:solidFill>
                  </a:rPr>
                  <a:t>Standard Deviation</a:t>
                </a:r>
              </a:p>
              <a:p>
                <a:pPr>
                  <a:lnSpc>
                    <a:spcPct val="90000"/>
                  </a:lnSpc>
                  <a:buFont typeface="Monotype Sorts" pitchFamily="2" charset="2"/>
                  <a:buNone/>
                </a:pPr>
                <a:endParaRPr lang="en-US" altLang="en-US" dirty="0"/>
              </a:p>
              <a:p>
                <a:pPr>
                  <a:lnSpc>
                    <a:spcPct val="90000"/>
                  </a:lnSpc>
                  <a:buFont typeface="Monotype Sorts" pitchFamily="2" charset="2"/>
                  <a:buNone/>
                </a:pPr>
                <a:r>
                  <a:rPr lang="en-US" altLang="en-US" dirty="0"/>
                  <a:t>	</a:t>
                </a:r>
              </a:p>
              <a:p>
                <a:pPr>
                  <a:lnSpc>
                    <a:spcPct val="90000"/>
                  </a:lnSpc>
                  <a:buFont typeface="Monotype Sorts" pitchFamily="2" charset="2"/>
                  <a:buNone/>
                </a:pPr>
                <a:r>
                  <a:rPr lang="en-US" altLang="en-US" dirty="0"/>
                  <a:t>	</a:t>
                </a:r>
              </a:p>
              <a:p>
                <a:pPr>
                  <a:lnSpc>
                    <a:spcPct val="90000"/>
                  </a:lnSpc>
                </a:pPr>
                <a:r>
                  <a:rPr lang="en-US" altLang="en-US" dirty="0">
                    <a:solidFill>
                      <a:srgbClr val="66FFFF"/>
                    </a:solidFill>
                  </a:rPr>
                  <a:t>Distribution Form</a:t>
                </a:r>
              </a:p>
              <a:p>
                <a:pPr algn="justLow">
                  <a:lnSpc>
                    <a:spcPct val="90000"/>
                  </a:lnSpc>
                  <a:buFont typeface="Monotype Sorts" pitchFamily="2" charset="2"/>
                  <a:buNone/>
                </a:pPr>
                <a:endParaRPr lang="en-US" altLang="en-US" dirty="0"/>
              </a:p>
              <a:p>
                <a:pPr algn="justLow">
                  <a:lnSpc>
                    <a:spcPct val="90000"/>
                  </a:lnSpc>
                  <a:buNone/>
                </a:pPr>
                <a:r>
                  <a:rPr lang="en-US" altLang="en-US" sz="2200" dirty="0" smtClean="0"/>
                  <a:t>If </a:t>
                </a:r>
                <a:r>
                  <a:rPr lang="en-US" altLang="en-US" sz="2200" dirty="0"/>
                  <a:t>the sample sizes are large (</a:t>
                </a:r>
                <a:r>
                  <a:rPr lang="en-US" altLang="en-US" sz="2200" i="1" dirty="0"/>
                  <a:t>n</a:t>
                </a:r>
                <a:r>
                  <a:rPr lang="en-US" altLang="en-US" sz="2200" baseline="-25000" dirty="0"/>
                  <a:t>1</a:t>
                </a:r>
                <a:r>
                  <a:rPr lang="en-US" altLang="en-US" sz="2200" i="1" dirty="0"/>
                  <a:t>p</a:t>
                </a:r>
                <a:r>
                  <a:rPr lang="en-US" altLang="en-US" sz="2200" baseline="-25000" dirty="0"/>
                  <a:t>1</a:t>
                </a:r>
                <a:r>
                  <a:rPr lang="en-US" altLang="en-US" sz="2200" dirty="0"/>
                  <a:t>, </a:t>
                </a:r>
                <a:r>
                  <a:rPr lang="en-US" altLang="en-US" sz="2200" i="1" dirty="0"/>
                  <a:t>n</a:t>
                </a:r>
                <a:r>
                  <a:rPr lang="en-US" altLang="en-US" sz="2200" baseline="-25000" dirty="0"/>
                  <a:t>1</a:t>
                </a:r>
                <a:r>
                  <a:rPr lang="en-US" altLang="en-US" sz="2200" dirty="0"/>
                  <a:t>(1 - </a:t>
                </a:r>
                <a:r>
                  <a:rPr lang="en-US" altLang="en-US" sz="2200" i="1" dirty="0"/>
                  <a:t>p</a:t>
                </a:r>
                <a:r>
                  <a:rPr lang="en-US" altLang="en-US" sz="2200" baseline="-25000" dirty="0"/>
                  <a:t>1</a:t>
                </a:r>
                <a:r>
                  <a:rPr lang="en-US" altLang="en-US" sz="2200" dirty="0"/>
                  <a:t>), </a:t>
                </a:r>
                <a:r>
                  <a:rPr lang="en-US" altLang="en-US" sz="2200" i="1" dirty="0" smtClean="0"/>
                  <a:t>n</a:t>
                </a:r>
                <a:r>
                  <a:rPr lang="en-US" altLang="en-US" sz="2200" baseline="-25000" dirty="0" smtClean="0"/>
                  <a:t>2</a:t>
                </a:r>
                <a:r>
                  <a:rPr lang="en-US" altLang="en-US" sz="2200" i="1" dirty="0" smtClean="0"/>
                  <a:t>p</a:t>
                </a:r>
                <a:r>
                  <a:rPr lang="en-US" altLang="en-US" sz="2200" baseline="-25000" dirty="0" smtClean="0"/>
                  <a:t>2</a:t>
                </a:r>
                <a:r>
                  <a:rPr lang="en-US" altLang="en-US" sz="2200" dirty="0" smtClean="0"/>
                  <a:t>, and </a:t>
                </a:r>
                <a:r>
                  <a:rPr lang="en-US" altLang="en-US" sz="2200" i="1" dirty="0"/>
                  <a:t>n</a:t>
                </a:r>
                <a:r>
                  <a:rPr lang="en-US" altLang="en-US" sz="2200" baseline="-25000" dirty="0"/>
                  <a:t>2</a:t>
                </a:r>
                <a:r>
                  <a:rPr lang="en-US" altLang="en-US" sz="2200" dirty="0"/>
                  <a:t>(1 - </a:t>
                </a:r>
                <a:r>
                  <a:rPr lang="en-US" altLang="en-US" sz="2200" i="1" dirty="0"/>
                  <a:t>p</a:t>
                </a:r>
                <a:r>
                  <a:rPr lang="en-US" altLang="en-US" sz="2200" baseline="-25000" dirty="0"/>
                  <a:t>2</a:t>
                </a:r>
                <a:r>
                  <a:rPr lang="en-US" altLang="en-US" sz="2200" dirty="0"/>
                  <a:t>) are all greater than or equal to 5), </a:t>
                </a:r>
                <a:r>
                  <a:rPr lang="en-US" altLang="en-US" sz="2200" dirty="0" smtClean="0"/>
                  <a:t>the sampling </a:t>
                </a:r>
                <a:r>
                  <a:rPr lang="en-US" altLang="en-US" sz="2200" dirty="0"/>
                  <a:t>distribution </a:t>
                </a:r>
                <a:r>
                  <a:rPr lang="en-US" altLang="en-US" sz="2200" dirty="0" smtClean="0"/>
                  <a:t>of </a:t>
                </a:r>
                <a14:m>
                  <m:oMath xmlns:m="http://schemas.openxmlformats.org/officeDocument/2006/math">
                    <m:sSub>
                      <m:sSubPr>
                        <m:ctrlPr>
                          <a:rPr lang="en-US" altLang="en-US" sz="2200" i="1" smtClean="0">
                            <a:latin typeface="Cambria Math" panose="02040503050406030204" pitchFamily="18" charset="0"/>
                          </a:rPr>
                        </m:ctrlPr>
                      </m:sSubPr>
                      <m:e>
                        <m:acc>
                          <m:accPr>
                            <m:chr m:val="̂"/>
                            <m:ctrlPr>
                              <a:rPr lang="en-US" altLang="en-US" sz="2200" i="1" smtClean="0">
                                <a:latin typeface="Cambria Math" panose="02040503050406030204" pitchFamily="18" charset="0"/>
                              </a:rPr>
                            </m:ctrlPr>
                          </m:accPr>
                          <m:e>
                            <m:r>
                              <a:rPr lang="en-US" altLang="en-US" sz="2200" b="0" i="1" smtClean="0">
                                <a:latin typeface="Cambria Math" panose="02040503050406030204" pitchFamily="18" charset="0"/>
                              </a:rPr>
                              <m:t>𝑝</m:t>
                            </m:r>
                          </m:e>
                        </m:acc>
                      </m:e>
                      <m:sub>
                        <m:r>
                          <a:rPr lang="en-US" altLang="en-US" sz="2200" b="0" i="1" smtClean="0">
                            <a:latin typeface="Cambria Math" panose="02040503050406030204" pitchFamily="18" charset="0"/>
                          </a:rPr>
                          <m:t>1</m:t>
                        </m:r>
                      </m:sub>
                    </m:sSub>
                    <m:r>
                      <a:rPr lang="en-US" altLang="en-US" sz="2200" b="0" i="1" smtClean="0">
                        <a:latin typeface="Cambria Math" panose="02040503050406030204" pitchFamily="18" charset="0"/>
                      </a:rPr>
                      <m:t>−</m:t>
                    </m:r>
                    <m:sSub>
                      <m:sSubPr>
                        <m:ctrlPr>
                          <a:rPr lang="en-US" altLang="en-US" sz="2200" i="1">
                            <a:latin typeface="Cambria Math" panose="02040503050406030204" pitchFamily="18" charset="0"/>
                          </a:rPr>
                        </m:ctrlPr>
                      </m:sSubPr>
                      <m:e>
                        <m:acc>
                          <m:accPr>
                            <m:chr m:val="̂"/>
                            <m:ctrlPr>
                              <a:rPr lang="en-US" altLang="en-US" sz="2200" i="1">
                                <a:latin typeface="Cambria Math" panose="02040503050406030204" pitchFamily="18" charset="0"/>
                              </a:rPr>
                            </m:ctrlPr>
                          </m:accPr>
                          <m:e>
                            <m:r>
                              <a:rPr lang="en-US" altLang="en-US" sz="2200" i="1">
                                <a:latin typeface="Cambria Math" panose="02040503050406030204" pitchFamily="18" charset="0"/>
                              </a:rPr>
                              <m:t>𝑝</m:t>
                            </m:r>
                          </m:e>
                        </m:acc>
                      </m:e>
                      <m:sub>
                        <m:r>
                          <a:rPr lang="en-US" altLang="en-US" sz="2200" b="0" i="1" smtClean="0">
                            <a:latin typeface="Cambria Math" panose="02040503050406030204" pitchFamily="18" charset="0"/>
                          </a:rPr>
                          <m:t>2</m:t>
                        </m:r>
                      </m:sub>
                    </m:sSub>
                  </m:oMath>
                </a14:m>
                <a:r>
                  <a:rPr lang="en-US" altLang="en-US" sz="2200" dirty="0" smtClean="0"/>
                  <a:t> can </a:t>
                </a:r>
                <a:r>
                  <a:rPr lang="en-US" altLang="en-US" sz="2200" dirty="0"/>
                  <a:t>be </a:t>
                </a:r>
                <a:r>
                  <a:rPr lang="en-US" altLang="en-US" sz="2200" dirty="0" smtClean="0"/>
                  <a:t>approximated by </a:t>
                </a:r>
                <a:r>
                  <a:rPr lang="en-US" altLang="en-US" sz="2200" dirty="0"/>
                  <a:t>a normal probability distribution. </a:t>
                </a:r>
              </a:p>
              <a:p>
                <a:pPr>
                  <a:lnSpc>
                    <a:spcPct val="90000"/>
                  </a:lnSpc>
                  <a:buFont typeface="Monotype Sorts" pitchFamily="2" charset="2"/>
                  <a:buNone/>
                </a:pPr>
                <a:endParaRPr lang="en-US" altLang="en-US" dirty="0"/>
              </a:p>
            </p:txBody>
          </p:sp>
        </mc:Choice>
        <mc:Fallback>
          <p:sp>
            <p:nvSpPr>
              <p:cNvPr id="122883" name="Rectangle 3"/>
              <p:cNvSpPr>
                <a:spLocks noGrp="1" noRot="1" noChangeAspect="1" noMove="1" noResize="1" noEditPoints="1" noAdjustHandles="1" noChangeArrowheads="1" noChangeShapeType="1" noTextEdit="1"/>
              </p:cNvSpPr>
              <p:nvPr>
                <p:ph type="body" idx="1"/>
              </p:nvPr>
            </p:nvSpPr>
            <p:spPr>
              <a:xfrm>
                <a:off x="687388" y="1104900"/>
                <a:ext cx="8054830" cy="5006975"/>
              </a:xfrm>
              <a:blipFill>
                <a:blip r:embed="rId4"/>
                <a:stretch>
                  <a:fillRect l="-1060" t="-1703" r="-2195"/>
                </a:stretch>
              </a:blipFill>
            </p:spPr>
            <p:txBody>
              <a:bodyPr/>
              <a:lstStyle/>
              <a:p>
                <a:r>
                  <a:rPr lang="en-US">
                    <a:noFill/>
                  </a:rPr>
                  <a:t> </a:t>
                </a:r>
              </a:p>
            </p:txBody>
          </p:sp>
        </mc:Fallback>
      </mc:AlternateContent>
      <p:sp>
        <p:nvSpPr>
          <p:cNvPr id="122888" name="Rectangle 8"/>
          <p:cNvSpPr>
            <a:spLocks noChangeArrowheads="1"/>
          </p:cNvSpPr>
          <p:nvPr/>
        </p:nvSpPr>
        <p:spPr bwMode="auto">
          <a:xfrm>
            <a:off x="3326534" y="2687782"/>
            <a:ext cx="3144982" cy="1050059"/>
          </a:xfrm>
          <a:prstGeom prst="rect">
            <a:avLst/>
          </a:prstGeom>
          <a:solidFill>
            <a:schemeClr val="accent1">
              <a:tint val="20000"/>
            </a:schemeClr>
          </a:solidFill>
          <a:ln w="12700">
            <a:solidFill>
              <a:schemeClr val="tx1"/>
            </a:solidFill>
            <a:miter lim="800000"/>
            <a:headEnd/>
            <a:tailEnd/>
          </a:ln>
          <a:effectLst/>
          <a:extLst/>
        </p:spPr>
        <p:txBody>
          <a:bodyPr wrap="none" anchor="ctr"/>
          <a:lstStyle/>
          <a:p>
            <a:endParaRPr lang="en-US"/>
          </a:p>
        </p:txBody>
      </p:sp>
      <mc:AlternateContent xmlns:mc="http://schemas.openxmlformats.org/markup-compatibility/2006">
        <mc:Choice xmlns:a14="http://schemas.microsoft.com/office/drawing/2010/main" Requires="a14">
          <p:sp>
            <p:nvSpPr>
              <p:cNvPr id="122882" name="Rectangle 2"/>
              <p:cNvSpPr>
                <a:spLocks noGrp="1" noChangeArrowheads="1"/>
              </p:cNvSpPr>
              <p:nvPr>
                <p:ph type="title"/>
              </p:nvPr>
            </p:nvSpPr>
            <p:spPr/>
            <p:txBody>
              <a:bodyPr/>
              <a:lstStyle/>
              <a:p>
                <a:r>
                  <a:rPr lang="en-US" altLang="en-US" dirty="0"/>
                  <a:t>Sampling Distribution of    </a:t>
                </a:r>
                <a14:m>
                  <m:oMath xmlns:m="http://schemas.openxmlformats.org/officeDocument/2006/math">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𝑝</m:t>
                            </m:r>
                          </m:e>
                        </m:acc>
                      </m:e>
                      <m:sub>
                        <m:r>
                          <a:rPr lang="en-US" altLang="en-US" i="1">
                            <a:latin typeface="Cambria Math" panose="02040503050406030204" pitchFamily="18" charset="0"/>
                          </a:rPr>
                          <m:t>1</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𝑝</m:t>
                            </m:r>
                          </m:e>
                        </m:acc>
                      </m:e>
                      <m:sub>
                        <m:r>
                          <a:rPr lang="en-US" altLang="en-US" i="1">
                            <a:latin typeface="Cambria Math" panose="02040503050406030204" pitchFamily="18" charset="0"/>
                          </a:rPr>
                          <m:t>2</m:t>
                        </m:r>
                      </m:sub>
                    </m:sSub>
                  </m:oMath>
                </a14:m>
                <a:r>
                  <a:rPr lang="en-US" altLang="en-US" dirty="0"/>
                  <a:t>    </a:t>
                </a:r>
              </a:p>
            </p:txBody>
          </p:sp>
        </mc:Choice>
        <mc:Fallback>
          <p:sp>
            <p:nvSpPr>
              <p:cNvPr id="122882" name="Rectangle 2"/>
              <p:cNvSpPr>
                <a:spLocks noGrp="1" noRot="1" noChangeAspect="1" noMove="1" noResize="1" noEditPoints="1" noAdjustHandles="1" noChangeArrowheads="1" noChangeShapeType="1" noTextEdit="1"/>
              </p:cNvSpPr>
              <p:nvPr>
                <p:ph type="title"/>
              </p:nvPr>
            </p:nvSpPr>
            <p:spPr>
              <a:blipFill>
                <a:blip r:embed="rId5"/>
                <a:stretch>
                  <a:fillRect b="-6767"/>
                </a:stretch>
              </a:blipFill>
            </p:spPr>
            <p:txBody>
              <a:bodyPr/>
              <a:lstStyle/>
              <a:p>
                <a:r>
                  <a:rPr lang="en-US">
                    <a:noFill/>
                  </a:rPr>
                  <a:t> </a:t>
                </a:r>
              </a:p>
            </p:txBody>
          </p:sp>
        </mc:Fallback>
      </mc:AlternateContent>
      <p:grpSp>
        <p:nvGrpSpPr>
          <p:cNvPr id="122890" name="Group 10"/>
          <p:cNvGrpSpPr>
            <a:grpSpLocks/>
          </p:cNvGrpSpPr>
          <p:nvPr/>
        </p:nvGrpSpPr>
        <p:grpSpPr bwMode="auto">
          <a:xfrm>
            <a:off x="3222625" y="1568450"/>
            <a:ext cx="3352800" cy="550863"/>
            <a:chOff x="2030" y="988"/>
            <a:chExt cx="1692" cy="347"/>
          </a:xfrm>
        </p:grpSpPr>
        <p:sp>
          <p:nvSpPr>
            <p:cNvPr id="122889" name="Rectangle 9"/>
            <p:cNvSpPr>
              <a:spLocks noChangeArrowheads="1"/>
            </p:cNvSpPr>
            <p:nvPr/>
          </p:nvSpPr>
          <p:spPr bwMode="auto">
            <a:xfrm>
              <a:off x="2030" y="988"/>
              <a:ext cx="1692" cy="347"/>
            </a:xfrm>
            <a:prstGeom prst="rect">
              <a:avLst/>
            </a:prstGeom>
            <a:solidFill>
              <a:schemeClr val="accent1">
                <a:tint val="2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22885" name="Object 5">
              <a:hlinkClick r:id="" action="ppaction://ole?verb=0"/>
            </p:cNvPr>
            <p:cNvGraphicFramePr>
              <a:graphicFrameLocks/>
            </p:cNvGraphicFramePr>
            <p:nvPr>
              <p:extLst>
                <p:ext uri="{D42A27DB-BD31-4B8C-83A1-F6EECF244321}">
                  <p14:modId xmlns:p14="http://schemas.microsoft.com/office/powerpoint/2010/main" val="4258446557"/>
                </p:ext>
              </p:extLst>
            </p:nvPr>
          </p:nvGraphicFramePr>
          <p:xfrm>
            <a:off x="2215" y="988"/>
            <a:ext cx="1356" cy="269"/>
          </p:xfrm>
          <a:graphic>
            <a:graphicData uri="http://schemas.openxmlformats.org/presentationml/2006/ole">
              <mc:AlternateContent xmlns:mc="http://schemas.openxmlformats.org/markup-compatibility/2006">
                <mc:Choice xmlns:v="urn:schemas-microsoft-com:vml" Requires="v">
                  <p:oleObj spid="_x0000_s123104" name="معادلة" r:id="rId6" imgW="1269720" imgH="215640" progId="Equation.3">
                    <p:embed/>
                  </p:oleObj>
                </mc:Choice>
                <mc:Fallback>
                  <p:oleObj name="معادلة" r:id="rId6" imgW="1269720" imgH="215640" progId="Equation.3">
                    <p:embed/>
                    <p:pic>
                      <p:nvPicPr>
                        <p:cNvPr id="0" name="Object 5"/>
                        <p:cNvPicPr>
                          <a:picLocks noChangeArrowheads="1"/>
                        </p:cNvPicPr>
                        <p:nvPr/>
                      </p:nvPicPr>
                      <p:blipFill>
                        <a:blip r:embed="rId7"/>
                        <a:srcRect/>
                        <a:stretch>
                          <a:fillRect/>
                        </a:stretch>
                      </p:blipFill>
                      <p:spPr bwMode="auto">
                        <a:xfrm>
                          <a:off x="2215" y="988"/>
                          <a:ext cx="1356" cy="269"/>
                        </a:xfrm>
                        <a:prstGeom prst="rect">
                          <a:avLst/>
                        </a:prstGeom>
                        <a:noFill/>
                        <a:ln>
                          <a:noFill/>
                        </a:ln>
                        <a:effectLst>
                          <a:outerShdw dist="17961" dir="2700000" algn="ctr" rotWithShape="0">
                            <a:srgbClr val="000000"/>
                          </a:outerShdw>
                        </a:effectLst>
                        <a:extLst/>
                      </p:spPr>
                    </p:pic>
                  </p:oleObj>
                </mc:Fallback>
              </mc:AlternateContent>
            </a:graphicData>
          </a:graphic>
        </p:graphicFrame>
      </p:grpSp>
      <p:graphicFrame>
        <p:nvGraphicFramePr>
          <p:cNvPr id="122886" name="Object 6">
            <a:hlinkClick r:id="" action="ppaction://ole?verb=0"/>
          </p:cNvPr>
          <p:cNvGraphicFramePr>
            <a:graphicFrameLocks/>
          </p:cNvGraphicFramePr>
          <p:nvPr>
            <p:extLst>
              <p:ext uri="{D42A27DB-BD31-4B8C-83A1-F6EECF244321}">
                <p14:modId xmlns:p14="http://schemas.microsoft.com/office/powerpoint/2010/main" val="4125483325"/>
              </p:ext>
            </p:extLst>
          </p:nvPr>
        </p:nvGraphicFramePr>
        <p:xfrm>
          <a:off x="3326533" y="2856779"/>
          <a:ext cx="3144982" cy="736456"/>
        </p:xfrm>
        <a:graphic>
          <a:graphicData uri="http://schemas.openxmlformats.org/presentationml/2006/ole">
            <mc:AlternateContent xmlns:mc="http://schemas.openxmlformats.org/markup-compatibility/2006">
              <mc:Choice xmlns:v="urn:schemas-microsoft-com:vml" Requires="v">
                <p:oleObj spid="_x0000_s123105" name="معادلة" r:id="rId8" imgW="2044440" imgH="482400" progId="Equation.3">
                  <p:embed/>
                </p:oleObj>
              </mc:Choice>
              <mc:Fallback>
                <p:oleObj name="معادلة" r:id="rId8" imgW="2044440" imgH="482400" progId="Equation.3">
                  <p:embed/>
                  <p:pic>
                    <p:nvPicPr>
                      <p:cNvPr id="0" name="Object 6"/>
                      <p:cNvPicPr>
                        <a:picLocks noChangeArrowheads="1"/>
                      </p:cNvPicPr>
                      <p:nvPr/>
                    </p:nvPicPr>
                    <p:blipFill>
                      <a:blip r:embed="rId9"/>
                      <a:srcRect/>
                      <a:stretch>
                        <a:fillRect/>
                      </a:stretch>
                    </p:blipFill>
                    <p:spPr bwMode="auto">
                      <a:xfrm>
                        <a:off x="3326533" y="2856779"/>
                        <a:ext cx="3144982" cy="736456"/>
                      </a:xfrm>
                      <a:prstGeom prst="rect">
                        <a:avLst/>
                      </a:prstGeom>
                      <a:solidFill>
                        <a:schemeClr val="accent1">
                          <a:tint val="20000"/>
                        </a:schemeClr>
                      </a:solidFill>
                      <a:ln>
                        <a:noFill/>
                      </a:ln>
                      <a:effectLst>
                        <a:outerShdw dist="17961" dir="2700000" algn="ctr" rotWithShape="0">
                          <a:srgbClr val="000000"/>
                        </a:outerShdw>
                      </a:effectLst>
                      <a:extLst/>
                    </p:spPr>
                  </p:pic>
                </p:oleObj>
              </mc:Fallback>
            </mc:AlternateContent>
          </a:graphicData>
        </a:graphic>
      </p:graphicFrame>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3"/>
          <p:cNvSpPr>
            <a:spLocks noGrp="1" noChangeArrowheads="1"/>
          </p:cNvSpPr>
          <p:nvPr>
            <p:ph type="body" sz="half" idx="1"/>
          </p:nvPr>
        </p:nvSpPr>
        <p:spPr>
          <a:xfrm>
            <a:off x="228601" y="245137"/>
            <a:ext cx="8763000" cy="6094509"/>
          </a:xfrm>
        </p:spPr>
        <p:txBody>
          <a:bodyPr/>
          <a:lstStyle/>
          <a:p>
            <a:pPr marL="0" indent="0">
              <a:lnSpc>
                <a:spcPct val="120000"/>
              </a:lnSpc>
              <a:buNone/>
              <a:defRPr/>
            </a:pPr>
            <a:r>
              <a:rPr lang="en-US" altLang="en-US" sz="2200" dirty="0">
                <a:solidFill>
                  <a:schemeClr val="accent2"/>
                </a:solidFill>
                <a:latin typeface="+mj-lt"/>
              </a:rPr>
              <a:t> </a:t>
            </a:r>
            <a:endParaRPr lang="en-US" altLang="en-US" sz="2200" dirty="0">
              <a:solidFill>
                <a:schemeClr val="accent2"/>
              </a:solidFill>
              <a:latin typeface="+mj-lt"/>
            </a:endParaRPr>
          </a:p>
          <a:p>
            <a:pPr marL="0" indent="0">
              <a:lnSpc>
                <a:spcPct val="120000"/>
              </a:lnSpc>
              <a:buNone/>
              <a:defRPr/>
            </a:pPr>
            <a:r>
              <a:rPr lang="en-US" altLang="en-US" sz="2200" dirty="0">
                <a:solidFill>
                  <a:schemeClr val="accent2"/>
                </a:solidFill>
                <a:latin typeface="+mj-lt"/>
              </a:rPr>
              <a:t> </a:t>
            </a:r>
            <a:r>
              <a:rPr lang="en-US" altLang="en-US" sz="2200" dirty="0">
                <a:solidFill>
                  <a:srgbClr val="FFFF00"/>
                </a:solidFill>
                <a:latin typeface="+mj-lt"/>
              </a:rPr>
              <a:t>Exercise: Determine the experimental design</a:t>
            </a:r>
            <a:r>
              <a:rPr lang="en-US" altLang="en-US" sz="2200" dirty="0">
                <a:solidFill>
                  <a:srgbClr val="FFFF00"/>
                </a:solidFill>
                <a:latin typeface="+mj-lt"/>
              </a:rPr>
              <a:t>:</a:t>
            </a:r>
            <a:endParaRPr lang="en-US" altLang="en-US" sz="2200" dirty="0">
              <a:solidFill>
                <a:srgbClr val="FFFF00"/>
              </a:solidFill>
              <a:latin typeface="+mj-lt"/>
            </a:endParaRPr>
          </a:p>
          <a:p>
            <a:pPr marL="513195" indent="-513195" algn="justLow">
              <a:lnSpc>
                <a:spcPct val="120000"/>
              </a:lnSpc>
              <a:buFont typeface="+mj-lt"/>
              <a:buAutoNum type="arabicPeriod"/>
              <a:defRPr/>
            </a:pPr>
            <a:r>
              <a:rPr lang="en-US" altLang="en-US" sz="2200" dirty="0">
                <a:latin typeface="+mj-lt"/>
              </a:rPr>
              <a:t>Study the effects of a stimulus on the reaction time of subjects. The reaction times of a random sample of subjects were observed before and after being subjected to the stimulus. </a:t>
            </a:r>
          </a:p>
          <a:p>
            <a:pPr marL="513195" indent="-513195" algn="justLow">
              <a:lnSpc>
                <a:spcPct val="120000"/>
              </a:lnSpc>
              <a:buFont typeface="+mj-lt"/>
              <a:buAutoNum type="arabicPeriod" startAt="2"/>
              <a:defRPr/>
            </a:pPr>
            <a:r>
              <a:rPr lang="en-US" sz="2200" dirty="0">
                <a:latin typeface="+mj-lt"/>
              </a:rPr>
              <a:t>Do private sector employees have on average higher weekly working hours compared to public sector employees?</a:t>
            </a:r>
          </a:p>
          <a:p>
            <a:pPr marL="513195" indent="-513195" algn="justLow">
              <a:lnSpc>
                <a:spcPct val="120000"/>
              </a:lnSpc>
              <a:buFont typeface="+mj-lt"/>
              <a:buAutoNum type="arabicPeriod" startAt="2"/>
              <a:defRPr/>
            </a:pPr>
            <a:r>
              <a:rPr lang="en-US" altLang="en-US" sz="2200" dirty="0">
                <a:latin typeface="+mj-lt"/>
              </a:rPr>
              <a:t>Estimate the difference between the mean historical and current PHs of Canadian rivers. Data: Historical and current PH was observed on a set of rivers.</a:t>
            </a:r>
          </a:p>
          <a:p>
            <a:pPr marL="513195" indent="-513195" algn="justLow">
              <a:lnSpc>
                <a:spcPct val="120000"/>
              </a:lnSpc>
              <a:buFont typeface="+mj-lt"/>
              <a:buAutoNum type="arabicPeriod" startAt="2"/>
              <a:defRPr/>
            </a:pPr>
            <a:r>
              <a:rPr lang="en-US" sz="2200" dirty="0">
                <a:latin typeface="+mj-lt"/>
              </a:rPr>
              <a:t>To study the effects of a new drug for hypertension, the BP was measured on a random sample of patients who received the drug and a random sample of controls</a:t>
            </a:r>
            <a:r>
              <a:rPr lang="en-US" sz="2200" dirty="0">
                <a:latin typeface="+mj-lt"/>
              </a:rPr>
              <a:t>.</a:t>
            </a:r>
            <a:endParaRPr lang="en-US" sz="2200" dirty="0">
              <a:latin typeface="+mj-lt"/>
            </a:endParaRPr>
          </a:p>
          <a:p>
            <a:pPr marL="0" indent="0" algn="justLow">
              <a:lnSpc>
                <a:spcPct val="120000"/>
              </a:lnSpc>
              <a:buNone/>
              <a:defRPr/>
            </a:pPr>
            <a:endParaRPr lang="en-US" altLang="en-US" sz="2200" dirty="0">
              <a:latin typeface="+mj-lt"/>
            </a:endParaRPr>
          </a:p>
        </p:txBody>
      </p:sp>
    </p:spTree>
    <p:extLst>
      <p:ext uri="{BB962C8B-B14F-4D97-AF65-F5344CB8AC3E}">
        <p14:creationId xmlns:p14="http://schemas.microsoft.com/office/powerpoint/2010/main" val="8488491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3" name="Rectangle 9"/>
          <p:cNvSpPr>
            <a:spLocks noChangeArrowheads="1"/>
          </p:cNvSpPr>
          <p:nvPr/>
        </p:nvSpPr>
        <p:spPr bwMode="auto">
          <a:xfrm>
            <a:off x="2678905" y="3973368"/>
            <a:ext cx="4252913" cy="1044575"/>
          </a:xfrm>
          <a:prstGeom prst="rect">
            <a:avLst/>
          </a:prstGeom>
          <a:solidFill>
            <a:schemeClr val="accent1">
              <a:tint val="20000"/>
            </a:schemeClr>
          </a:solidFill>
          <a:ln w="12700">
            <a:solidFill>
              <a:schemeClr val="tx1"/>
            </a:solidFill>
            <a:miter lim="800000"/>
            <a:headEnd/>
            <a:tailEnd/>
          </a:ln>
          <a:effectLst/>
          <a:extLst/>
        </p:spPr>
        <p:txBody>
          <a:bodyPr wrap="none" anchor="ctr"/>
          <a:lstStyle/>
          <a:p>
            <a:endParaRPr lang="en-US"/>
          </a:p>
        </p:txBody>
      </p:sp>
      <p:sp>
        <p:nvSpPr>
          <p:cNvPr id="123906" name="Rectangle 2"/>
          <p:cNvSpPr>
            <a:spLocks noGrp="1" noChangeArrowheads="1"/>
          </p:cNvSpPr>
          <p:nvPr>
            <p:ph type="title"/>
          </p:nvPr>
        </p:nvSpPr>
        <p:spPr>
          <a:xfrm>
            <a:off x="687388" y="210417"/>
            <a:ext cx="7772400" cy="814387"/>
          </a:xfrm>
        </p:spPr>
        <p:txBody>
          <a:bodyPr/>
          <a:lstStyle/>
          <a:p>
            <a:r>
              <a:rPr lang="en-US" altLang="en-US" dirty="0"/>
              <a:t>Interval Estimation of </a:t>
            </a:r>
            <a:r>
              <a:rPr lang="en-US" altLang="en-US" i="1" dirty="0"/>
              <a:t>p</a:t>
            </a:r>
            <a:r>
              <a:rPr lang="en-US" altLang="en-US" baseline="-25000" dirty="0"/>
              <a:t>1</a:t>
            </a:r>
            <a:r>
              <a:rPr lang="en-US" altLang="en-US" dirty="0"/>
              <a:t> - </a:t>
            </a:r>
            <a:r>
              <a:rPr lang="en-US" altLang="en-US" i="1" dirty="0"/>
              <a:t>p</a:t>
            </a:r>
            <a:r>
              <a:rPr lang="en-US" altLang="en-US" baseline="-25000" dirty="0"/>
              <a:t>2</a:t>
            </a:r>
          </a:p>
        </p:txBody>
      </p:sp>
      <p:sp>
        <p:nvSpPr>
          <p:cNvPr id="123907" name="Rectangle 3"/>
          <p:cNvSpPr>
            <a:spLocks noGrp="1" noChangeArrowheads="1"/>
          </p:cNvSpPr>
          <p:nvPr>
            <p:ph type="body" idx="1"/>
          </p:nvPr>
        </p:nvSpPr>
        <p:spPr/>
        <p:txBody>
          <a:bodyPr/>
          <a:lstStyle/>
          <a:p>
            <a:r>
              <a:rPr lang="en-US" altLang="en-US" dirty="0">
                <a:solidFill>
                  <a:srgbClr val="66FFFF"/>
                </a:solidFill>
              </a:rPr>
              <a:t>Interval Estimate</a:t>
            </a:r>
          </a:p>
          <a:p>
            <a:pPr>
              <a:buFont typeface="Monotype Sorts" pitchFamily="2" charset="2"/>
              <a:buNone/>
            </a:pPr>
            <a:endParaRPr lang="en-US" altLang="en-US" sz="1000" dirty="0"/>
          </a:p>
          <a:p>
            <a:pPr>
              <a:buFont typeface="Monotype Sorts" pitchFamily="2" charset="2"/>
              <a:buNone/>
            </a:pPr>
            <a:endParaRPr lang="en-US" altLang="en-US" sz="4000" dirty="0" smtClean="0"/>
          </a:p>
          <a:p>
            <a:pPr>
              <a:buFont typeface="Monotype Sorts" pitchFamily="2" charset="2"/>
              <a:buNone/>
            </a:pPr>
            <a:endParaRPr lang="en-US" altLang="en-US" sz="4000" dirty="0"/>
          </a:p>
          <a:p>
            <a:r>
              <a:rPr lang="en-US" altLang="en-US" dirty="0">
                <a:solidFill>
                  <a:srgbClr val="66FFFF"/>
                </a:solidFill>
              </a:rPr>
              <a:t>Point Estimator of </a:t>
            </a:r>
          </a:p>
          <a:p>
            <a:pPr>
              <a:buFont typeface="Monotype Sorts" pitchFamily="2" charset="2"/>
              <a:buNone/>
            </a:pPr>
            <a:endParaRPr lang="en-US" altLang="en-US" dirty="0">
              <a:solidFill>
                <a:srgbClr val="66FFFF"/>
              </a:solidFill>
            </a:endParaRPr>
          </a:p>
        </p:txBody>
      </p:sp>
      <p:grpSp>
        <p:nvGrpSpPr>
          <p:cNvPr id="123912" name="Group 8"/>
          <p:cNvGrpSpPr>
            <a:grpSpLocks/>
          </p:cNvGrpSpPr>
          <p:nvPr/>
        </p:nvGrpSpPr>
        <p:grpSpPr bwMode="auto">
          <a:xfrm>
            <a:off x="2410691" y="1607127"/>
            <a:ext cx="4655127" cy="1025237"/>
            <a:chOff x="2067" y="1106"/>
            <a:chExt cx="1627" cy="348"/>
          </a:xfrm>
        </p:grpSpPr>
        <p:sp>
          <p:nvSpPr>
            <p:cNvPr id="123911" name="Rectangle 7"/>
            <p:cNvSpPr>
              <a:spLocks noChangeArrowheads="1"/>
            </p:cNvSpPr>
            <p:nvPr/>
          </p:nvSpPr>
          <p:spPr bwMode="auto">
            <a:xfrm>
              <a:off x="2067" y="1106"/>
              <a:ext cx="1627" cy="348"/>
            </a:xfrm>
            <a:prstGeom prst="rect">
              <a:avLst/>
            </a:prstGeom>
            <a:solidFill>
              <a:schemeClr val="accent1">
                <a:tint val="2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23908" name="Object 4">
              <a:hlinkClick r:id="" action="ppaction://ole?verb=0"/>
            </p:cNvPr>
            <p:cNvGraphicFramePr>
              <a:graphicFrameLocks/>
            </p:cNvGraphicFramePr>
            <p:nvPr>
              <p:extLst>
                <p:ext uri="{D42A27DB-BD31-4B8C-83A1-F6EECF244321}">
                  <p14:modId xmlns:p14="http://schemas.microsoft.com/office/powerpoint/2010/main" val="747878605"/>
                </p:ext>
              </p:extLst>
            </p:nvPr>
          </p:nvGraphicFramePr>
          <p:xfrm>
            <a:off x="2248" y="1168"/>
            <a:ext cx="1303" cy="196"/>
          </p:xfrm>
          <a:graphic>
            <a:graphicData uri="http://schemas.openxmlformats.org/presentationml/2006/ole">
              <mc:AlternateContent xmlns:mc="http://schemas.openxmlformats.org/markup-compatibility/2006">
                <mc:Choice xmlns:v="urn:schemas-microsoft-com:vml" Requires="v">
                  <p:oleObj spid="_x0000_s124097" name="معادلة" r:id="rId4" imgW="1295280" imgH="304560" progId="Equation.3">
                    <p:embed/>
                  </p:oleObj>
                </mc:Choice>
                <mc:Fallback>
                  <p:oleObj name="معادلة" r:id="rId4" imgW="1295280" imgH="304560" progId="Equation.3">
                    <p:embed/>
                    <p:pic>
                      <p:nvPicPr>
                        <p:cNvPr id="0" name="Object 4"/>
                        <p:cNvPicPr>
                          <a:picLocks noChangeArrowheads="1"/>
                        </p:cNvPicPr>
                        <p:nvPr/>
                      </p:nvPicPr>
                      <p:blipFill>
                        <a:blip r:embed="rId5"/>
                        <a:srcRect/>
                        <a:stretch>
                          <a:fillRect/>
                        </a:stretch>
                      </p:blipFill>
                      <p:spPr bwMode="auto">
                        <a:xfrm>
                          <a:off x="2248" y="1168"/>
                          <a:ext cx="1303" cy="196"/>
                        </a:xfrm>
                        <a:prstGeom prst="rect">
                          <a:avLst/>
                        </a:prstGeom>
                        <a:noFill/>
                        <a:ln>
                          <a:noFill/>
                        </a:ln>
                        <a:effectLst>
                          <a:outerShdw dist="17961" dir="2700000" algn="ctr" rotWithShape="0">
                            <a:srgbClr val="000000"/>
                          </a:outerShdw>
                        </a:effectLst>
                        <a:extLst/>
                      </p:spPr>
                    </p:pic>
                  </p:oleObj>
                </mc:Fallback>
              </mc:AlternateContent>
            </a:graphicData>
          </a:graphic>
        </p:graphicFrame>
      </p:grpSp>
      <p:graphicFrame>
        <p:nvGraphicFramePr>
          <p:cNvPr id="123909" name="Object 5">
            <a:hlinkClick r:id="" action="ppaction://ole?verb=0"/>
          </p:cNvPr>
          <p:cNvGraphicFramePr>
            <a:graphicFrameLocks/>
          </p:cNvGraphicFramePr>
          <p:nvPr>
            <p:extLst>
              <p:ext uri="{D42A27DB-BD31-4B8C-83A1-F6EECF244321}">
                <p14:modId xmlns:p14="http://schemas.microsoft.com/office/powerpoint/2010/main" val="1227787801"/>
              </p:ext>
            </p:extLst>
          </p:nvPr>
        </p:nvGraphicFramePr>
        <p:xfrm>
          <a:off x="3893127" y="3214687"/>
          <a:ext cx="1288473" cy="608430"/>
        </p:xfrm>
        <a:graphic>
          <a:graphicData uri="http://schemas.openxmlformats.org/presentationml/2006/ole">
            <mc:AlternateContent xmlns:mc="http://schemas.openxmlformats.org/markup-compatibility/2006">
              <mc:Choice xmlns:v="urn:schemas-microsoft-com:vml" Requires="v">
                <p:oleObj spid="_x0000_s124098" name="معادلة" r:id="rId6" imgW="393480" imgH="241200" progId="Equation.3">
                  <p:embed/>
                </p:oleObj>
              </mc:Choice>
              <mc:Fallback>
                <p:oleObj name="معادلة" r:id="rId6" imgW="393480" imgH="241200" progId="Equation.3">
                  <p:embed/>
                  <p:pic>
                    <p:nvPicPr>
                      <p:cNvPr id="0" name="Object 5"/>
                      <p:cNvPicPr>
                        <a:picLocks noChangeArrowheads="1"/>
                      </p:cNvPicPr>
                      <p:nvPr/>
                    </p:nvPicPr>
                    <p:blipFill>
                      <a:blip r:embed="rId7"/>
                      <a:srcRect/>
                      <a:stretch>
                        <a:fillRect/>
                      </a:stretch>
                    </p:blipFill>
                    <p:spPr bwMode="auto">
                      <a:xfrm>
                        <a:off x="3893127" y="3214687"/>
                        <a:ext cx="1288473" cy="608430"/>
                      </a:xfrm>
                      <a:prstGeom prst="rect">
                        <a:avLst/>
                      </a:prstGeom>
                      <a:solidFill>
                        <a:schemeClr val="accent1">
                          <a:tint val="20000"/>
                        </a:schemeClr>
                      </a:solidFill>
                      <a:ln>
                        <a:noFill/>
                      </a:ln>
                      <a:effectLst>
                        <a:outerShdw dist="17961" dir="2700000" algn="ctr" rotWithShape="0">
                          <a:srgbClr val="000000"/>
                        </a:outerShdw>
                      </a:effectLst>
                      <a:extLst/>
                    </p:spPr>
                  </p:pic>
                </p:oleObj>
              </mc:Fallback>
            </mc:AlternateContent>
          </a:graphicData>
        </a:graphic>
      </p:graphicFrame>
      <p:graphicFrame>
        <p:nvGraphicFramePr>
          <p:cNvPr id="123910" name="Object 6">
            <a:hlinkClick r:id="" action="ppaction://ole?verb=0"/>
          </p:cNvPr>
          <p:cNvGraphicFramePr>
            <a:graphicFrameLocks/>
          </p:cNvGraphicFramePr>
          <p:nvPr>
            <p:extLst>
              <p:ext uri="{D42A27DB-BD31-4B8C-83A1-F6EECF244321}">
                <p14:modId xmlns:p14="http://schemas.microsoft.com/office/powerpoint/2010/main" val="3938517684"/>
              </p:ext>
            </p:extLst>
          </p:nvPr>
        </p:nvGraphicFramePr>
        <p:xfrm>
          <a:off x="3048000" y="4107295"/>
          <a:ext cx="3345019" cy="910648"/>
        </p:xfrm>
        <a:graphic>
          <a:graphicData uri="http://schemas.openxmlformats.org/presentationml/2006/ole">
            <mc:AlternateContent xmlns:mc="http://schemas.openxmlformats.org/markup-compatibility/2006">
              <mc:Choice xmlns:v="urn:schemas-microsoft-com:vml" Requires="v">
                <p:oleObj spid="_x0000_s124099" name="معادلة" r:id="rId8" imgW="2006280" imgH="482400" progId="Equation.3">
                  <p:embed/>
                </p:oleObj>
              </mc:Choice>
              <mc:Fallback>
                <p:oleObj name="معادلة" r:id="rId8" imgW="2006280" imgH="482400" progId="Equation.3">
                  <p:embed/>
                  <p:pic>
                    <p:nvPicPr>
                      <p:cNvPr id="0" name="Object 6"/>
                      <p:cNvPicPr>
                        <a:picLocks noChangeArrowheads="1"/>
                      </p:cNvPicPr>
                      <p:nvPr/>
                    </p:nvPicPr>
                    <p:blipFill>
                      <a:blip r:embed="rId9"/>
                      <a:srcRect/>
                      <a:stretch>
                        <a:fillRect/>
                      </a:stretch>
                    </p:blipFill>
                    <p:spPr bwMode="auto">
                      <a:xfrm>
                        <a:off x="3048000" y="4107295"/>
                        <a:ext cx="3345019" cy="910648"/>
                      </a:xfrm>
                      <a:prstGeom prst="rect">
                        <a:avLst/>
                      </a:prstGeom>
                      <a:solidFill>
                        <a:schemeClr val="accent1">
                          <a:tint val="20000"/>
                        </a:schemeClr>
                      </a:solidFill>
                      <a:ln>
                        <a:noFill/>
                      </a:ln>
                      <a:effectLst>
                        <a:outerShdw dist="17961" dir="2700000" algn="ctr" rotWithShape="0">
                          <a:srgbClr val="000000"/>
                        </a:outerShdw>
                      </a:effectLst>
                      <a:extLst/>
                    </p:spPr>
                  </p:pic>
                </p:oleObj>
              </mc:Fallback>
            </mc:AlternateContent>
          </a:graphicData>
        </a:graphic>
      </p:graphicFrame>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13508" y="190934"/>
            <a:ext cx="7772400" cy="814387"/>
          </a:xfrm>
        </p:spPr>
        <p:txBody>
          <a:bodyPr/>
          <a:lstStyle/>
          <a:p>
            <a:r>
              <a:rPr lang="en-US" altLang="en-US" dirty="0"/>
              <a:t>Example:  MRA</a:t>
            </a:r>
          </a:p>
        </p:txBody>
      </p:sp>
      <p:sp>
        <p:nvSpPr>
          <p:cNvPr id="124931" name="Rectangle 3"/>
          <p:cNvSpPr>
            <a:spLocks noGrp="1" noChangeArrowheads="1"/>
          </p:cNvSpPr>
          <p:nvPr>
            <p:ph type="body" idx="1"/>
          </p:nvPr>
        </p:nvSpPr>
        <p:spPr>
          <a:xfrm>
            <a:off x="387927" y="1104900"/>
            <a:ext cx="8423563" cy="5238750"/>
          </a:xfrm>
        </p:spPr>
        <p:txBody>
          <a:bodyPr/>
          <a:lstStyle/>
          <a:p>
            <a:pPr algn="justLow">
              <a:buFont typeface="Monotype Sorts" pitchFamily="2" charset="2"/>
              <a:buNone/>
            </a:pPr>
            <a:r>
              <a:rPr lang="en-US" altLang="en-US" sz="2200" dirty="0"/>
              <a:t>	</a:t>
            </a:r>
            <a:r>
              <a:rPr lang="en-US" altLang="en-US" sz="2200" dirty="0" smtClean="0"/>
              <a:t>MRA </a:t>
            </a:r>
            <a:r>
              <a:rPr lang="en-US" altLang="en-US" sz="2200" dirty="0"/>
              <a:t>(Market Research Associates) is conducting research to evaluate the effectiveness of a client’s new advertising campaign.  Before the new campaign began, a telephone survey of 150 households in the test market area showed 60 households “aware” of the client’s product.  The new campaign has been initiated with TV and newspaper advertisements running for three weeks.  A survey conducted immediately after the new campaign showed 120 of 250 households “aware” of the client’s product</a:t>
            </a:r>
            <a:r>
              <a:rPr lang="en-US" altLang="en-US" sz="2200" dirty="0" smtClean="0"/>
              <a:t>.</a:t>
            </a:r>
          </a:p>
          <a:p>
            <a:pPr algn="justLow">
              <a:buFont typeface="Monotype Sorts" pitchFamily="2" charset="2"/>
              <a:buNone/>
            </a:pPr>
            <a:endParaRPr lang="en-US" altLang="en-US" sz="2200" dirty="0"/>
          </a:p>
          <a:p>
            <a:pPr algn="justLow">
              <a:buFont typeface="Monotype Sorts" pitchFamily="2" charset="2"/>
              <a:buNone/>
            </a:pPr>
            <a:r>
              <a:rPr lang="en-US" altLang="en-US" sz="2200" dirty="0"/>
              <a:t>	</a:t>
            </a:r>
            <a:r>
              <a:rPr lang="en-US" altLang="en-US" sz="2200" dirty="0" smtClean="0"/>
              <a:t>Does </a:t>
            </a:r>
            <a:r>
              <a:rPr lang="en-US" altLang="en-US" sz="2200" dirty="0"/>
              <a:t>the data support the position that the advertising campaign has provided an increased awareness of the client’s product?</a:t>
            </a:r>
          </a:p>
          <a:p>
            <a:pPr algn="justLow">
              <a:buFont typeface="Monotype Sorts" pitchFamily="2" charset="2"/>
              <a:buNone/>
            </a:pPr>
            <a:endParaRPr lang="en-US" altLang="en-US" sz="2200" dirty="0"/>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a:t>Example:  MRA</a:t>
            </a:r>
          </a:p>
        </p:txBody>
      </p:sp>
      <mc:AlternateContent xmlns:mc="http://schemas.openxmlformats.org/markup-compatibility/2006">
        <mc:Choice xmlns:a14="http://schemas.microsoft.com/office/drawing/2010/main" Requires="a14">
          <p:sp>
            <p:nvSpPr>
              <p:cNvPr id="125955" name="Rectangle 3"/>
              <p:cNvSpPr>
                <a:spLocks noGrp="1" noChangeArrowheads="1"/>
              </p:cNvSpPr>
              <p:nvPr>
                <p:ph type="body" idx="1"/>
              </p:nvPr>
            </p:nvSpPr>
            <p:spPr>
              <a:xfrm>
                <a:off x="318655" y="1104900"/>
                <a:ext cx="8478981" cy="5224463"/>
              </a:xfrm>
            </p:spPr>
            <p:txBody>
              <a:bodyPr/>
              <a:lstStyle/>
              <a:p>
                <a:pPr>
                  <a:lnSpc>
                    <a:spcPct val="90000"/>
                  </a:lnSpc>
                </a:pPr>
                <a:r>
                  <a:rPr lang="en-US" altLang="en-US" dirty="0" smtClean="0">
                    <a:solidFill>
                      <a:srgbClr val="66FFFF"/>
                    </a:solidFill>
                  </a:rPr>
                  <a:t>Point Estimator of the Difference Between the Proportions of Two Populations</a:t>
                </a:r>
                <a:r>
                  <a:rPr lang="en-US" altLang="en-US" dirty="0">
                    <a:solidFill>
                      <a:srgbClr val="FAFD00"/>
                    </a:solidFill>
                  </a:rPr>
                  <a:t> </a:t>
                </a:r>
                <a:endParaRPr lang="en-US" altLang="en-US" dirty="0"/>
              </a:p>
              <a:p>
                <a:pPr>
                  <a:lnSpc>
                    <a:spcPct val="90000"/>
                  </a:lnSpc>
                  <a:buFont typeface="Monotype Sorts" pitchFamily="2" charset="2"/>
                  <a:buNone/>
                </a:pPr>
                <a:endParaRPr lang="en-US" altLang="en-US" dirty="0"/>
              </a:p>
              <a:p>
                <a:pPr>
                  <a:lnSpc>
                    <a:spcPct val="90000"/>
                  </a:lnSpc>
                  <a:buFont typeface="Monotype Sorts" pitchFamily="2" charset="2"/>
                  <a:buNone/>
                </a:pPr>
                <a:endParaRPr lang="en-US" altLang="en-US" dirty="0"/>
              </a:p>
              <a:p>
                <a:pPr>
                  <a:lnSpc>
                    <a:spcPct val="90000"/>
                  </a:lnSpc>
                  <a:buFont typeface="Monotype Sorts" pitchFamily="2" charset="2"/>
                  <a:buNone/>
                </a:pPr>
                <a:r>
                  <a:rPr lang="en-US" altLang="en-US" sz="2200" dirty="0" smtClean="0"/>
                  <a:t> </a:t>
                </a:r>
                <a:r>
                  <a:rPr lang="en-US" altLang="en-US" sz="2200" i="1" dirty="0"/>
                  <a:t>p</a:t>
                </a:r>
                <a:r>
                  <a:rPr lang="en-US" altLang="en-US" sz="2200" baseline="-25000" dirty="0"/>
                  <a:t>1</a:t>
                </a:r>
                <a:r>
                  <a:rPr lang="en-US" altLang="en-US" sz="2200" dirty="0"/>
                  <a:t> = proportion of the population of </a:t>
                </a:r>
                <a:r>
                  <a:rPr lang="en-US" altLang="en-US" sz="2200" dirty="0" smtClean="0"/>
                  <a:t>households “aware</a:t>
                </a:r>
                <a:r>
                  <a:rPr lang="en-US" altLang="en-US" sz="2200" dirty="0"/>
                  <a:t>” of the </a:t>
                </a:r>
                <a:endParaRPr lang="en-US" altLang="en-US" sz="2200" dirty="0" smtClean="0"/>
              </a:p>
              <a:p>
                <a:pPr>
                  <a:lnSpc>
                    <a:spcPct val="90000"/>
                  </a:lnSpc>
                  <a:buFont typeface="Monotype Sorts" pitchFamily="2" charset="2"/>
                  <a:buNone/>
                </a:pPr>
                <a:r>
                  <a:rPr lang="en-US" altLang="en-US" sz="2200" dirty="0"/>
                  <a:t> </a:t>
                </a:r>
                <a:r>
                  <a:rPr lang="en-US" altLang="en-US" sz="2200" dirty="0" smtClean="0"/>
                  <a:t>     </a:t>
                </a:r>
                <a:r>
                  <a:rPr lang="en-US" altLang="en-US" sz="2200" dirty="0" smtClean="0"/>
                  <a:t>  product </a:t>
                </a:r>
                <a:r>
                  <a:rPr lang="en-US" altLang="en-US" sz="2200" u="sng" dirty="0"/>
                  <a:t>after</a:t>
                </a:r>
                <a:r>
                  <a:rPr lang="en-US" altLang="en-US" sz="2200" dirty="0"/>
                  <a:t> the new campaign</a:t>
                </a:r>
              </a:p>
              <a:p>
                <a:pPr>
                  <a:lnSpc>
                    <a:spcPct val="90000"/>
                  </a:lnSpc>
                  <a:buFont typeface="Monotype Sorts" pitchFamily="2" charset="2"/>
                  <a:buNone/>
                </a:pPr>
                <a:r>
                  <a:rPr lang="en-US" altLang="en-US" sz="2200" dirty="0"/>
                  <a:t>  </a:t>
                </a:r>
                <a:r>
                  <a:rPr lang="en-US" altLang="en-US" sz="2200" i="1" dirty="0" smtClean="0"/>
                  <a:t>p</a:t>
                </a:r>
                <a:r>
                  <a:rPr lang="en-US" altLang="en-US" sz="2200" baseline="-25000" dirty="0" smtClean="0"/>
                  <a:t>2</a:t>
                </a:r>
                <a:r>
                  <a:rPr lang="en-US" altLang="en-US" sz="2200" dirty="0" smtClean="0"/>
                  <a:t> </a:t>
                </a:r>
                <a:r>
                  <a:rPr lang="en-US" altLang="en-US" sz="2200" dirty="0"/>
                  <a:t>= proportion of the population of households </a:t>
                </a:r>
                <a:r>
                  <a:rPr lang="en-US" altLang="en-US" sz="2200" dirty="0" smtClean="0"/>
                  <a:t> “</a:t>
                </a:r>
                <a:r>
                  <a:rPr lang="en-US" altLang="en-US" sz="2200" dirty="0"/>
                  <a:t>aware” of the product </a:t>
                </a:r>
                <a:r>
                  <a:rPr lang="en-US" altLang="en-US" sz="2200" u="sng" dirty="0"/>
                  <a:t>before</a:t>
                </a:r>
                <a:r>
                  <a:rPr lang="en-US" altLang="en-US" sz="2200" dirty="0"/>
                  <a:t> the new campaign </a:t>
                </a:r>
                <a:endParaRPr lang="en-US" altLang="en-US" sz="2200" dirty="0" smtClean="0"/>
              </a:p>
              <a:p>
                <a:pPr>
                  <a:lnSpc>
                    <a:spcPct val="90000"/>
                  </a:lnSpc>
                  <a:buFont typeface="Monotype Sorts" pitchFamily="2" charset="2"/>
                  <a:buNone/>
                </a:pPr>
                <a:endParaRPr lang="en-US" altLang="en-US" sz="2200" dirty="0"/>
              </a:p>
              <a:p>
                <a:pPr lvl="1">
                  <a:lnSpc>
                    <a:spcPct val="90000"/>
                  </a:lnSpc>
                  <a:buNone/>
                </a:pPr>
                <a:r>
                  <a:rPr lang="en-US" altLang="en-US" sz="2200" dirty="0" smtClean="0"/>
                  <a:t> </a:t>
                </a:r>
                <a14:m>
                  <m:oMath xmlns:m="http://schemas.openxmlformats.org/officeDocument/2006/math">
                    <m:sSub>
                      <m:sSubPr>
                        <m:ctrlPr>
                          <a:rPr lang="en-US" altLang="en-US" sz="2200" i="1">
                            <a:latin typeface="Cambria Math" panose="02040503050406030204" pitchFamily="18" charset="0"/>
                          </a:rPr>
                        </m:ctrlPr>
                      </m:sSubPr>
                      <m:e>
                        <m:acc>
                          <m:accPr>
                            <m:chr m:val="̂"/>
                            <m:ctrlPr>
                              <a:rPr lang="en-US" altLang="en-US" sz="2200" i="1">
                                <a:latin typeface="Cambria Math" panose="02040503050406030204" pitchFamily="18" charset="0"/>
                              </a:rPr>
                            </m:ctrlPr>
                          </m:accPr>
                          <m:e>
                            <m:r>
                              <a:rPr lang="en-US" altLang="en-US" sz="2200" i="1">
                                <a:latin typeface="Cambria Math" panose="02040503050406030204" pitchFamily="18" charset="0"/>
                              </a:rPr>
                              <m:t>𝑝</m:t>
                            </m:r>
                          </m:e>
                        </m:acc>
                      </m:e>
                      <m:sub>
                        <m:r>
                          <a:rPr lang="en-US" altLang="en-US" sz="2200" i="1">
                            <a:latin typeface="Cambria Math" panose="02040503050406030204" pitchFamily="18" charset="0"/>
                          </a:rPr>
                          <m:t>1</m:t>
                        </m:r>
                      </m:sub>
                    </m:sSub>
                  </m:oMath>
                </a14:m>
                <a:r>
                  <a:rPr lang="en-US" altLang="en-US" sz="2200" dirty="0" smtClean="0"/>
                  <a:t>= </a:t>
                </a:r>
                <a:r>
                  <a:rPr lang="en-US" altLang="en-US" sz="2200" dirty="0"/>
                  <a:t>sample proportion of households “aware” of </a:t>
                </a:r>
                <a:r>
                  <a:rPr lang="en-US" altLang="en-US" sz="2200" dirty="0" smtClean="0"/>
                  <a:t>the product </a:t>
                </a:r>
                <a:r>
                  <a:rPr lang="en-US" altLang="en-US" sz="2200" u="sng" dirty="0"/>
                  <a:t>after</a:t>
                </a:r>
                <a:r>
                  <a:rPr lang="en-US" altLang="en-US" sz="2200" dirty="0"/>
                  <a:t> the new </a:t>
                </a:r>
                <a:r>
                  <a:rPr lang="en-US" altLang="en-US" sz="2200" dirty="0" smtClean="0"/>
                  <a:t>campaign</a:t>
                </a:r>
              </a:p>
              <a:p>
                <a:pPr>
                  <a:lnSpc>
                    <a:spcPct val="90000"/>
                  </a:lnSpc>
                  <a:buFont typeface="Monotype Sorts" pitchFamily="2" charset="2"/>
                  <a:buNone/>
                </a:pPr>
                <a:endParaRPr lang="en-US" altLang="en-US" sz="2200" dirty="0"/>
              </a:p>
              <a:p>
                <a:pPr lvl="1">
                  <a:lnSpc>
                    <a:spcPct val="90000"/>
                  </a:lnSpc>
                  <a:buNone/>
                </a:pPr>
                <a14:m>
                  <m:oMath xmlns:m="http://schemas.openxmlformats.org/officeDocument/2006/math">
                    <m:sSub>
                      <m:sSubPr>
                        <m:ctrlPr>
                          <a:rPr lang="en-US" altLang="en-US" sz="2200" i="1">
                            <a:latin typeface="Cambria Math" panose="02040503050406030204" pitchFamily="18" charset="0"/>
                          </a:rPr>
                        </m:ctrlPr>
                      </m:sSubPr>
                      <m:e>
                        <m:acc>
                          <m:accPr>
                            <m:chr m:val="̂"/>
                            <m:ctrlPr>
                              <a:rPr lang="en-US" altLang="en-US" sz="2200" i="1">
                                <a:latin typeface="Cambria Math" panose="02040503050406030204" pitchFamily="18" charset="0"/>
                              </a:rPr>
                            </m:ctrlPr>
                          </m:accPr>
                          <m:e>
                            <m:r>
                              <a:rPr lang="en-US" altLang="en-US" sz="2200" i="1">
                                <a:latin typeface="Cambria Math" panose="02040503050406030204" pitchFamily="18" charset="0"/>
                              </a:rPr>
                              <m:t>𝑝</m:t>
                            </m:r>
                          </m:e>
                        </m:acc>
                      </m:e>
                      <m:sub>
                        <m:r>
                          <a:rPr lang="en-US" altLang="en-US" sz="2200" b="0" i="1" smtClean="0">
                            <a:latin typeface="Cambria Math" panose="02040503050406030204" pitchFamily="18" charset="0"/>
                          </a:rPr>
                          <m:t>2</m:t>
                        </m:r>
                      </m:sub>
                    </m:sSub>
                  </m:oMath>
                </a14:m>
                <a:r>
                  <a:rPr lang="en-US" altLang="en-US" sz="2200" dirty="0"/>
                  <a:t> = sample proportion of households “aware” of </a:t>
                </a:r>
                <a:r>
                  <a:rPr lang="en-US" altLang="en-US" sz="2200" dirty="0" smtClean="0"/>
                  <a:t>the </a:t>
                </a:r>
                <a:r>
                  <a:rPr lang="en-US" altLang="en-US" sz="2200" dirty="0"/>
                  <a:t>product </a:t>
                </a:r>
                <a:r>
                  <a:rPr lang="en-US" altLang="en-US" sz="2200" u="sng" dirty="0"/>
                  <a:t>before</a:t>
                </a:r>
                <a:r>
                  <a:rPr lang="en-US" altLang="en-US" sz="2200" dirty="0"/>
                  <a:t> the new campaign</a:t>
                </a:r>
                <a:r>
                  <a:rPr lang="en-US" altLang="en-US" dirty="0"/>
                  <a:t>	</a:t>
                </a:r>
              </a:p>
            </p:txBody>
          </p:sp>
        </mc:Choice>
        <mc:Fallback>
          <p:sp>
            <p:nvSpPr>
              <p:cNvPr id="125955" name="Rectangle 3"/>
              <p:cNvSpPr>
                <a:spLocks noGrp="1" noRot="1" noChangeAspect="1" noMove="1" noResize="1" noEditPoints="1" noAdjustHandles="1" noChangeArrowheads="1" noChangeShapeType="1" noTextEdit="1"/>
              </p:cNvSpPr>
              <p:nvPr>
                <p:ph type="body" idx="1"/>
              </p:nvPr>
            </p:nvSpPr>
            <p:spPr>
              <a:xfrm>
                <a:off x="318655" y="1104900"/>
                <a:ext cx="8478981" cy="5224463"/>
              </a:xfrm>
              <a:blipFill>
                <a:blip r:embed="rId4"/>
                <a:stretch>
                  <a:fillRect l="-359" t="-1634" r="-1006"/>
                </a:stretch>
              </a:blipFill>
            </p:spPr>
            <p:txBody>
              <a:bodyPr/>
              <a:lstStyle/>
              <a:p>
                <a:r>
                  <a:rPr lang="en-US">
                    <a:noFill/>
                  </a:rPr>
                  <a:t> </a:t>
                </a:r>
              </a:p>
            </p:txBody>
          </p:sp>
        </mc:Fallback>
      </mc:AlternateContent>
      <p:graphicFrame>
        <p:nvGraphicFramePr>
          <p:cNvPr id="125956" name="Object 4">
            <a:hlinkClick r:id="" action="ppaction://ole?verb=0"/>
          </p:cNvPr>
          <p:cNvGraphicFramePr>
            <a:graphicFrameLocks/>
          </p:cNvGraphicFramePr>
          <p:nvPr>
            <p:extLst>
              <p:ext uri="{D42A27DB-BD31-4B8C-83A1-F6EECF244321}">
                <p14:modId xmlns:p14="http://schemas.microsoft.com/office/powerpoint/2010/main" val="1720920510"/>
              </p:ext>
            </p:extLst>
          </p:nvPr>
        </p:nvGraphicFramePr>
        <p:xfrm>
          <a:off x="2466109" y="1828800"/>
          <a:ext cx="5029200" cy="803564"/>
        </p:xfrm>
        <a:graphic>
          <a:graphicData uri="http://schemas.openxmlformats.org/presentationml/2006/ole">
            <mc:AlternateContent xmlns:mc="http://schemas.openxmlformats.org/markup-compatibility/2006">
              <mc:Choice xmlns:v="urn:schemas-microsoft-com:vml" Requires="v">
                <p:oleObj spid="_x0000_s126054" name="معادلة" r:id="rId5" imgW="2819160" imgH="393480" progId="Equation.3">
                  <p:embed/>
                </p:oleObj>
              </mc:Choice>
              <mc:Fallback>
                <p:oleObj name="معادلة" r:id="rId5" imgW="2819160" imgH="393480" progId="Equation.3">
                  <p:embed/>
                  <p:pic>
                    <p:nvPicPr>
                      <p:cNvPr id="0" name="Object 4"/>
                      <p:cNvPicPr>
                        <a:picLocks noChangeArrowheads="1"/>
                      </p:cNvPicPr>
                      <p:nvPr/>
                    </p:nvPicPr>
                    <p:blipFill>
                      <a:blip r:embed="rId6"/>
                      <a:srcRect/>
                      <a:stretch>
                        <a:fillRect/>
                      </a:stretch>
                    </p:blipFill>
                    <p:spPr bwMode="auto">
                      <a:xfrm>
                        <a:off x="2466109" y="1828800"/>
                        <a:ext cx="5029200" cy="803564"/>
                      </a:xfrm>
                      <a:prstGeom prst="rect">
                        <a:avLst/>
                      </a:prstGeom>
                      <a:solidFill>
                        <a:schemeClr val="tx1"/>
                      </a:solidFill>
                      <a:ln>
                        <a:noFill/>
                      </a:ln>
                      <a:effectLst>
                        <a:outerShdw dist="17961" dir="2700000" algn="ctr" rotWithShape="0">
                          <a:srgbClr val="000000"/>
                        </a:outerShdw>
                      </a:effectLst>
                      <a:extLst/>
                    </p:spPr>
                  </p:pic>
                </p:oleObj>
              </mc:Fallback>
            </mc:AlternateContent>
          </a:graphicData>
        </a:graphic>
      </p:graphicFrame>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a:t>Example:  MRA</a:t>
            </a:r>
          </a:p>
        </p:txBody>
      </p:sp>
      <p:sp>
        <p:nvSpPr>
          <p:cNvPr id="126979" name="Rectangle 3"/>
          <p:cNvSpPr>
            <a:spLocks noGrp="1" noChangeArrowheads="1"/>
          </p:cNvSpPr>
          <p:nvPr>
            <p:ph type="body" idx="1"/>
          </p:nvPr>
        </p:nvSpPr>
        <p:spPr>
          <a:xfrm>
            <a:off x="263237" y="1104900"/>
            <a:ext cx="8617528" cy="5137150"/>
          </a:xfrm>
        </p:spPr>
        <p:txBody>
          <a:bodyPr/>
          <a:lstStyle/>
          <a:p>
            <a:r>
              <a:rPr lang="en-US" altLang="en-US" dirty="0">
                <a:solidFill>
                  <a:srgbClr val="66FFFF"/>
                </a:solidFill>
              </a:rPr>
              <a:t>Interval Estimate of </a:t>
            </a:r>
            <a:r>
              <a:rPr lang="en-US" altLang="en-US" i="1" dirty="0">
                <a:solidFill>
                  <a:srgbClr val="66FFFF"/>
                </a:solidFill>
              </a:rPr>
              <a:t>p</a:t>
            </a:r>
            <a:r>
              <a:rPr lang="en-US" altLang="en-US" baseline="-25000" dirty="0">
                <a:solidFill>
                  <a:srgbClr val="66FFFF"/>
                </a:solidFill>
              </a:rPr>
              <a:t>1</a:t>
            </a:r>
            <a:r>
              <a:rPr lang="en-US" altLang="en-US" dirty="0">
                <a:solidFill>
                  <a:srgbClr val="66FFFF"/>
                </a:solidFill>
              </a:rPr>
              <a:t> - </a:t>
            </a:r>
            <a:r>
              <a:rPr lang="en-US" altLang="en-US" i="1" dirty="0">
                <a:solidFill>
                  <a:srgbClr val="66FFFF"/>
                </a:solidFill>
              </a:rPr>
              <a:t>p</a:t>
            </a:r>
            <a:r>
              <a:rPr lang="en-US" altLang="en-US" baseline="-25000" dirty="0">
                <a:solidFill>
                  <a:srgbClr val="66FFFF"/>
                </a:solidFill>
              </a:rPr>
              <a:t>2</a:t>
            </a:r>
            <a:r>
              <a:rPr lang="en-US" altLang="en-US" dirty="0">
                <a:solidFill>
                  <a:srgbClr val="66FFFF"/>
                </a:solidFill>
              </a:rPr>
              <a:t>:  Large-Sample Case</a:t>
            </a:r>
          </a:p>
          <a:p>
            <a:pPr>
              <a:buFont typeface="Monotype Sorts" pitchFamily="2" charset="2"/>
              <a:buNone/>
            </a:pPr>
            <a:r>
              <a:rPr lang="en-US" altLang="en-US" dirty="0"/>
              <a:t>			      For </a:t>
            </a:r>
            <a:r>
              <a:rPr lang="en-US" altLang="en-US" i="1" dirty="0">
                <a:latin typeface="Symbol" panose="05050102010706020507" pitchFamily="18" charset="2"/>
              </a:rPr>
              <a:t></a:t>
            </a:r>
            <a:r>
              <a:rPr lang="en-US" altLang="en-US" dirty="0"/>
              <a:t>= .05, </a:t>
            </a:r>
            <a:r>
              <a:rPr lang="en-US" altLang="en-US" i="1" dirty="0"/>
              <a:t>z</a:t>
            </a:r>
            <a:r>
              <a:rPr lang="en-US" altLang="en-US" baseline="-25000" dirty="0"/>
              <a:t>.025</a:t>
            </a:r>
            <a:r>
              <a:rPr lang="en-US" altLang="en-US" dirty="0"/>
              <a:t> = 1.96:</a:t>
            </a:r>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r>
              <a:rPr lang="en-US" altLang="en-US" dirty="0"/>
              <a:t>				.08 </a:t>
            </a:r>
            <a:r>
              <a:rPr lang="en-US" altLang="en-US" u="sng" dirty="0"/>
              <a:t>+</a:t>
            </a:r>
            <a:r>
              <a:rPr lang="en-US" altLang="en-US" dirty="0"/>
              <a:t> 1.96(.0510)</a:t>
            </a:r>
          </a:p>
          <a:p>
            <a:pPr>
              <a:buFont typeface="Monotype Sorts" pitchFamily="2" charset="2"/>
              <a:buNone/>
            </a:pPr>
            <a:r>
              <a:rPr lang="en-US" altLang="en-US" dirty="0"/>
              <a:t>				      .08 </a:t>
            </a:r>
            <a:r>
              <a:rPr lang="en-US" altLang="en-US" u="sng" dirty="0"/>
              <a:t>+</a:t>
            </a:r>
            <a:r>
              <a:rPr lang="en-US" altLang="en-US" dirty="0"/>
              <a:t> .10</a:t>
            </a:r>
          </a:p>
          <a:p>
            <a:pPr>
              <a:buFont typeface="Monotype Sorts" pitchFamily="2" charset="2"/>
              <a:buNone/>
            </a:pPr>
            <a:r>
              <a:rPr lang="en-US" altLang="en-US" dirty="0"/>
              <a:t>				or   -.02 to +.</a:t>
            </a:r>
            <a:r>
              <a:rPr lang="en-US" altLang="en-US" dirty="0" smtClean="0"/>
              <a:t>18 or [-0.02,0.18]</a:t>
            </a:r>
          </a:p>
          <a:p>
            <a:pPr>
              <a:buFont typeface="Monotype Sorts" pitchFamily="2" charset="2"/>
              <a:buNone/>
            </a:pPr>
            <a:r>
              <a:rPr lang="en-US" altLang="en-US" dirty="0" smtClean="0">
                <a:solidFill>
                  <a:srgbClr val="66FFFF"/>
                </a:solidFill>
              </a:rPr>
              <a:t>Conclusion:</a:t>
            </a:r>
          </a:p>
          <a:p>
            <a:pPr>
              <a:buFont typeface="Monotype Sorts" pitchFamily="2" charset="2"/>
              <a:buNone/>
            </a:pPr>
            <a:endParaRPr lang="en-US" altLang="en-US" b="1" dirty="0">
              <a:solidFill>
                <a:srgbClr val="66FFFF"/>
              </a:solidFill>
            </a:endParaRPr>
          </a:p>
          <a:p>
            <a:pPr algn="justLow">
              <a:buFont typeface="Monotype Sorts" pitchFamily="2" charset="2"/>
              <a:buNone/>
            </a:pPr>
            <a:r>
              <a:rPr lang="en-US" altLang="en-US" sz="2100" dirty="0" smtClean="0"/>
              <a:t>At </a:t>
            </a:r>
            <a:r>
              <a:rPr lang="en-US" altLang="en-US" sz="2100" dirty="0"/>
              <a:t>a 95% confidence level, the interval estimate of the difference between the proportion of households aware of the client’s product before and after the new advertising campaign is -.02 to +.18.</a:t>
            </a:r>
          </a:p>
          <a:p>
            <a:endParaRPr lang="en-US" altLang="en-US" dirty="0"/>
          </a:p>
        </p:txBody>
      </p:sp>
      <p:graphicFrame>
        <p:nvGraphicFramePr>
          <p:cNvPr id="126980" name="Object 4">
            <a:hlinkClick r:id="" action="ppaction://ole?verb=0"/>
          </p:cNvPr>
          <p:cNvGraphicFramePr>
            <a:graphicFrameLocks/>
          </p:cNvGraphicFramePr>
          <p:nvPr/>
        </p:nvGraphicFramePr>
        <p:xfrm>
          <a:off x="2435225" y="2078038"/>
          <a:ext cx="4281488" cy="725487"/>
        </p:xfrm>
        <a:graphic>
          <a:graphicData uri="http://schemas.openxmlformats.org/presentationml/2006/ole">
            <mc:AlternateContent xmlns:mc="http://schemas.openxmlformats.org/markup-compatibility/2006">
              <mc:Choice xmlns:v="urn:schemas-microsoft-com:vml" Requires="v">
                <p:oleObj spid="_x0000_s127041" name="Equation" r:id="rId4" imgW="4290840" imgH="734760" progId="EQUATION">
                  <p:embed/>
                </p:oleObj>
              </mc:Choice>
              <mc:Fallback>
                <p:oleObj name="Equation" r:id="rId4" imgW="4290840" imgH="73476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225" y="2078038"/>
                        <a:ext cx="4281488" cy="7254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a:t>Hypothesis Tests about </a:t>
            </a:r>
            <a:r>
              <a:rPr lang="en-US" altLang="en-US" i="1"/>
              <a:t>p</a:t>
            </a:r>
            <a:r>
              <a:rPr lang="en-US" altLang="en-US" baseline="-25000"/>
              <a:t>1</a:t>
            </a:r>
            <a:r>
              <a:rPr lang="en-US" altLang="en-US"/>
              <a:t> - </a:t>
            </a:r>
            <a:r>
              <a:rPr lang="en-US" altLang="en-US" i="1"/>
              <a:t>p</a:t>
            </a:r>
            <a:r>
              <a:rPr lang="en-US" altLang="en-US" baseline="-25000"/>
              <a:t>2</a:t>
            </a:r>
          </a:p>
        </p:txBody>
      </p:sp>
      <p:sp>
        <p:nvSpPr>
          <p:cNvPr id="128003" name="Rectangle 3"/>
          <p:cNvSpPr>
            <a:spLocks noGrp="1" noChangeArrowheads="1"/>
          </p:cNvSpPr>
          <p:nvPr>
            <p:ph type="body" idx="1"/>
          </p:nvPr>
        </p:nvSpPr>
        <p:spPr>
          <a:xfrm>
            <a:off x="687388" y="1104900"/>
            <a:ext cx="7772400" cy="5046518"/>
          </a:xfrm>
        </p:spPr>
        <p:txBody>
          <a:bodyPr/>
          <a:lstStyle/>
          <a:p>
            <a:r>
              <a:rPr lang="en-US" altLang="en-US" dirty="0">
                <a:solidFill>
                  <a:srgbClr val="66FFFF"/>
                </a:solidFill>
              </a:rPr>
              <a:t>Hypotheses</a:t>
            </a:r>
          </a:p>
          <a:p>
            <a:pPr>
              <a:buFont typeface="Monotype Sorts" pitchFamily="2" charset="2"/>
              <a:buNone/>
            </a:pPr>
            <a:r>
              <a:rPr lang="en-US" altLang="en-US" dirty="0"/>
              <a:t>				  </a:t>
            </a:r>
            <a:r>
              <a:rPr lang="en-US" altLang="en-US" i="1" dirty="0"/>
              <a:t>H</a:t>
            </a:r>
            <a:r>
              <a:rPr lang="en-US" altLang="en-US" baseline="-25000" dirty="0"/>
              <a:t>0</a:t>
            </a:r>
            <a:r>
              <a:rPr lang="en-US" altLang="en-US" dirty="0"/>
              <a:t>:  </a:t>
            </a:r>
            <a:r>
              <a:rPr lang="en-US" altLang="en-US" i="1" dirty="0"/>
              <a:t>p</a:t>
            </a:r>
            <a:r>
              <a:rPr lang="en-US" altLang="en-US" baseline="-25000" dirty="0"/>
              <a:t>1</a:t>
            </a:r>
            <a:r>
              <a:rPr lang="en-US" altLang="en-US" dirty="0"/>
              <a:t> - </a:t>
            </a:r>
            <a:r>
              <a:rPr lang="en-US" altLang="en-US" i="1" dirty="0"/>
              <a:t>p</a:t>
            </a:r>
            <a:r>
              <a:rPr lang="en-US" altLang="en-US" baseline="-25000" dirty="0"/>
              <a:t>2</a:t>
            </a:r>
            <a:r>
              <a:rPr lang="en-US" altLang="en-US" dirty="0"/>
              <a:t> </a:t>
            </a:r>
            <a:r>
              <a:rPr lang="en-US" altLang="en-US" u="sng" dirty="0"/>
              <a:t>&lt;</a:t>
            </a:r>
            <a:r>
              <a:rPr lang="en-US" altLang="en-US" dirty="0"/>
              <a:t> 0</a:t>
            </a:r>
          </a:p>
          <a:p>
            <a:pPr>
              <a:buFont typeface="Monotype Sorts" pitchFamily="2" charset="2"/>
              <a:buNone/>
            </a:pPr>
            <a:r>
              <a:rPr lang="en-US" altLang="en-US" dirty="0"/>
              <a:t>				  </a:t>
            </a:r>
            <a:r>
              <a:rPr lang="en-US" altLang="en-US" i="1" dirty="0"/>
              <a:t>H</a:t>
            </a:r>
            <a:r>
              <a:rPr lang="en-US" altLang="en-US" baseline="-25000" dirty="0"/>
              <a:t>a</a:t>
            </a:r>
            <a:r>
              <a:rPr lang="en-US" altLang="en-US" dirty="0"/>
              <a:t>:  </a:t>
            </a:r>
            <a:r>
              <a:rPr lang="en-US" altLang="en-US" i="1" dirty="0"/>
              <a:t>p</a:t>
            </a:r>
            <a:r>
              <a:rPr lang="en-US" altLang="en-US" baseline="-25000" dirty="0"/>
              <a:t>1</a:t>
            </a:r>
            <a:r>
              <a:rPr lang="en-US" altLang="en-US" dirty="0"/>
              <a:t> - </a:t>
            </a:r>
            <a:r>
              <a:rPr lang="en-US" altLang="en-US" i="1" dirty="0"/>
              <a:t>p</a:t>
            </a:r>
            <a:r>
              <a:rPr lang="en-US" altLang="en-US" baseline="-25000" dirty="0"/>
              <a:t>2</a:t>
            </a:r>
            <a:r>
              <a:rPr lang="en-US" altLang="en-US" dirty="0"/>
              <a:t> &gt; 0</a:t>
            </a:r>
          </a:p>
          <a:p>
            <a:r>
              <a:rPr lang="en-US" altLang="en-US" dirty="0">
                <a:solidFill>
                  <a:srgbClr val="66FFFF"/>
                </a:solidFill>
              </a:rPr>
              <a:t>Test statistic</a:t>
            </a:r>
          </a:p>
          <a:p>
            <a:pPr>
              <a:buFont typeface="Monotype Sorts" pitchFamily="2" charset="2"/>
              <a:buNone/>
            </a:pPr>
            <a:endParaRPr lang="en-US" altLang="en-US" dirty="0"/>
          </a:p>
          <a:p>
            <a:pPr>
              <a:buFont typeface="Monotype Sorts" pitchFamily="2" charset="2"/>
              <a:buNone/>
            </a:pPr>
            <a:endParaRPr lang="en-US" altLang="en-US" dirty="0"/>
          </a:p>
          <a:p>
            <a:r>
              <a:rPr lang="en-US" altLang="en-US" dirty="0">
                <a:solidFill>
                  <a:srgbClr val="66FFFF"/>
                </a:solidFill>
              </a:rPr>
              <a:t>Point Estimator of           where </a:t>
            </a:r>
            <a:r>
              <a:rPr lang="en-US" altLang="en-US" i="1" dirty="0">
                <a:solidFill>
                  <a:srgbClr val="66FFFF"/>
                </a:solidFill>
              </a:rPr>
              <a:t>p</a:t>
            </a:r>
            <a:r>
              <a:rPr lang="en-US" altLang="en-US" baseline="-25000" dirty="0">
                <a:solidFill>
                  <a:srgbClr val="66FFFF"/>
                </a:solidFill>
              </a:rPr>
              <a:t>1</a:t>
            </a:r>
            <a:r>
              <a:rPr lang="en-US" altLang="en-US" dirty="0">
                <a:solidFill>
                  <a:srgbClr val="66FFFF"/>
                </a:solidFill>
              </a:rPr>
              <a:t> = </a:t>
            </a:r>
            <a:r>
              <a:rPr lang="en-US" altLang="en-US" i="1" dirty="0">
                <a:solidFill>
                  <a:srgbClr val="66FFFF"/>
                </a:solidFill>
              </a:rPr>
              <a:t>p</a:t>
            </a:r>
            <a:r>
              <a:rPr lang="en-US" altLang="en-US" baseline="-25000" dirty="0">
                <a:solidFill>
                  <a:srgbClr val="66FFFF"/>
                </a:solidFill>
              </a:rPr>
              <a:t>2</a:t>
            </a:r>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r>
              <a:rPr lang="en-US" altLang="en-US" dirty="0"/>
              <a:t>	</a:t>
            </a:r>
            <a:endParaRPr lang="en-US" altLang="en-US" dirty="0" smtClean="0"/>
          </a:p>
          <a:p>
            <a:pPr>
              <a:buFont typeface="Monotype Sorts" pitchFamily="2" charset="2"/>
              <a:buNone/>
            </a:pPr>
            <a:r>
              <a:rPr lang="en-US" altLang="en-US" dirty="0" smtClean="0"/>
              <a:t>where</a:t>
            </a:r>
            <a:r>
              <a:rPr lang="en-US" altLang="en-US" dirty="0"/>
              <a:t>:</a:t>
            </a:r>
          </a:p>
          <a:p>
            <a:endParaRPr lang="en-US" altLang="en-US" dirty="0"/>
          </a:p>
        </p:txBody>
      </p:sp>
      <p:graphicFrame>
        <p:nvGraphicFramePr>
          <p:cNvPr id="128004" name="Object 4">
            <a:hlinkClick r:id="" action="ppaction://ole?verb=0"/>
          </p:cNvPr>
          <p:cNvGraphicFramePr>
            <a:graphicFrameLocks/>
          </p:cNvGraphicFramePr>
          <p:nvPr>
            <p:extLst>
              <p:ext uri="{D42A27DB-BD31-4B8C-83A1-F6EECF244321}">
                <p14:modId xmlns:p14="http://schemas.microsoft.com/office/powerpoint/2010/main" val="2949617876"/>
              </p:ext>
            </p:extLst>
          </p:nvPr>
        </p:nvGraphicFramePr>
        <p:xfrm>
          <a:off x="2909455" y="2757055"/>
          <a:ext cx="3948545" cy="813233"/>
        </p:xfrm>
        <a:graphic>
          <a:graphicData uri="http://schemas.openxmlformats.org/presentationml/2006/ole">
            <mc:AlternateContent xmlns:mc="http://schemas.openxmlformats.org/markup-compatibility/2006">
              <mc:Choice xmlns:v="urn:schemas-microsoft-com:vml" Requires="v">
                <p:oleObj spid="_x0000_s128248" name="معادلة" r:id="rId4" imgW="1511280" imgH="457200" progId="Equation.3">
                  <p:embed/>
                </p:oleObj>
              </mc:Choice>
              <mc:Fallback>
                <p:oleObj name="معادلة" r:id="rId4" imgW="1511280" imgH="457200" progId="Equation.3">
                  <p:embed/>
                  <p:pic>
                    <p:nvPicPr>
                      <p:cNvPr id="0" name="Object 4"/>
                      <p:cNvPicPr>
                        <a:picLocks noChangeArrowheads="1"/>
                      </p:cNvPicPr>
                      <p:nvPr/>
                    </p:nvPicPr>
                    <p:blipFill>
                      <a:blip r:embed="rId5"/>
                      <a:srcRect/>
                      <a:stretch>
                        <a:fillRect/>
                      </a:stretch>
                    </p:blipFill>
                    <p:spPr bwMode="auto">
                      <a:xfrm>
                        <a:off x="2909455" y="2757055"/>
                        <a:ext cx="3948545" cy="813233"/>
                      </a:xfrm>
                      <a:prstGeom prst="rect">
                        <a:avLst/>
                      </a:prstGeom>
                      <a:solidFill>
                        <a:schemeClr val="tx1"/>
                      </a:solidFill>
                      <a:ln>
                        <a:noFill/>
                      </a:ln>
                      <a:effectLst>
                        <a:outerShdw dist="17961" dir="2700000" algn="ctr" rotWithShape="0">
                          <a:srgbClr val="000000"/>
                        </a:outerShdw>
                      </a:effectLst>
                      <a:extLst/>
                    </p:spPr>
                  </p:pic>
                </p:oleObj>
              </mc:Fallback>
            </mc:AlternateContent>
          </a:graphicData>
        </a:graphic>
      </p:graphicFrame>
      <p:graphicFrame>
        <p:nvGraphicFramePr>
          <p:cNvPr id="128005" name="Object 5">
            <a:hlinkClick r:id="" action="ppaction://ole?verb=0"/>
          </p:cNvPr>
          <p:cNvGraphicFramePr>
            <a:graphicFrameLocks/>
          </p:cNvGraphicFramePr>
          <p:nvPr>
            <p:extLst>
              <p:ext uri="{D42A27DB-BD31-4B8C-83A1-F6EECF244321}">
                <p14:modId xmlns:p14="http://schemas.microsoft.com/office/powerpoint/2010/main" val="414995000"/>
              </p:ext>
            </p:extLst>
          </p:nvPr>
        </p:nvGraphicFramePr>
        <p:xfrm>
          <a:off x="2646218" y="4324350"/>
          <a:ext cx="4641273" cy="642363"/>
        </p:xfrm>
        <a:graphic>
          <a:graphicData uri="http://schemas.openxmlformats.org/presentationml/2006/ole">
            <mc:AlternateContent xmlns:mc="http://schemas.openxmlformats.org/markup-compatibility/2006">
              <mc:Choice xmlns:v="urn:schemas-microsoft-com:vml" Requires="v">
                <p:oleObj spid="_x0000_s128249" name="معادلة" r:id="rId6" imgW="1841400" imgH="266400" progId="Equation.3">
                  <p:embed/>
                </p:oleObj>
              </mc:Choice>
              <mc:Fallback>
                <p:oleObj name="معادلة" r:id="rId6" imgW="1841400" imgH="266400" progId="Equation.3">
                  <p:embed/>
                  <p:pic>
                    <p:nvPicPr>
                      <p:cNvPr id="0" name="Object 5"/>
                      <p:cNvPicPr>
                        <a:picLocks noChangeArrowheads="1"/>
                      </p:cNvPicPr>
                      <p:nvPr/>
                    </p:nvPicPr>
                    <p:blipFill>
                      <a:blip r:embed="rId7"/>
                      <a:srcRect/>
                      <a:stretch>
                        <a:fillRect/>
                      </a:stretch>
                    </p:blipFill>
                    <p:spPr bwMode="auto">
                      <a:xfrm>
                        <a:off x="2646218" y="4324350"/>
                        <a:ext cx="4641273" cy="642363"/>
                      </a:xfrm>
                      <a:prstGeom prst="rect">
                        <a:avLst/>
                      </a:prstGeom>
                      <a:solidFill>
                        <a:schemeClr val="tx1"/>
                      </a:solidFill>
                      <a:ln>
                        <a:noFill/>
                      </a:ln>
                      <a:effectLst>
                        <a:outerShdw dist="17961" dir="2700000" algn="ctr" rotWithShape="0">
                          <a:srgbClr val="000000"/>
                        </a:outerShdw>
                      </a:effectLst>
                      <a:extLst/>
                    </p:spPr>
                  </p:pic>
                </p:oleObj>
              </mc:Fallback>
            </mc:AlternateContent>
          </a:graphicData>
        </a:graphic>
      </p:graphicFrame>
      <p:graphicFrame>
        <p:nvGraphicFramePr>
          <p:cNvPr id="128006" name="Object 6">
            <a:hlinkClick r:id="" action="ppaction://ole?verb=0"/>
          </p:cNvPr>
          <p:cNvGraphicFramePr>
            <a:graphicFrameLocks/>
          </p:cNvGraphicFramePr>
          <p:nvPr>
            <p:extLst>
              <p:ext uri="{D42A27DB-BD31-4B8C-83A1-F6EECF244321}">
                <p14:modId xmlns:p14="http://schemas.microsoft.com/office/powerpoint/2010/main" val="3867140919"/>
              </p:ext>
            </p:extLst>
          </p:nvPr>
        </p:nvGraphicFramePr>
        <p:xfrm>
          <a:off x="3477491" y="5444836"/>
          <a:ext cx="2729345" cy="944707"/>
        </p:xfrm>
        <a:graphic>
          <a:graphicData uri="http://schemas.openxmlformats.org/presentationml/2006/ole">
            <mc:AlternateContent xmlns:mc="http://schemas.openxmlformats.org/markup-compatibility/2006">
              <mc:Choice xmlns:v="urn:schemas-microsoft-com:vml" Requires="v">
                <p:oleObj spid="_x0000_s128250" name="معادلة" r:id="rId8" imgW="1002960" imgH="431640" progId="Equation.3">
                  <p:embed/>
                </p:oleObj>
              </mc:Choice>
              <mc:Fallback>
                <p:oleObj name="معادلة" r:id="rId8" imgW="1002960" imgH="431640" progId="Equation.3">
                  <p:embed/>
                  <p:pic>
                    <p:nvPicPr>
                      <p:cNvPr id="0" name="Object 6"/>
                      <p:cNvPicPr>
                        <a:picLocks noChangeArrowheads="1"/>
                      </p:cNvPicPr>
                      <p:nvPr/>
                    </p:nvPicPr>
                    <p:blipFill>
                      <a:blip r:embed="rId9"/>
                      <a:srcRect/>
                      <a:stretch>
                        <a:fillRect/>
                      </a:stretch>
                    </p:blipFill>
                    <p:spPr bwMode="auto">
                      <a:xfrm>
                        <a:off x="3477491" y="5444836"/>
                        <a:ext cx="2729345" cy="944707"/>
                      </a:xfrm>
                      <a:prstGeom prst="rect">
                        <a:avLst/>
                      </a:prstGeom>
                      <a:solidFill>
                        <a:schemeClr val="tx1"/>
                      </a:solidFill>
                      <a:ln>
                        <a:noFill/>
                      </a:ln>
                      <a:effectLst>
                        <a:outerShdw dist="17961" dir="2700000" algn="ctr" rotWithShape="0">
                          <a:srgbClr val="000000"/>
                        </a:outerShdw>
                      </a:effectLst>
                      <a:extLst/>
                    </p:spPr>
                  </p:pic>
                </p:oleObj>
              </mc:Fallback>
            </mc:AlternateContent>
          </a:graphicData>
        </a:graphic>
      </p:graphicFrame>
      <p:graphicFrame>
        <p:nvGraphicFramePr>
          <p:cNvPr id="128007" name="Object 7">
            <a:hlinkClick r:id="" action="ppaction://ole?verb=0"/>
          </p:cNvPr>
          <p:cNvGraphicFramePr>
            <a:graphicFrameLocks/>
          </p:cNvGraphicFramePr>
          <p:nvPr/>
        </p:nvGraphicFramePr>
        <p:xfrm>
          <a:off x="3640138" y="3808413"/>
          <a:ext cx="750887" cy="382587"/>
        </p:xfrm>
        <a:graphic>
          <a:graphicData uri="http://schemas.openxmlformats.org/presentationml/2006/ole">
            <mc:AlternateContent xmlns:mc="http://schemas.openxmlformats.org/markup-compatibility/2006">
              <mc:Choice xmlns:v="urn:schemas-microsoft-com:vml" Requires="v">
                <p:oleObj spid="_x0000_s128251" name="Equation" r:id="rId10" imgW="760320" imgH="392040" progId="Equation.2">
                  <p:embed/>
                </p:oleObj>
              </mc:Choice>
              <mc:Fallback>
                <p:oleObj name="Equation" r:id="rId10" imgW="760320" imgH="392040" progId="Equation.2">
                  <p:embed/>
                  <p:pic>
                    <p:nvPicPr>
                      <p:cNvPr id="0" name="Object 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0138" y="3808413"/>
                        <a:ext cx="750887" cy="3825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a:t>Example:  MRA</a:t>
            </a:r>
          </a:p>
        </p:txBody>
      </p:sp>
      <mc:AlternateContent xmlns:mc="http://schemas.openxmlformats.org/markup-compatibility/2006">
        <mc:Choice xmlns:a14="http://schemas.microsoft.com/office/drawing/2010/main" Requires="a14">
          <p:sp>
            <p:nvSpPr>
              <p:cNvPr id="129027" name="Rectangle 3"/>
              <p:cNvSpPr>
                <a:spLocks noGrp="1" noChangeArrowheads="1"/>
              </p:cNvSpPr>
              <p:nvPr>
                <p:ph type="body" idx="1"/>
              </p:nvPr>
            </p:nvSpPr>
            <p:spPr>
              <a:xfrm>
                <a:off x="304800" y="1104900"/>
                <a:ext cx="8575964" cy="5180013"/>
              </a:xfrm>
            </p:spPr>
            <p:txBody>
              <a:bodyPr/>
              <a:lstStyle/>
              <a:p>
                <a:pPr algn="justLow"/>
                <a:r>
                  <a:rPr lang="en-US" altLang="en-US" sz="2200" dirty="0" smtClean="0">
                    <a:solidFill>
                      <a:srgbClr val="66FFFF"/>
                    </a:solidFill>
                  </a:rPr>
                  <a:t>Hypothesis Tests about </a:t>
                </a:r>
                <a:r>
                  <a:rPr lang="en-US" altLang="en-US" sz="2200" i="1" dirty="0">
                    <a:solidFill>
                      <a:srgbClr val="66FFFF"/>
                    </a:solidFill>
                  </a:rPr>
                  <a:t>p</a:t>
                </a:r>
                <a:r>
                  <a:rPr lang="en-US" altLang="en-US" sz="2200" baseline="-25000" dirty="0">
                    <a:solidFill>
                      <a:srgbClr val="66FFFF"/>
                    </a:solidFill>
                  </a:rPr>
                  <a:t>1</a:t>
                </a:r>
                <a:r>
                  <a:rPr lang="en-US" altLang="en-US" sz="2200" dirty="0">
                    <a:solidFill>
                      <a:srgbClr val="66FFFF"/>
                    </a:solidFill>
                  </a:rPr>
                  <a:t> - </a:t>
                </a:r>
                <a:r>
                  <a:rPr lang="en-US" altLang="en-US" sz="2200" i="1" dirty="0">
                    <a:solidFill>
                      <a:srgbClr val="66FFFF"/>
                    </a:solidFill>
                  </a:rPr>
                  <a:t>p</a:t>
                </a:r>
                <a:r>
                  <a:rPr lang="en-US" altLang="en-US" sz="2200" baseline="-25000" dirty="0">
                    <a:solidFill>
                      <a:srgbClr val="66FFFF"/>
                    </a:solidFill>
                  </a:rPr>
                  <a:t>2</a:t>
                </a:r>
              </a:p>
              <a:p>
                <a:pPr algn="justLow">
                  <a:buFont typeface="Monotype Sorts" pitchFamily="2" charset="2"/>
                  <a:buNone/>
                </a:pPr>
                <a:r>
                  <a:rPr lang="en-US" altLang="en-US" sz="2200" dirty="0">
                    <a:solidFill>
                      <a:schemeClr val="tx2"/>
                    </a:solidFill>
                  </a:rPr>
                  <a:t>	</a:t>
                </a:r>
                <a:r>
                  <a:rPr lang="en-US" altLang="en-US" sz="2200" dirty="0" smtClean="0"/>
                  <a:t>Can </a:t>
                </a:r>
                <a:r>
                  <a:rPr lang="en-US" altLang="en-US" sz="2200" dirty="0"/>
                  <a:t>we conclude, using </a:t>
                </a:r>
                <a14:m>
                  <m:oMath xmlns:m="http://schemas.openxmlformats.org/officeDocument/2006/math">
                    <m:r>
                      <a:rPr lang="en-US" altLang="en-US" sz="2200" i="1" smtClean="0">
                        <a:latin typeface="Cambria Math" panose="02040503050406030204" pitchFamily="18" charset="0"/>
                        <a:ea typeface="Cambria Math" panose="02040503050406030204" pitchFamily="18" charset="0"/>
                      </a:rPr>
                      <m:t>𝛼</m:t>
                    </m:r>
                    <m:r>
                      <a:rPr lang="en-US" altLang="en-US" sz="2200" b="0" i="1" smtClean="0">
                        <a:latin typeface="Cambria Math" panose="02040503050406030204" pitchFamily="18" charset="0"/>
                        <a:ea typeface="Cambria Math" panose="02040503050406030204" pitchFamily="18" charset="0"/>
                      </a:rPr>
                      <m:t>=0.05</m:t>
                    </m:r>
                  </m:oMath>
                </a14:m>
                <a:r>
                  <a:rPr lang="en-US" altLang="en-US" sz="2200" dirty="0" smtClean="0"/>
                  <a:t> </a:t>
                </a:r>
                <a:r>
                  <a:rPr lang="en-US" altLang="en-US" sz="2200" dirty="0"/>
                  <a:t>level of significance, that the proportion of households aware of the client’s product increased after the new advertising campaign</a:t>
                </a:r>
                <a:r>
                  <a:rPr lang="en-US" altLang="en-US" sz="2200" dirty="0" smtClean="0"/>
                  <a:t>?</a:t>
                </a:r>
              </a:p>
              <a:p>
                <a:pPr algn="justLow">
                  <a:buFont typeface="Monotype Sorts" pitchFamily="2" charset="2"/>
                  <a:buNone/>
                </a:pPr>
                <a:endParaRPr lang="en-US" altLang="en-US" sz="2200" dirty="0"/>
              </a:p>
              <a:p>
                <a:pPr algn="justLow">
                  <a:buFont typeface="Monotype Sorts" pitchFamily="2" charset="2"/>
                  <a:buNone/>
                </a:pPr>
                <a:r>
                  <a:rPr lang="en-US" altLang="en-US" sz="2200" i="1" dirty="0">
                    <a:latin typeface="Symbol" panose="05050102010706020507" pitchFamily="18" charset="2"/>
                  </a:rPr>
                  <a:t>	</a:t>
                </a:r>
                <a:r>
                  <a:rPr lang="en-US" altLang="en-US" sz="2200" i="1" dirty="0"/>
                  <a:t>p</a:t>
                </a:r>
                <a:r>
                  <a:rPr lang="en-US" altLang="en-US" sz="2200" baseline="-25000" dirty="0"/>
                  <a:t>1</a:t>
                </a:r>
                <a:r>
                  <a:rPr lang="en-US" altLang="en-US" sz="2200" dirty="0"/>
                  <a:t> = proportion of the population of </a:t>
                </a:r>
                <a:r>
                  <a:rPr lang="en-US" altLang="en-US" sz="2200" dirty="0" smtClean="0"/>
                  <a:t>households “aware</a:t>
                </a:r>
                <a:r>
                  <a:rPr lang="en-US" altLang="en-US" sz="2200" dirty="0"/>
                  <a:t>” of the product after the new </a:t>
                </a:r>
                <a:r>
                  <a:rPr lang="en-US" altLang="en-US" sz="2200" dirty="0" smtClean="0"/>
                  <a:t>campaign</a:t>
                </a:r>
              </a:p>
              <a:p>
                <a:pPr algn="justLow">
                  <a:buFont typeface="Monotype Sorts" pitchFamily="2" charset="2"/>
                  <a:buNone/>
                </a:pPr>
                <a:endParaRPr lang="en-US" altLang="en-US" sz="2200" dirty="0"/>
              </a:p>
              <a:p>
                <a:pPr algn="justLow">
                  <a:buFont typeface="Monotype Sorts" pitchFamily="2" charset="2"/>
                  <a:buNone/>
                </a:pPr>
                <a:r>
                  <a:rPr lang="en-US" altLang="en-US" sz="2200" dirty="0"/>
                  <a:t>     </a:t>
                </a:r>
                <a:r>
                  <a:rPr lang="en-US" altLang="en-US" sz="2200" i="1" dirty="0"/>
                  <a:t>p</a:t>
                </a:r>
                <a:r>
                  <a:rPr lang="en-US" altLang="en-US" sz="2200" baseline="-25000" dirty="0"/>
                  <a:t>2</a:t>
                </a:r>
                <a:r>
                  <a:rPr lang="en-US" altLang="en-US" sz="2200" dirty="0"/>
                  <a:t> = proportion of the population of households </a:t>
                </a:r>
                <a:r>
                  <a:rPr lang="en-US" altLang="en-US" sz="2200" dirty="0" smtClean="0"/>
                  <a:t> </a:t>
                </a:r>
                <a:r>
                  <a:rPr lang="en-US" altLang="en-US" sz="2200" dirty="0"/>
                  <a:t>“aware” of the product before the new campaign </a:t>
                </a:r>
                <a:endParaRPr lang="en-US" altLang="en-US" sz="2200" dirty="0" smtClean="0"/>
              </a:p>
              <a:p>
                <a:pPr algn="justLow">
                  <a:buFont typeface="Monotype Sorts" pitchFamily="2" charset="2"/>
                  <a:buNone/>
                </a:pPr>
                <a:endParaRPr lang="en-US" altLang="en-US" sz="2200" dirty="0"/>
              </a:p>
              <a:p>
                <a:pPr lvl="1" algn="justLow"/>
                <a:r>
                  <a:rPr lang="en-US" altLang="en-US" sz="2200" dirty="0">
                    <a:solidFill>
                      <a:srgbClr val="66FFFF"/>
                    </a:solidFill>
                  </a:rPr>
                  <a:t>Hypotheses</a:t>
                </a:r>
                <a:r>
                  <a:rPr lang="en-US" altLang="en-US" sz="2200" dirty="0"/>
                  <a:t>	   </a:t>
                </a:r>
                <a:r>
                  <a:rPr lang="en-US" altLang="en-US" sz="2200" i="1" dirty="0"/>
                  <a:t>H</a:t>
                </a:r>
                <a:r>
                  <a:rPr lang="en-US" altLang="en-US" sz="2200" baseline="-25000" dirty="0"/>
                  <a:t>0</a:t>
                </a:r>
                <a:r>
                  <a:rPr lang="en-US" altLang="en-US" sz="2200" dirty="0"/>
                  <a:t>:  </a:t>
                </a:r>
                <a:r>
                  <a:rPr lang="en-US" altLang="en-US" sz="2200" i="1" dirty="0"/>
                  <a:t>p</a:t>
                </a:r>
                <a:r>
                  <a:rPr lang="en-US" altLang="en-US" sz="2200" baseline="-25000" dirty="0"/>
                  <a:t>1 </a:t>
                </a:r>
                <a:r>
                  <a:rPr lang="en-US" altLang="en-US" sz="2200" dirty="0"/>
                  <a:t>- </a:t>
                </a:r>
                <a:r>
                  <a:rPr lang="en-US" altLang="en-US" sz="2200" i="1" dirty="0"/>
                  <a:t>p</a:t>
                </a:r>
                <a:r>
                  <a:rPr lang="en-US" altLang="en-US" sz="2200" baseline="-25000" dirty="0"/>
                  <a:t>2</a:t>
                </a:r>
                <a:r>
                  <a:rPr lang="en-US" altLang="en-US" sz="2200" dirty="0"/>
                  <a:t> </a:t>
                </a:r>
                <a:r>
                  <a:rPr lang="en-US" altLang="en-US" sz="2200" u="sng" dirty="0"/>
                  <a:t>&lt;</a:t>
                </a:r>
                <a:r>
                  <a:rPr lang="en-US" altLang="en-US" sz="2200" dirty="0"/>
                  <a:t> 0</a:t>
                </a:r>
              </a:p>
              <a:p>
                <a:pPr algn="justLow">
                  <a:buFont typeface="Monotype Sorts" pitchFamily="2" charset="2"/>
                  <a:buNone/>
                </a:pPr>
                <a:r>
                  <a:rPr lang="en-US" altLang="en-US" sz="2200" dirty="0"/>
                  <a:t>				   </a:t>
                </a:r>
                <a:r>
                  <a:rPr lang="en-US" altLang="en-US" sz="2200" i="1" dirty="0"/>
                  <a:t>H</a:t>
                </a:r>
                <a:r>
                  <a:rPr lang="en-US" altLang="en-US" sz="2200" baseline="-25000" dirty="0"/>
                  <a:t>a</a:t>
                </a:r>
                <a:r>
                  <a:rPr lang="en-US" altLang="en-US" sz="2200" dirty="0"/>
                  <a:t>:  </a:t>
                </a:r>
                <a:r>
                  <a:rPr lang="en-US" altLang="en-US" sz="2200" i="1" dirty="0"/>
                  <a:t>p</a:t>
                </a:r>
                <a:r>
                  <a:rPr lang="en-US" altLang="en-US" sz="2200" baseline="-25000" dirty="0"/>
                  <a:t>1 </a:t>
                </a:r>
                <a:r>
                  <a:rPr lang="en-US" altLang="en-US" sz="2200" dirty="0"/>
                  <a:t>- </a:t>
                </a:r>
                <a:r>
                  <a:rPr lang="en-US" altLang="en-US" sz="2200" i="1" dirty="0"/>
                  <a:t>p</a:t>
                </a:r>
                <a:r>
                  <a:rPr lang="en-US" altLang="en-US" sz="2200" baseline="-25000" dirty="0"/>
                  <a:t>2</a:t>
                </a:r>
                <a:r>
                  <a:rPr lang="en-US" altLang="en-US" sz="2200" dirty="0"/>
                  <a:t> &gt; 0</a:t>
                </a:r>
              </a:p>
              <a:p>
                <a:pPr algn="justLow"/>
                <a:endParaRPr lang="en-US" altLang="en-US" sz="2200" dirty="0"/>
              </a:p>
            </p:txBody>
          </p:sp>
        </mc:Choice>
        <mc:Fallback>
          <p:sp>
            <p:nvSpPr>
              <p:cNvPr id="129027" name="Rectangle 3"/>
              <p:cNvSpPr>
                <a:spLocks noGrp="1" noRot="1" noChangeAspect="1" noMove="1" noResize="1" noEditPoints="1" noAdjustHandles="1" noChangeArrowheads="1" noChangeShapeType="1" noTextEdit="1"/>
              </p:cNvSpPr>
              <p:nvPr>
                <p:ph type="body" idx="1"/>
              </p:nvPr>
            </p:nvSpPr>
            <p:spPr>
              <a:xfrm>
                <a:off x="304800" y="1104900"/>
                <a:ext cx="8575964" cy="5180013"/>
              </a:xfrm>
              <a:blipFill>
                <a:blip r:embed="rId3"/>
                <a:stretch>
                  <a:fillRect l="-213" t="-941" r="-2132"/>
                </a:stretch>
              </a:blipFill>
            </p:spPr>
            <p:txBody>
              <a:bodyPr/>
              <a:lstStyle/>
              <a:p>
                <a:r>
                  <a:rPr lang="en-US">
                    <a:noFill/>
                  </a:rPr>
                  <a:t> </a:t>
                </a:r>
              </a:p>
            </p:txBody>
          </p:sp>
        </mc:Fallback>
      </mc:AlternateContent>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a:t>Example:  MRA</a:t>
            </a:r>
          </a:p>
        </p:txBody>
      </p:sp>
      <mc:AlternateContent xmlns:mc="http://schemas.openxmlformats.org/markup-compatibility/2006">
        <mc:Choice xmlns:a14="http://schemas.microsoft.com/office/drawing/2010/main" Requires="a14">
          <p:sp>
            <p:nvSpPr>
              <p:cNvPr id="130051" name="Rectangle 3"/>
              <p:cNvSpPr>
                <a:spLocks noGrp="1" noChangeArrowheads="1"/>
              </p:cNvSpPr>
              <p:nvPr>
                <p:ph type="body" idx="1"/>
              </p:nvPr>
            </p:nvSpPr>
            <p:spPr>
              <a:xfrm>
                <a:off x="249382" y="1104900"/>
                <a:ext cx="8783782" cy="5151438"/>
              </a:xfrm>
            </p:spPr>
            <p:txBody>
              <a:bodyPr/>
              <a:lstStyle/>
              <a:p>
                <a:r>
                  <a:rPr lang="en-US" altLang="en-US" dirty="0" smtClean="0">
                    <a:solidFill>
                      <a:srgbClr val="66FFFF"/>
                    </a:solidFill>
                  </a:rPr>
                  <a:t>Hypothesis Tests about </a:t>
                </a:r>
                <a:r>
                  <a:rPr lang="en-US" altLang="en-US" i="1" dirty="0">
                    <a:solidFill>
                      <a:srgbClr val="66FFFF"/>
                    </a:solidFill>
                  </a:rPr>
                  <a:t>p</a:t>
                </a:r>
                <a:r>
                  <a:rPr lang="en-US" altLang="en-US" baseline="-25000" dirty="0">
                    <a:solidFill>
                      <a:srgbClr val="66FFFF"/>
                    </a:solidFill>
                  </a:rPr>
                  <a:t>1</a:t>
                </a:r>
                <a:r>
                  <a:rPr lang="en-US" altLang="en-US" dirty="0">
                    <a:solidFill>
                      <a:srgbClr val="66FFFF"/>
                    </a:solidFill>
                  </a:rPr>
                  <a:t> - </a:t>
                </a:r>
                <a:r>
                  <a:rPr lang="en-US" altLang="en-US" i="1" dirty="0">
                    <a:solidFill>
                      <a:srgbClr val="66FFFF"/>
                    </a:solidFill>
                  </a:rPr>
                  <a:t>p</a:t>
                </a:r>
                <a:r>
                  <a:rPr lang="en-US" altLang="en-US" baseline="-25000" dirty="0">
                    <a:solidFill>
                      <a:srgbClr val="66FFFF"/>
                    </a:solidFill>
                  </a:rPr>
                  <a:t>2</a:t>
                </a:r>
              </a:p>
              <a:p>
                <a:pPr lvl="1"/>
                <a:r>
                  <a:rPr lang="en-US" altLang="en-US" dirty="0">
                    <a:solidFill>
                      <a:srgbClr val="66FFFF"/>
                    </a:solidFill>
                  </a:rPr>
                  <a:t>Rejection Rule</a:t>
                </a:r>
                <a:r>
                  <a:rPr lang="en-US" altLang="en-US" b="1" dirty="0">
                    <a:solidFill>
                      <a:srgbClr val="FAFD00"/>
                    </a:solidFill>
                  </a:rPr>
                  <a:t>        </a:t>
                </a:r>
                <a:r>
                  <a:rPr lang="en-US" altLang="en-US" dirty="0"/>
                  <a:t>Reject </a:t>
                </a:r>
                <a:r>
                  <a:rPr lang="en-US" altLang="en-US" i="1" dirty="0"/>
                  <a:t>H</a:t>
                </a:r>
                <a:r>
                  <a:rPr lang="en-US" altLang="en-US" baseline="-25000" dirty="0"/>
                  <a:t>0</a:t>
                </a:r>
                <a:r>
                  <a:rPr lang="en-US" altLang="en-US" dirty="0"/>
                  <a:t> if </a:t>
                </a:r>
                <a:r>
                  <a:rPr lang="en-US" altLang="en-US" i="1" dirty="0"/>
                  <a:t>z</a:t>
                </a:r>
                <a:r>
                  <a:rPr lang="en-US" altLang="en-US" dirty="0"/>
                  <a:t> &gt; 1.645</a:t>
                </a:r>
              </a:p>
              <a:p>
                <a:pPr lvl="1"/>
                <a:r>
                  <a:rPr lang="en-US" altLang="en-US" dirty="0">
                    <a:solidFill>
                      <a:srgbClr val="66FFFF"/>
                    </a:solidFill>
                  </a:rPr>
                  <a:t>Test Statistic</a:t>
                </a:r>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dirty="0"/>
              </a:p>
              <a:p>
                <a:pPr marL="0" indent="0">
                  <a:buNone/>
                </a:pPr>
                <a:r>
                  <a:rPr lang="en-US" altLang="en-US" dirty="0" smtClean="0">
                    <a:solidFill>
                      <a:srgbClr val="66FFFF"/>
                    </a:solidFill>
                  </a:rPr>
                  <a:t>Conclusion:</a:t>
                </a:r>
                <a:r>
                  <a:rPr lang="en-US" altLang="en-US" dirty="0" smtClean="0">
                    <a:solidFill>
                      <a:srgbClr val="FAFD00"/>
                    </a:solidFill>
                  </a:rPr>
                  <a:t>    </a:t>
                </a:r>
                <a:r>
                  <a:rPr lang="en-US" altLang="en-US" dirty="0" smtClean="0">
                    <a:solidFill>
                      <a:schemeClr val="tx1"/>
                    </a:solidFill>
                  </a:rPr>
                  <a:t>Since z=1.56 &lt;</a:t>
                </a:r>
                <a14:m>
                  <m:oMath xmlns:m="http://schemas.openxmlformats.org/officeDocument/2006/math">
                    <m:sSub>
                      <m:sSubPr>
                        <m:ctrlPr>
                          <a:rPr lang="en-US" altLang="en-US" i="1" smtClean="0">
                            <a:solidFill>
                              <a:schemeClr val="tx1"/>
                            </a:solidFill>
                            <a:latin typeface="Cambria Math" panose="02040503050406030204" pitchFamily="18" charset="0"/>
                          </a:rPr>
                        </m:ctrlPr>
                      </m:sSubPr>
                      <m:e>
                        <m:r>
                          <a:rPr lang="en-US" altLang="en-US" b="0" i="1" smtClean="0">
                            <a:solidFill>
                              <a:schemeClr val="tx1"/>
                            </a:solidFill>
                            <a:latin typeface="Cambria Math" panose="02040503050406030204" pitchFamily="18" charset="0"/>
                          </a:rPr>
                          <m:t>𝑧</m:t>
                        </m:r>
                      </m:e>
                      <m:sub>
                        <m:r>
                          <a:rPr lang="en-US" altLang="en-US" i="1" smtClean="0">
                            <a:solidFill>
                              <a:schemeClr val="tx1"/>
                            </a:solidFill>
                            <a:latin typeface="Cambria Math" panose="02040503050406030204" pitchFamily="18" charset="0"/>
                            <a:ea typeface="Cambria Math" panose="02040503050406030204" pitchFamily="18" charset="0"/>
                          </a:rPr>
                          <m:t>𝛼</m:t>
                        </m:r>
                      </m:sub>
                    </m:sSub>
                    <m:r>
                      <a:rPr lang="en-US" altLang="en-US" b="0" i="1" smtClean="0">
                        <a:solidFill>
                          <a:schemeClr val="tx1"/>
                        </a:solidFill>
                        <a:latin typeface="Cambria Math" panose="02040503050406030204" pitchFamily="18" charset="0"/>
                      </a:rPr>
                      <m:t>=</m:t>
                    </m:r>
                    <m:sSub>
                      <m:sSubPr>
                        <m:ctrlPr>
                          <a:rPr lang="en-US" altLang="en-US" b="0" i="1" smtClean="0">
                            <a:solidFill>
                              <a:schemeClr val="tx1"/>
                            </a:solidFill>
                            <a:latin typeface="Cambria Math" panose="02040503050406030204" pitchFamily="18" charset="0"/>
                          </a:rPr>
                        </m:ctrlPr>
                      </m:sSubPr>
                      <m:e>
                        <m:r>
                          <a:rPr lang="en-US" altLang="en-US" b="0" i="1" smtClean="0">
                            <a:solidFill>
                              <a:schemeClr val="tx1"/>
                            </a:solidFill>
                            <a:latin typeface="Cambria Math" panose="02040503050406030204" pitchFamily="18" charset="0"/>
                          </a:rPr>
                          <m:t>𝑧</m:t>
                        </m:r>
                      </m:e>
                      <m:sub>
                        <m:r>
                          <a:rPr lang="en-US" altLang="en-US" b="0" i="1" smtClean="0">
                            <a:solidFill>
                              <a:schemeClr val="tx1"/>
                            </a:solidFill>
                            <a:latin typeface="Cambria Math" panose="02040503050406030204" pitchFamily="18" charset="0"/>
                          </a:rPr>
                          <m:t>0.05</m:t>
                        </m:r>
                      </m:sub>
                    </m:sSub>
                    <m:r>
                      <a:rPr lang="en-US" altLang="en-US" b="0" i="1" smtClean="0">
                        <a:solidFill>
                          <a:schemeClr val="tx1"/>
                        </a:solidFill>
                        <a:latin typeface="Cambria Math" panose="02040503050406030204" pitchFamily="18" charset="0"/>
                      </a:rPr>
                      <m:t>=1.645</m:t>
                    </m:r>
                    <m:r>
                      <a:rPr lang="en-US" altLang="en-US" b="0" i="1" smtClean="0">
                        <a:solidFill>
                          <a:srgbClr val="FAFD00"/>
                        </a:solidFill>
                        <a:latin typeface="Cambria Math" panose="02040503050406030204" pitchFamily="18" charset="0"/>
                      </a:rPr>
                      <m:t>,</m:t>
                    </m:r>
                  </m:oMath>
                </a14:m>
                <a:r>
                  <a:rPr lang="en-US" altLang="en-US" dirty="0" smtClean="0">
                    <a:solidFill>
                      <a:srgbClr val="FAFD00"/>
                    </a:solidFill>
                  </a:rPr>
                  <a:t> </a:t>
                </a:r>
                <a:r>
                  <a:rPr lang="en-US" altLang="en-US" dirty="0" smtClean="0"/>
                  <a:t>Do </a:t>
                </a:r>
                <a:r>
                  <a:rPr lang="en-US" altLang="en-US" dirty="0"/>
                  <a:t>not reject </a:t>
                </a:r>
                <a:r>
                  <a:rPr lang="en-US" altLang="en-US" i="1" dirty="0"/>
                  <a:t>H</a:t>
                </a:r>
                <a:r>
                  <a:rPr lang="en-US" altLang="en-US" baseline="-25000" dirty="0"/>
                  <a:t>0</a:t>
                </a:r>
                <a:r>
                  <a:rPr lang="en-US" altLang="en-US" dirty="0"/>
                  <a:t>.  </a:t>
                </a:r>
              </a:p>
              <a:p>
                <a:endParaRPr lang="en-US" altLang="en-US" dirty="0"/>
              </a:p>
            </p:txBody>
          </p:sp>
        </mc:Choice>
        <mc:Fallback>
          <p:sp>
            <p:nvSpPr>
              <p:cNvPr id="130051" name="Rectangle 3"/>
              <p:cNvSpPr>
                <a:spLocks noGrp="1" noRot="1" noChangeAspect="1" noMove="1" noResize="1" noEditPoints="1" noAdjustHandles="1" noChangeArrowheads="1" noChangeShapeType="1" noTextEdit="1"/>
              </p:cNvSpPr>
              <p:nvPr>
                <p:ph type="body" idx="1"/>
              </p:nvPr>
            </p:nvSpPr>
            <p:spPr>
              <a:xfrm>
                <a:off x="249382" y="1104900"/>
                <a:ext cx="8783782" cy="5151438"/>
              </a:xfrm>
              <a:blipFill>
                <a:blip r:embed="rId4"/>
                <a:stretch>
                  <a:fillRect l="-1180" t="-1065" r="-3053"/>
                </a:stretch>
              </a:blipFill>
            </p:spPr>
            <p:txBody>
              <a:bodyPr/>
              <a:lstStyle/>
              <a:p>
                <a:r>
                  <a:rPr lang="en-US">
                    <a:noFill/>
                  </a:rPr>
                  <a:t> </a:t>
                </a:r>
              </a:p>
            </p:txBody>
          </p:sp>
        </mc:Fallback>
      </mc:AlternateContent>
      <p:graphicFrame>
        <p:nvGraphicFramePr>
          <p:cNvPr id="130052" name="Object 4">
            <a:hlinkClick r:id="" action="ppaction://ole?verb=0"/>
          </p:cNvPr>
          <p:cNvGraphicFramePr>
            <a:graphicFrameLocks/>
          </p:cNvGraphicFramePr>
          <p:nvPr>
            <p:extLst>
              <p:ext uri="{D42A27DB-BD31-4B8C-83A1-F6EECF244321}">
                <p14:modId xmlns:p14="http://schemas.microsoft.com/office/powerpoint/2010/main" val="420137523"/>
              </p:ext>
            </p:extLst>
          </p:nvPr>
        </p:nvGraphicFramePr>
        <p:xfrm>
          <a:off x="2611438" y="2507673"/>
          <a:ext cx="4421187" cy="641927"/>
        </p:xfrm>
        <a:graphic>
          <a:graphicData uri="http://schemas.openxmlformats.org/presentationml/2006/ole">
            <mc:AlternateContent xmlns:mc="http://schemas.openxmlformats.org/markup-compatibility/2006">
              <mc:Choice xmlns:v="urn:schemas-microsoft-com:vml" Requires="v">
                <p:oleObj spid="_x0000_s130238" name="معادلة" r:id="rId5" imgW="2222280" imgH="393480" progId="Equation.3">
                  <p:embed/>
                </p:oleObj>
              </mc:Choice>
              <mc:Fallback>
                <p:oleObj name="معادلة" r:id="rId5" imgW="2222280" imgH="393480" progId="Equation.3">
                  <p:embed/>
                  <p:pic>
                    <p:nvPicPr>
                      <p:cNvPr id="0" name="Object 4"/>
                      <p:cNvPicPr>
                        <a:picLocks noChangeArrowheads="1"/>
                      </p:cNvPicPr>
                      <p:nvPr/>
                    </p:nvPicPr>
                    <p:blipFill>
                      <a:blip r:embed="rId6"/>
                      <a:srcRect/>
                      <a:stretch>
                        <a:fillRect/>
                      </a:stretch>
                    </p:blipFill>
                    <p:spPr bwMode="auto">
                      <a:xfrm>
                        <a:off x="2611438" y="2507673"/>
                        <a:ext cx="4421187" cy="641927"/>
                      </a:xfrm>
                      <a:prstGeom prst="rect">
                        <a:avLst/>
                      </a:prstGeom>
                      <a:solidFill>
                        <a:schemeClr val="tx1"/>
                      </a:solidFill>
                      <a:ln>
                        <a:noFill/>
                      </a:ln>
                      <a:effectLst>
                        <a:outerShdw dist="17961" dir="2700000" algn="ctr" rotWithShape="0">
                          <a:srgbClr val="000000"/>
                        </a:outerShdw>
                      </a:effectLst>
                      <a:extLst/>
                    </p:spPr>
                  </p:pic>
                </p:oleObj>
              </mc:Fallback>
            </mc:AlternateContent>
          </a:graphicData>
        </a:graphic>
      </p:graphicFrame>
      <p:graphicFrame>
        <p:nvGraphicFramePr>
          <p:cNvPr id="130053" name="Object 5">
            <a:hlinkClick r:id="" action="ppaction://ole?verb=0"/>
          </p:cNvPr>
          <p:cNvGraphicFramePr>
            <a:graphicFrameLocks/>
          </p:cNvGraphicFramePr>
          <p:nvPr>
            <p:extLst>
              <p:ext uri="{D42A27DB-BD31-4B8C-83A1-F6EECF244321}">
                <p14:modId xmlns:p14="http://schemas.microsoft.com/office/powerpoint/2010/main" val="2730219001"/>
              </p:ext>
            </p:extLst>
          </p:nvPr>
        </p:nvGraphicFramePr>
        <p:xfrm>
          <a:off x="2611438" y="3726873"/>
          <a:ext cx="4421187" cy="568036"/>
        </p:xfrm>
        <a:graphic>
          <a:graphicData uri="http://schemas.openxmlformats.org/presentationml/2006/ole">
            <mc:AlternateContent xmlns:mc="http://schemas.openxmlformats.org/markup-compatibility/2006">
              <mc:Choice xmlns:v="urn:schemas-microsoft-com:vml" Requires="v">
                <p:oleObj spid="_x0000_s130239" name="معادلة" r:id="rId7" imgW="2489040" imgH="342720" progId="Equation.3">
                  <p:embed/>
                </p:oleObj>
              </mc:Choice>
              <mc:Fallback>
                <p:oleObj name="معادلة" r:id="rId7" imgW="2489040" imgH="342720" progId="Equation.3">
                  <p:embed/>
                  <p:pic>
                    <p:nvPicPr>
                      <p:cNvPr id="0" name="Object 5"/>
                      <p:cNvPicPr>
                        <a:picLocks noChangeArrowheads="1"/>
                      </p:cNvPicPr>
                      <p:nvPr/>
                    </p:nvPicPr>
                    <p:blipFill>
                      <a:blip r:embed="rId8"/>
                      <a:srcRect/>
                      <a:stretch>
                        <a:fillRect/>
                      </a:stretch>
                    </p:blipFill>
                    <p:spPr bwMode="auto">
                      <a:xfrm>
                        <a:off x="2611438" y="3726873"/>
                        <a:ext cx="4421187" cy="568036"/>
                      </a:xfrm>
                      <a:prstGeom prst="rect">
                        <a:avLst/>
                      </a:prstGeom>
                      <a:solidFill>
                        <a:schemeClr val="tx1"/>
                      </a:solidFill>
                      <a:ln>
                        <a:noFill/>
                      </a:ln>
                      <a:effectLst>
                        <a:outerShdw dist="17961" dir="2700000" algn="ctr" rotWithShape="0">
                          <a:srgbClr val="000000"/>
                        </a:outerShdw>
                      </a:effectLst>
                      <a:extLst/>
                    </p:spPr>
                  </p:pic>
                </p:oleObj>
              </mc:Fallback>
            </mc:AlternateContent>
          </a:graphicData>
        </a:graphic>
      </p:graphicFrame>
      <p:graphicFrame>
        <p:nvGraphicFramePr>
          <p:cNvPr id="130054" name="Object 6">
            <a:hlinkClick r:id="" action="ppaction://ole?verb=0"/>
          </p:cNvPr>
          <p:cNvGraphicFramePr>
            <a:graphicFrameLocks/>
          </p:cNvGraphicFramePr>
          <p:nvPr/>
        </p:nvGraphicFramePr>
        <p:xfrm>
          <a:off x="2611438" y="4560888"/>
          <a:ext cx="3913187" cy="687387"/>
        </p:xfrm>
        <a:graphic>
          <a:graphicData uri="http://schemas.openxmlformats.org/presentationml/2006/ole">
            <mc:AlternateContent xmlns:mc="http://schemas.openxmlformats.org/markup-compatibility/2006">
              <mc:Choice xmlns:v="urn:schemas-microsoft-com:vml" Requires="v">
                <p:oleObj spid="_x0000_s130240" name="Equation" r:id="rId9" imgW="3922560" imgH="696600" progId="Equation.2">
                  <p:embed/>
                </p:oleObj>
              </mc:Choice>
              <mc:Fallback>
                <p:oleObj name="Equation" r:id="rId9" imgW="3922560" imgH="696600" progId="Equation.2">
                  <p:embed/>
                  <p:pic>
                    <p:nvPicPr>
                      <p:cNvPr id="0" name="Object 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1438" y="4560888"/>
                        <a:ext cx="3913187" cy="6873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27" y="232497"/>
            <a:ext cx="7772400" cy="814387"/>
          </a:xfrm>
        </p:spPr>
        <p:txBody>
          <a:bodyPr/>
          <a:lstStyle/>
          <a:p>
            <a:r>
              <a:rPr lang="en-US" b="1" dirty="0" smtClean="0"/>
              <a:t>Case Study 3: Par Product</a:t>
            </a:r>
            <a:endParaRPr lang="en-US" dirty="0"/>
          </a:p>
        </p:txBody>
      </p:sp>
      <p:sp>
        <p:nvSpPr>
          <p:cNvPr id="3" name="Content Placeholder 2"/>
          <p:cNvSpPr>
            <a:spLocks noGrp="1"/>
          </p:cNvSpPr>
          <p:nvPr>
            <p:ph idx="1"/>
          </p:nvPr>
        </p:nvSpPr>
        <p:spPr>
          <a:xfrm>
            <a:off x="385011" y="1233054"/>
            <a:ext cx="8481898" cy="4973781"/>
          </a:xfrm>
        </p:spPr>
        <p:txBody>
          <a:bodyPr/>
          <a:lstStyle/>
          <a:p>
            <a:pPr marL="0" indent="0" algn="justLow">
              <a:buNone/>
            </a:pPr>
            <a:r>
              <a:rPr lang="en-US" sz="1800" dirty="0"/>
              <a:t>Par Products is a major manufacture of golf equipment. Management believes that Par’s market share could be increased with the introduction of a cut-resistant, longer-lasting golf ball. Therefore, the research group at Par has been investigating a new golf ball coating designed to resist cuts and provide a more durable ball. The tests with the coating have been promising</a:t>
            </a:r>
            <a:r>
              <a:rPr lang="en-US" sz="1800" dirty="0" smtClean="0"/>
              <a:t>.</a:t>
            </a:r>
          </a:p>
          <a:p>
            <a:pPr marL="0" indent="0" algn="justLow">
              <a:buNone/>
            </a:pPr>
            <a:endParaRPr lang="en-US" sz="1800" dirty="0"/>
          </a:p>
          <a:p>
            <a:pPr marL="0" indent="0" algn="justLow">
              <a:buNone/>
            </a:pPr>
            <a:r>
              <a:rPr lang="en-US" sz="1800" dirty="0"/>
              <a:t>One of the researchers voiced concern about the effect of the new coating in driving distances. Par would like the new cut-resistant ball to offer driving distances comparable to those of the current-model golf ball. To compare the diving distances for the two balls, 40 balls of both the new and current models were subjected to distance tests. The testing was performed with a mechanical hitting machine so that any difference between the mean difference in the two models could be attributed to a difference in the two models. The results of the tests, with distances measured to the nearest meter, are available in the file ‘Golf’.</a:t>
            </a:r>
          </a:p>
        </p:txBody>
      </p:sp>
    </p:spTree>
    <p:extLst>
      <p:ext uri="{BB962C8B-B14F-4D97-AF65-F5344CB8AC3E}">
        <p14:creationId xmlns:p14="http://schemas.microsoft.com/office/powerpoint/2010/main" val="820919416"/>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8137" y="1052945"/>
                <a:ext cx="8253663" cy="4566282"/>
              </a:xfrm>
            </p:spPr>
            <p:txBody>
              <a:bodyPr/>
              <a:lstStyle/>
              <a:p>
                <a:pPr marL="0" indent="0">
                  <a:buNone/>
                </a:pPr>
                <a:r>
                  <a:rPr lang="en-US" sz="1800" b="1" dirty="0" smtClean="0"/>
                  <a:t>Managerial Report</a:t>
                </a:r>
                <a:endParaRPr lang="en-US" sz="1800" b="1" dirty="0"/>
              </a:p>
              <a:p>
                <a:pPr marL="457200" indent="-457200">
                  <a:buFont typeface="+mj-lt"/>
                  <a:buAutoNum type="alphaLcPeriod"/>
                </a:pPr>
                <a:endParaRPr lang="en-US" sz="1800" dirty="0" smtClean="0"/>
              </a:p>
              <a:p>
                <a:pPr algn="justLow">
                  <a:buFont typeface="+mj-lt"/>
                  <a:buAutoNum type="arabicPeriod"/>
                </a:pPr>
                <a:r>
                  <a:rPr lang="en-US" sz="1800" dirty="0"/>
                  <a:t>Formulate and present the rationale for a hypothesis test that par could use to compare the driving distances of the current and new golf balls</a:t>
                </a:r>
                <a:r>
                  <a:rPr lang="en-US" sz="1800" dirty="0" smtClean="0"/>
                  <a:t>.</a:t>
                </a:r>
              </a:p>
              <a:p>
                <a:pPr algn="justLow">
                  <a:buFont typeface="+mj-lt"/>
                  <a:buAutoNum type="arabicPeriod"/>
                </a:pPr>
                <a:r>
                  <a:rPr lang="en-US" sz="1800" dirty="0"/>
                  <a:t>Analyze the data to provide the hypothesis test conclusion. What is the p-value for your </a:t>
                </a:r>
                <a:r>
                  <a:rPr lang="en-US" sz="1800" dirty="0" smtClean="0"/>
                  <a:t>test (get it from SPSS output)? </a:t>
                </a:r>
                <a:r>
                  <a:rPr lang="en-US" sz="1800" dirty="0"/>
                  <a:t>What is your recommendation for par products</a:t>
                </a:r>
                <a:r>
                  <a:rPr lang="en-US" sz="1800" dirty="0" smtClean="0"/>
                  <a:t>? </a:t>
                </a:r>
                <a:r>
                  <a:rPr lang="en-US" sz="1800" dirty="0">
                    <a:effectLst/>
                  </a:rPr>
                  <a:t>(Use </a:t>
                </a:r>
                <a14:m>
                  <m:oMath xmlns:m="http://schemas.openxmlformats.org/officeDocument/2006/math">
                    <m:r>
                      <a:rPr lang="en-US" sz="1800" i="1">
                        <a:effectLst/>
                      </a:rPr>
                      <m:t>𝛼</m:t>
                    </m:r>
                    <m:r>
                      <a:rPr lang="en-US" sz="1800" i="1">
                        <a:effectLst/>
                      </a:rPr>
                      <m:t>=0.01)</m:t>
                    </m:r>
                  </m:oMath>
                </a14:m>
                <a:endParaRPr lang="en-US" sz="1800" dirty="0" smtClean="0"/>
              </a:p>
              <a:p>
                <a:pPr algn="justLow">
                  <a:buFont typeface="+mj-lt"/>
                  <a:buAutoNum type="arabicPeriod"/>
                </a:pPr>
                <a:r>
                  <a:rPr lang="en-US" sz="1800" dirty="0"/>
                  <a:t>Provide descriptive statistical summaries of the data for each </a:t>
                </a:r>
                <a:r>
                  <a:rPr lang="en-US" sz="1800" dirty="0" smtClean="0"/>
                  <a:t>model.</a:t>
                </a:r>
              </a:p>
              <a:p>
                <a:pPr algn="justLow">
                  <a:buFont typeface="+mj-lt"/>
                  <a:buAutoNum type="arabicPeriod"/>
                </a:pPr>
                <a:r>
                  <a:rPr lang="en-US" sz="1800" dirty="0"/>
                  <a:t>What is the 99 per cent confidence interval for the population mean of each model, and what is the 99 per cent confidence interval for the difference between the means of the two populations?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8137" y="1052945"/>
                <a:ext cx="8253663" cy="4566282"/>
              </a:xfrm>
              <a:blipFill>
                <a:blip r:embed="rId2"/>
                <a:stretch>
                  <a:fillRect l="-665" t="-935" r="-1699"/>
                </a:stretch>
              </a:blipFill>
            </p:spPr>
            <p:txBody>
              <a:bodyPr/>
              <a:lstStyle/>
              <a:p>
                <a:r>
                  <a:rPr lang="en-US">
                    <a:noFill/>
                  </a:rPr>
                  <a:t> </a:t>
                </a:r>
              </a:p>
            </p:txBody>
          </p:sp>
        </mc:Fallback>
      </mc:AlternateContent>
    </p:spTree>
    <p:extLst>
      <p:ext uri="{BB962C8B-B14F-4D97-AF65-F5344CB8AC3E}">
        <p14:creationId xmlns:p14="http://schemas.microsoft.com/office/powerpoint/2010/main" val="2557488079"/>
      </p:ext>
    </p:extLst>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p:spPr>
        <p:txBody>
          <a:bodyPr/>
          <a:lstStyle/>
          <a:p>
            <a:r>
              <a:rPr lang="en-US" altLang="en-US"/>
              <a:t>End of Chapter 10</a:t>
            </a:r>
          </a:p>
        </p:txBody>
      </p:sp>
      <p:sp>
        <p:nvSpPr>
          <p:cNvPr id="43011" name="AutoShape 3"/>
          <p:cNvSpPr>
            <a:spLocks noChangeArrowheads="1"/>
          </p:cNvSpPr>
          <p:nvPr/>
        </p:nvSpPr>
        <p:spPr bwMode="auto">
          <a:xfrm>
            <a:off x="3797300" y="3238500"/>
            <a:ext cx="1557338" cy="1611313"/>
          </a:xfrm>
          <a:prstGeom prst="roundRect">
            <a:avLst>
              <a:gd name="adj" fmla="val 12065"/>
            </a:avLst>
          </a:prstGeom>
          <a:noFill/>
          <a:ln w="50800">
            <a:solidFill>
              <a:srgbClr val="66FFFF"/>
            </a:solidFill>
            <a:round/>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43012" name="Freeform 4"/>
          <p:cNvSpPr>
            <a:spLocks/>
          </p:cNvSpPr>
          <p:nvPr/>
        </p:nvSpPr>
        <p:spPr bwMode="auto">
          <a:xfrm>
            <a:off x="3941763" y="2324100"/>
            <a:ext cx="1681162" cy="2670175"/>
          </a:xfrm>
          <a:custGeom>
            <a:avLst/>
            <a:gdLst>
              <a:gd name="T0" fmla="*/ 119 w 1059"/>
              <a:gd name="T1" fmla="*/ 784 h 1682"/>
              <a:gd name="T2" fmla="*/ 0 w 1059"/>
              <a:gd name="T3" fmla="*/ 1239 h 1682"/>
              <a:gd name="T4" fmla="*/ 409 w 1059"/>
              <a:gd name="T5" fmla="*/ 1681 h 1682"/>
              <a:gd name="T6" fmla="*/ 1058 w 1059"/>
              <a:gd name="T7" fmla="*/ 196 h 1682"/>
              <a:gd name="T8" fmla="*/ 1058 w 1059"/>
              <a:gd name="T9" fmla="*/ 0 h 1682"/>
              <a:gd name="T10" fmla="*/ 334 w 1059"/>
              <a:gd name="T11" fmla="*/ 1252 h 1682"/>
              <a:gd name="T12" fmla="*/ 119 w 1059"/>
              <a:gd name="T13" fmla="*/ 784 h 1682"/>
            </a:gdLst>
            <a:ahLst/>
            <a:cxnLst>
              <a:cxn ang="0">
                <a:pos x="T0" y="T1"/>
              </a:cxn>
              <a:cxn ang="0">
                <a:pos x="T2" y="T3"/>
              </a:cxn>
              <a:cxn ang="0">
                <a:pos x="T4" y="T5"/>
              </a:cxn>
              <a:cxn ang="0">
                <a:pos x="T6" y="T7"/>
              </a:cxn>
              <a:cxn ang="0">
                <a:pos x="T8" y="T9"/>
              </a:cxn>
              <a:cxn ang="0">
                <a:pos x="T10" y="T11"/>
              </a:cxn>
              <a:cxn ang="0">
                <a:pos x="T12" y="T13"/>
              </a:cxn>
            </a:cxnLst>
            <a:rect l="0" t="0" r="r" b="b"/>
            <a:pathLst>
              <a:path w="1059" h="1682">
                <a:moveTo>
                  <a:pt x="119" y="784"/>
                </a:moveTo>
                <a:lnTo>
                  <a:pt x="0" y="1239"/>
                </a:lnTo>
                <a:lnTo>
                  <a:pt x="409" y="1681"/>
                </a:lnTo>
                <a:lnTo>
                  <a:pt x="1058" y="196"/>
                </a:lnTo>
                <a:lnTo>
                  <a:pt x="1058" y="0"/>
                </a:lnTo>
                <a:lnTo>
                  <a:pt x="334" y="1252"/>
                </a:lnTo>
                <a:lnTo>
                  <a:pt x="119" y="784"/>
                </a:lnTo>
              </a:path>
            </a:pathLst>
          </a:custGeom>
          <a:gradFill rotWithShape="0">
            <a:gsLst>
              <a:gs pos="0">
                <a:srgbClr val="006699">
                  <a:gamma/>
                  <a:shade val="46275"/>
                  <a:invGamma/>
                </a:srgbClr>
              </a:gs>
              <a:gs pos="50000">
                <a:srgbClr val="006699"/>
              </a:gs>
              <a:gs pos="100000">
                <a:srgbClr val="006699">
                  <a:gamma/>
                  <a:shade val="46275"/>
                  <a:invGamma/>
                </a:srgbClr>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a:lstStyle/>
          <a:p>
            <a:endParaRPr lang="en-US"/>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20437" y="309563"/>
            <a:ext cx="7772400" cy="814388"/>
          </a:xfrm>
          <a:noFill/>
          <a:ln/>
        </p:spPr>
        <p:txBody>
          <a:bodyPr/>
          <a:lstStyle/>
          <a:p>
            <a:r>
              <a:rPr lang="en-US" altLang="en-US" sz="2400" dirty="0"/>
              <a:t>Estimation of the Difference Between the Means </a:t>
            </a:r>
            <a:br>
              <a:rPr lang="en-US" altLang="en-US" sz="2400" dirty="0"/>
            </a:br>
            <a:r>
              <a:rPr lang="en-US" altLang="en-US" sz="2400" dirty="0"/>
              <a:t>of Two Populations:  Independent Samples</a:t>
            </a:r>
          </a:p>
        </p:txBody>
      </p:sp>
      <p:sp>
        <p:nvSpPr>
          <p:cNvPr id="6147" name="Rectangle 3"/>
          <p:cNvSpPr>
            <a:spLocks noGrp="1" noChangeArrowheads="1"/>
          </p:cNvSpPr>
          <p:nvPr>
            <p:ph type="body" idx="1"/>
          </p:nvPr>
        </p:nvSpPr>
        <p:spPr>
          <a:xfrm>
            <a:off x="457201" y="1554596"/>
            <a:ext cx="8298872" cy="3938588"/>
          </a:xfrm>
          <a:noFill/>
          <a:ln/>
        </p:spPr>
        <p:txBody>
          <a:bodyPr/>
          <a:lstStyle/>
          <a:p>
            <a:r>
              <a:rPr lang="en-US" altLang="en-US" dirty="0"/>
              <a:t>Point Estimator of the Difference between the Means of Two Populations</a:t>
            </a:r>
          </a:p>
          <a:p>
            <a:r>
              <a:rPr lang="en-US" altLang="en-US" dirty="0"/>
              <a:t>Sampling Distribution</a:t>
            </a:r>
          </a:p>
          <a:p>
            <a:r>
              <a:rPr lang="en-US" altLang="en-US" dirty="0"/>
              <a:t>Interval Estimate of </a:t>
            </a:r>
            <a:r>
              <a:rPr lang="en-US" altLang="en-US" i="1" dirty="0">
                <a:latin typeface="Symbol" panose="05050102010706020507" pitchFamily="18" charset="2"/>
              </a:rPr>
              <a:t></a:t>
            </a:r>
            <a:r>
              <a:rPr lang="en-US" altLang="en-US" baseline="-25000" dirty="0">
                <a:latin typeface="Symbol" panose="05050102010706020507" pitchFamily="18" charset="2"/>
              </a:rPr>
              <a:t></a:t>
            </a:r>
            <a:r>
              <a:rPr lang="en-US" altLang="en-US" dirty="0">
                <a:latin typeface="Symbol" panose="05050102010706020507" pitchFamily="18" charset="2"/>
              </a:rPr>
              <a:t></a:t>
            </a:r>
            <a:r>
              <a:rPr lang="en-US" altLang="en-US" i="1" dirty="0">
                <a:latin typeface="Symbol" panose="05050102010706020507" pitchFamily="18" charset="2"/>
              </a:rPr>
              <a:t></a:t>
            </a:r>
            <a:r>
              <a:rPr lang="en-US" altLang="en-US" baseline="-25000" dirty="0">
                <a:latin typeface="Symbol" panose="05050102010706020507" pitchFamily="18" charset="2"/>
              </a:rPr>
              <a:t></a:t>
            </a:r>
            <a:r>
              <a:rPr lang="en-US" altLang="en-US" dirty="0">
                <a:latin typeface="Symbol" panose="05050102010706020507" pitchFamily="18" charset="2"/>
              </a:rPr>
              <a:t></a:t>
            </a:r>
            <a:r>
              <a:rPr lang="en-US" altLang="en-US" dirty="0"/>
              <a:t>Large-Sample Case</a:t>
            </a:r>
          </a:p>
          <a:p>
            <a:r>
              <a:rPr lang="en-US" altLang="en-US" dirty="0"/>
              <a:t>Interval Estimate of </a:t>
            </a:r>
            <a:r>
              <a:rPr lang="en-US" altLang="en-US" i="1" dirty="0">
                <a:latin typeface="Symbol" panose="05050102010706020507" pitchFamily="18" charset="2"/>
              </a:rPr>
              <a:t></a:t>
            </a:r>
            <a:r>
              <a:rPr lang="en-US" altLang="en-US" baseline="-25000" dirty="0">
                <a:latin typeface="Symbol" panose="05050102010706020507" pitchFamily="18" charset="2"/>
              </a:rPr>
              <a:t></a:t>
            </a:r>
            <a:r>
              <a:rPr lang="en-US" altLang="en-US" dirty="0">
                <a:latin typeface="Symbol" panose="05050102010706020507" pitchFamily="18" charset="2"/>
              </a:rPr>
              <a:t></a:t>
            </a:r>
            <a:r>
              <a:rPr lang="en-US" altLang="en-US" i="1" dirty="0">
                <a:latin typeface="Symbol" panose="05050102010706020507" pitchFamily="18" charset="2"/>
              </a:rPr>
              <a:t></a:t>
            </a:r>
            <a:r>
              <a:rPr lang="en-US" altLang="en-US" baseline="-25000" dirty="0">
                <a:latin typeface="Symbol" panose="05050102010706020507" pitchFamily="18" charset="2"/>
              </a:rPr>
              <a:t></a:t>
            </a:r>
            <a:r>
              <a:rPr lang="en-US" altLang="en-US" dirty="0">
                <a:latin typeface="Symbol" panose="05050102010706020507" pitchFamily="18" charset="2"/>
              </a:rPr>
              <a:t></a:t>
            </a:r>
            <a:r>
              <a:rPr lang="en-US" altLang="en-US" dirty="0"/>
              <a:t>Small-Sample Case</a:t>
            </a:r>
          </a:p>
        </p:txBody>
      </p:sp>
      <p:graphicFrame>
        <p:nvGraphicFramePr>
          <p:cNvPr id="6148" name="Object 4">
            <a:hlinkClick r:id="" action="ppaction://ole?verb=0"/>
          </p:cNvPr>
          <p:cNvGraphicFramePr>
            <a:graphicFrameLocks/>
          </p:cNvGraphicFramePr>
          <p:nvPr>
            <p:extLst>
              <p:ext uri="{D42A27DB-BD31-4B8C-83A1-F6EECF244321}">
                <p14:modId xmlns:p14="http://schemas.microsoft.com/office/powerpoint/2010/main" val="3426408300"/>
              </p:ext>
            </p:extLst>
          </p:nvPr>
        </p:nvGraphicFramePr>
        <p:xfrm>
          <a:off x="4032395" y="2415886"/>
          <a:ext cx="788987" cy="331788"/>
        </p:xfrm>
        <a:graphic>
          <a:graphicData uri="http://schemas.openxmlformats.org/presentationml/2006/ole">
            <mc:AlternateContent xmlns:mc="http://schemas.openxmlformats.org/markup-compatibility/2006">
              <mc:Choice xmlns:v="urn:schemas-microsoft-com:vml" Requires="v">
                <p:oleObj spid="_x0000_s6209" name="Equation" r:id="rId4" imgW="798480" imgH="341280" progId="Equation.2">
                  <p:embed/>
                </p:oleObj>
              </mc:Choice>
              <mc:Fallback>
                <p:oleObj name="Equation" r:id="rId4" imgW="798480" imgH="341280" progId="Equation.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395" y="2415886"/>
                        <a:ext cx="788987" cy="3317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0813"/>
            <a:ext cx="7772400" cy="814387"/>
          </a:xfrm>
          <a:noFill/>
          <a:ln/>
        </p:spPr>
        <p:txBody>
          <a:bodyPr/>
          <a:lstStyle/>
          <a:p>
            <a:r>
              <a:rPr lang="en-US" altLang="en-US" sz="2400" dirty="0"/>
              <a:t>Point Estimator of the Difference Between</a:t>
            </a:r>
            <a:br>
              <a:rPr lang="en-US" altLang="en-US" sz="2400" dirty="0"/>
            </a:br>
            <a:r>
              <a:rPr lang="en-US" altLang="en-US" sz="2400" dirty="0"/>
              <a:t>the Means of Two Populations</a:t>
            </a:r>
          </a:p>
        </p:txBody>
      </p:sp>
      <p:sp>
        <p:nvSpPr>
          <p:cNvPr id="7171" name="Rectangle 3"/>
          <p:cNvSpPr>
            <a:spLocks noGrp="1" noChangeArrowheads="1"/>
          </p:cNvSpPr>
          <p:nvPr>
            <p:ph type="body" idx="1"/>
          </p:nvPr>
        </p:nvSpPr>
        <p:spPr>
          <a:xfrm>
            <a:off x="277091" y="1111250"/>
            <a:ext cx="8589818" cy="5314950"/>
          </a:xfrm>
          <a:noFill/>
          <a:ln/>
        </p:spPr>
        <p:txBody>
          <a:bodyPr/>
          <a:lstStyle/>
          <a:p>
            <a:pPr algn="justLow"/>
            <a:r>
              <a:rPr lang="en-US" altLang="en-US" dirty="0"/>
              <a:t>Let </a:t>
            </a:r>
            <a:r>
              <a:rPr lang="en-US" altLang="en-US" i="1" dirty="0">
                <a:latin typeface="Symbol" panose="05050102010706020507" pitchFamily="18" charset="2"/>
              </a:rPr>
              <a:t></a:t>
            </a:r>
            <a:r>
              <a:rPr lang="en-US" altLang="en-US" baseline="-25000" dirty="0"/>
              <a:t>1</a:t>
            </a:r>
            <a:r>
              <a:rPr lang="en-US" altLang="en-US" dirty="0"/>
              <a:t> equal the mean of population 1 and </a:t>
            </a:r>
            <a:r>
              <a:rPr lang="en-US" altLang="en-US" i="1" dirty="0">
                <a:latin typeface="Symbol" panose="05050102010706020507" pitchFamily="18" charset="2"/>
              </a:rPr>
              <a:t></a:t>
            </a:r>
            <a:r>
              <a:rPr lang="en-US" altLang="en-US" baseline="-25000" dirty="0"/>
              <a:t>2</a:t>
            </a:r>
            <a:r>
              <a:rPr lang="en-US" altLang="en-US" dirty="0"/>
              <a:t> equal the mean of population 2.</a:t>
            </a:r>
          </a:p>
          <a:p>
            <a:pPr algn="justLow"/>
            <a:r>
              <a:rPr lang="en-US" altLang="en-US" dirty="0"/>
              <a:t>The difference between the two population means is </a:t>
            </a:r>
            <a:r>
              <a:rPr lang="en-US" altLang="en-US" i="1" dirty="0">
                <a:latin typeface="Symbol" panose="05050102010706020507" pitchFamily="18" charset="2"/>
              </a:rPr>
              <a:t></a:t>
            </a:r>
            <a:r>
              <a:rPr lang="en-US" altLang="en-US" baseline="-25000" dirty="0"/>
              <a:t>1</a:t>
            </a:r>
            <a:r>
              <a:rPr lang="en-US" altLang="en-US" dirty="0"/>
              <a:t> - </a:t>
            </a:r>
            <a:r>
              <a:rPr lang="en-US" altLang="en-US" i="1" dirty="0">
                <a:latin typeface="Symbol" panose="05050102010706020507" pitchFamily="18" charset="2"/>
              </a:rPr>
              <a:t></a:t>
            </a:r>
            <a:r>
              <a:rPr lang="en-US" altLang="en-US" baseline="-25000" dirty="0"/>
              <a:t>2</a:t>
            </a:r>
            <a:r>
              <a:rPr lang="en-US" altLang="en-US" dirty="0"/>
              <a:t>.</a:t>
            </a:r>
          </a:p>
          <a:p>
            <a:pPr algn="justLow"/>
            <a:r>
              <a:rPr lang="en-US" altLang="en-US" dirty="0"/>
              <a:t>To estimate </a:t>
            </a:r>
            <a:r>
              <a:rPr lang="en-US" altLang="en-US" i="1" dirty="0">
                <a:latin typeface="Symbol" panose="05050102010706020507" pitchFamily="18" charset="2"/>
              </a:rPr>
              <a:t></a:t>
            </a:r>
            <a:r>
              <a:rPr lang="en-US" altLang="en-US" baseline="-25000" dirty="0"/>
              <a:t>1</a:t>
            </a:r>
            <a:r>
              <a:rPr lang="en-US" altLang="en-US" dirty="0"/>
              <a:t> - </a:t>
            </a:r>
            <a:r>
              <a:rPr lang="en-US" altLang="en-US" i="1" dirty="0">
                <a:latin typeface="Symbol" panose="05050102010706020507" pitchFamily="18" charset="2"/>
              </a:rPr>
              <a:t></a:t>
            </a:r>
            <a:r>
              <a:rPr lang="en-US" altLang="en-US" baseline="-25000" dirty="0"/>
              <a:t>2</a:t>
            </a:r>
            <a:r>
              <a:rPr lang="en-US" altLang="en-US" dirty="0"/>
              <a:t>, we will select a simple random sample of size </a:t>
            </a:r>
            <a:r>
              <a:rPr lang="en-US" altLang="en-US" i="1" dirty="0"/>
              <a:t>n</a:t>
            </a:r>
            <a:r>
              <a:rPr lang="en-US" altLang="en-US" baseline="-25000" dirty="0"/>
              <a:t>1</a:t>
            </a:r>
            <a:r>
              <a:rPr lang="en-US" altLang="en-US" dirty="0"/>
              <a:t> from population 1 and a simple random sample of size </a:t>
            </a:r>
            <a:r>
              <a:rPr lang="en-US" altLang="en-US" i="1" dirty="0"/>
              <a:t>n</a:t>
            </a:r>
            <a:r>
              <a:rPr lang="en-US" altLang="en-US" baseline="-25000" dirty="0"/>
              <a:t>2</a:t>
            </a:r>
            <a:r>
              <a:rPr lang="en-US" altLang="en-US" dirty="0"/>
              <a:t> from population 2.</a:t>
            </a:r>
          </a:p>
          <a:p>
            <a:pPr algn="justLow"/>
            <a:r>
              <a:rPr lang="en-US" altLang="en-US" dirty="0"/>
              <a:t>Let     equal the mean of sample 1 and      equal the mean of sample 2.</a:t>
            </a:r>
          </a:p>
          <a:p>
            <a:pPr algn="justLow"/>
            <a:r>
              <a:rPr lang="en-US" altLang="en-US" dirty="0"/>
              <a:t>The point estimator of the difference between the means of the populations 1 and 2 is            .</a:t>
            </a:r>
          </a:p>
        </p:txBody>
      </p:sp>
      <p:graphicFrame>
        <p:nvGraphicFramePr>
          <p:cNvPr id="7172" name="Object 4">
            <a:hlinkClick r:id="" action="ppaction://ole?verb=0"/>
          </p:cNvPr>
          <p:cNvGraphicFramePr>
            <a:graphicFrameLocks/>
          </p:cNvGraphicFramePr>
          <p:nvPr>
            <p:extLst>
              <p:ext uri="{D42A27DB-BD31-4B8C-83A1-F6EECF244321}">
                <p14:modId xmlns:p14="http://schemas.microsoft.com/office/powerpoint/2010/main" val="1600813261"/>
              </p:ext>
            </p:extLst>
          </p:nvPr>
        </p:nvGraphicFramePr>
        <p:xfrm>
          <a:off x="4294909" y="4770582"/>
          <a:ext cx="788987" cy="331788"/>
        </p:xfrm>
        <a:graphic>
          <a:graphicData uri="http://schemas.openxmlformats.org/presentationml/2006/ole">
            <mc:AlternateContent xmlns:mc="http://schemas.openxmlformats.org/markup-compatibility/2006">
              <mc:Choice xmlns:v="urn:schemas-microsoft-com:vml" Requires="v">
                <p:oleObj spid="_x0000_s7355" name="Equation" r:id="rId4" imgW="798480" imgH="341280" progId="Equation.2">
                  <p:embed/>
                </p:oleObj>
              </mc:Choice>
              <mc:Fallback>
                <p:oleObj name="Equation" r:id="rId4" imgW="798480" imgH="341280" progId="Equation.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4909" y="4770582"/>
                        <a:ext cx="788987" cy="3317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7173" name="Object 5">
            <a:hlinkClick r:id="" action="ppaction://ole?verb=0"/>
          </p:cNvPr>
          <p:cNvGraphicFramePr>
            <a:graphicFrameLocks/>
          </p:cNvGraphicFramePr>
          <p:nvPr>
            <p:extLst>
              <p:ext uri="{D42A27DB-BD31-4B8C-83A1-F6EECF244321}">
                <p14:modId xmlns:p14="http://schemas.microsoft.com/office/powerpoint/2010/main" val="3233272628"/>
              </p:ext>
            </p:extLst>
          </p:nvPr>
        </p:nvGraphicFramePr>
        <p:xfrm>
          <a:off x="1262641" y="3602831"/>
          <a:ext cx="230187" cy="331787"/>
        </p:xfrm>
        <a:graphic>
          <a:graphicData uri="http://schemas.openxmlformats.org/presentationml/2006/ole">
            <mc:AlternateContent xmlns:mc="http://schemas.openxmlformats.org/markup-compatibility/2006">
              <mc:Choice xmlns:v="urn:schemas-microsoft-com:vml" Requires="v">
                <p:oleObj spid="_x0000_s7356" name="Equation" r:id="rId6" imgW="239400" imgH="341280" progId="EQUATION">
                  <p:embed/>
                </p:oleObj>
              </mc:Choice>
              <mc:Fallback>
                <p:oleObj name="Equation" r:id="rId6" imgW="239400" imgH="341280" progId="EQUATION">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2641" y="3602831"/>
                        <a:ext cx="230187" cy="3317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7174" name="Object 6">
            <a:hlinkClick r:id="" action="ppaction://ole?verb=0"/>
          </p:cNvPr>
          <p:cNvGraphicFramePr>
            <a:graphicFrameLocks/>
          </p:cNvGraphicFramePr>
          <p:nvPr>
            <p:extLst>
              <p:ext uri="{D42A27DB-BD31-4B8C-83A1-F6EECF244321}">
                <p14:modId xmlns:p14="http://schemas.microsoft.com/office/powerpoint/2010/main" val="218443575"/>
              </p:ext>
            </p:extLst>
          </p:nvPr>
        </p:nvGraphicFramePr>
        <p:xfrm>
          <a:off x="5983432" y="3622675"/>
          <a:ext cx="255588" cy="331787"/>
        </p:xfrm>
        <a:graphic>
          <a:graphicData uri="http://schemas.openxmlformats.org/presentationml/2006/ole">
            <mc:AlternateContent xmlns:mc="http://schemas.openxmlformats.org/markup-compatibility/2006">
              <mc:Choice xmlns:v="urn:schemas-microsoft-com:vml" Requires="v">
                <p:oleObj spid="_x0000_s7357" name="Equation" r:id="rId8" imgW="264960" imgH="341280" progId="EQUATION">
                  <p:embed/>
                </p:oleObj>
              </mc:Choice>
              <mc:Fallback>
                <p:oleObj name="Equation" r:id="rId8" imgW="264960" imgH="341280" progId="EQUATION">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3432" y="3622675"/>
                        <a:ext cx="255588" cy="3317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687387" y="1111250"/>
            <a:ext cx="8027121" cy="5200650"/>
          </a:xfrm>
          <a:noFill/>
          <a:ln/>
        </p:spPr>
        <p:txBody>
          <a:bodyPr/>
          <a:lstStyle/>
          <a:p>
            <a:r>
              <a:rPr lang="en-US" altLang="en-US">
                <a:solidFill>
                  <a:srgbClr val="66FFFF"/>
                </a:solidFill>
              </a:rPr>
              <a:t>Properties of the Sampling Distribution of </a:t>
            </a:r>
          </a:p>
          <a:p>
            <a:pPr lvl="1"/>
            <a:r>
              <a:rPr lang="en-US" altLang="en-US">
                <a:solidFill>
                  <a:srgbClr val="66FFFF"/>
                </a:solidFill>
              </a:rPr>
              <a:t>Expected Value</a:t>
            </a:r>
          </a:p>
          <a:p>
            <a:pPr>
              <a:buFont typeface="Monotype Sorts" pitchFamily="2" charset="2"/>
              <a:buNone/>
            </a:pPr>
            <a:endParaRPr lang="en-US" altLang="en-US" sz="4000">
              <a:solidFill>
                <a:srgbClr val="FFFF00"/>
              </a:solidFill>
            </a:endParaRPr>
          </a:p>
          <a:p>
            <a:pPr lvl="1"/>
            <a:r>
              <a:rPr lang="en-US" altLang="en-US">
                <a:solidFill>
                  <a:srgbClr val="66FFFF"/>
                </a:solidFill>
              </a:rPr>
              <a:t>Standard Deviation</a:t>
            </a:r>
          </a:p>
          <a:p>
            <a:pPr>
              <a:buFont typeface="Monotype Sorts" pitchFamily="2" charset="2"/>
              <a:buNone/>
            </a:pPr>
            <a:endParaRPr lang="en-US" altLang="en-US">
              <a:solidFill>
                <a:srgbClr val="FFFF00"/>
              </a:solidFill>
            </a:endParaRPr>
          </a:p>
          <a:p>
            <a:pPr>
              <a:buFont typeface="Monotype Sorts" pitchFamily="2" charset="2"/>
              <a:buNone/>
            </a:pPr>
            <a:r>
              <a:rPr lang="en-US" altLang="en-US"/>
              <a:t>	</a:t>
            </a:r>
          </a:p>
          <a:p>
            <a:pPr>
              <a:buFont typeface="Monotype Sorts" pitchFamily="2" charset="2"/>
              <a:buNone/>
            </a:pPr>
            <a:r>
              <a:rPr lang="en-US" altLang="en-US"/>
              <a:t>	     </a:t>
            </a:r>
          </a:p>
          <a:p>
            <a:pPr>
              <a:buFont typeface="Monotype Sorts" pitchFamily="2" charset="2"/>
              <a:buNone/>
            </a:pPr>
            <a:r>
              <a:rPr lang="en-US" altLang="en-US"/>
              <a:t>	where:   </a:t>
            </a:r>
            <a:r>
              <a:rPr lang="en-US" altLang="en-US" i="1">
                <a:latin typeface="Symbol" panose="05050102010706020507" pitchFamily="18" charset="2"/>
              </a:rPr>
              <a:t></a:t>
            </a:r>
            <a:r>
              <a:rPr lang="en-US" altLang="en-US" baseline="-25000"/>
              <a:t>1 </a:t>
            </a:r>
            <a:r>
              <a:rPr lang="en-US" altLang="en-US"/>
              <a:t> = standard deviation of population 1</a:t>
            </a:r>
          </a:p>
          <a:p>
            <a:pPr>
              <a:buFont typeface="Monotype Sorts" pitchFamily="2" charset="2"/>
              <a:buNone/>
            </a:pPr>
            <a:r>
              <a:rPr lang="en-US" altLang="en-US"/>
              <a:t>		        </a:t>
            </a:r>
            <a:r>
              <a:rPr lang="en-US" altLang="en-US" i="1">
                <a:latin typeface="Symbol" panose="05050102010706020507" pitchFamily="18" charset="2"/>
              </a:rPr>
              <a:t></a:t>
            </a:r>
            <a:r>
              <a:rPr lang="en-US" altLang="en-US" baseline="-25000"/>
              <a:t>2 </a:t>
            </a:r>
            <a:r>
              <a:rPr lang="en-US" altLang="en-US"/>
              <a:t> = standard deviation of population 2</a:t>
            </a:r>
          </a:p>
          <a:p>
            <a:pPr>
              <a:buFont typeface="Monotype Sorts" pitchFamily="2" charset="2"/>
              <a:buNone/>
            </a:pPr>
            <a:r>
              <a:rPr lang="en-US" altLang="en-US"/>
              <a:t>		         </a:t>
            </a:r>
            <a:r>
              <a:rPr lang="en-US" altLang="en-US" i="1"/>
              <a:t>n</a:t>
            </a:r>
            <a:r>
              <a:rPr lang="en-US" altLang="en-US" baseline="-25000"/>
              <a:t>1 </a:t>
            </a:r>
            <a:r>
              <a:rPr lang="en-US" altLang="en-US"/>
              <a:t>= sample size from population 1</a:t>
            </a:r>
          </a:p>
          <a:p>
            <a:pPr>
              <a:buFont typeface="Monotype Sorts" pitchFamily="2" charset="2"/>
              <a:buNone/>
            </a:pPr>
            <a:r>
              <a:rPr lang="en-US" altLang="en-US"/>
              <a:t>		         </a:t>
            </a:r>
            <a:r>
              <a:rPr lang="en-US" altLang="en-US" i="1"/>
              <a:t>n</a:t>
            </a:r>
            <a:r>
              <a:rPr lang="en-US" altLang="en-US" baseline="-25000"/>
              <a:t>2</a:t>
            </a:r>
            <a:r>
              <a:rPr lang="en-US" altLang="en-US"/>
              <a:t> = sample size from population 2</a:t>
            </a:r>
          </a:p>
        </p:txBody>
      </p:sp>
      <p:sp>
        <p:nvSpPr>
          <p:cNvPr id="8194" name="Rectangle 2"/>
          <p:cNvSpPr>
            <a:spLocks noGrp="1" noChangeArrowheads="1"/>
          </p:cNvSpPr>
          <p:nvPr>
            <p:ph type="title"/>
          </p:nvPr>
        </p:nvSpPr>
        <p:spPr>
          <a:xfrm>
            <a:off x="519113" y="146050"/>
            <a:ext cx="7772400" cy="642938"/>
          </a:xfrm>
          <a:noFill/>
          <a:ln/>
        </p:spPr>
        <p:txBody>
          <a:bodyPr/>
          <a:lstStyle/>
          <a:p>
            <a:r>
              <a:rPr lang="en-US" altLang="en-US"/>
              <a:t>Sampling Distribution of </a:t>
            </a:r>
          </a:p>
        </p:txBody>
      </p:sp>
      <p:graphicFrame>
        <p:nvGraphicFramePr>
          <p:cNvPr id="8196" name="Object 4">
            <a:hlinkClick r:id="" action="ppaction://ole?verb=0"/>
          </p:cNvPr>
          <p:cNvGraphicFramePr>
            <a:graphicFrameLocks/>
          </p:cNvGraphicFramePr>
          <p:nvPr>
            <p:extLst>
              <p:ext uri="{D42A27DB-BD31-4B8C-83A1-F6EECF244321}">
                <p14:modId xmlns:p14="http://schemas.microsoft.com/office/powerpoint/2010/main" val="3412605892"/>
              </p:ext>
            </p:extLst>
          </p:nvPr>
        </p:nvGraphicFramePr>
        <p:xfrm>
          <a:off x="6426200" y="277813"/>
          <a:ext cx="903288" cy="379412"/>
        </p:xfrm>
        <a:graphic>
          <a:graphicData uri="http://schemas.openxmlformats.org/presentationml/2006/ole">
            <mc:AlternateContent xmlns:mc="http://schemas.openxmlformats.org/markup-compatibility/2006">
              <mc:Choice xmlns:v="urn:schemas-microsoft-com:vml" Requires="v">
                <p:oleObj spid="_x0000_s8444" name="Equation" r:id="rId4" imgW="798480" imgH="341280" progId="Equation.2">
                  <p:embed/>
                </p:oleObj>
              </mc:Choice>
              <mc:Fallback>
                <p:oleObj name="Equation" r:id="rId4" imgW="798480" imgH="341280" progId="Equation.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200" y="277813"/>
                        <a:ext cx="903288" cy="37941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8197" name="Object 5">
            <a:hlinkClick r:id="" action="ppaction://ole?verb=0"/>
          </p:cNvPr>
          <p:cNvGraphicFramePr>
            <a:graphicFrameLocks/>
          </p:cNvGraphicFramePr>
          <p:nvPr>
            <p:extLst>
              <p:ext uri="{D42A27DB-BD31-4B8C-83A1-F6EECF244321}">
                <p14:modId xmlns:p14="http://schemas.microsoft.com/office/powerpoint/2010/main" val="1393706820"/>
              </p:ext>
            </p:extLst>
          </p:nvPr>
        </p:nvGraphicFramePr>
        <p:xfrm>
          <a:off x="6934994" y="1111250"/>
          <a:ext cx="788988" cy="331787"/>
        </p:xfrm>
        <a:graphic>
          <a:graphicData uri="http://schemas.openxmlformats.org/presentationml/2006/ole">
            <mc:AlternateContent xmlns:mc="http://schemas.openxmlformats.org/markup-compatibility/2006">
              <mc:Choice xmlns:v="urn:schemas-microsoft-com:vml" Requires="v">
                <p:oleObj spid="_x0000_s8445" name="Equation" r:id="rId6" imgW="798480" imgH="341280" progId="Equation.2">
                  <p:embed/>
                </p:oleObj>
              </mc:Choice>
              <mc:Fallback>
                <p:oleObj name="Equation" r:id="rId6" imgW="798480" imgH="341280" progId="Equation.2">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994" y="1111250"/>
                        <a:ext cx="788988" cy="3317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8203" name="Group 11"/>
          <p:cNvGrpSpPr>
            <a:grpSpLocks/>
          </p:cNvGrpSpPr>
          <p:nvPr/>
        </p:nvGrpSpPr>
        <p:grpSpPr bwMode="auto">
          <a:xfrm>
            <a:off x="3238500" y="2047875"/>
            <a:ext cx="2670175" cy="593725"/>
            <a:chOff x="2040" y="1290"/>
            <a:chExt cx="1682" cy="374"/>
          </a:xfrm>
        </p:grpSpPr>
        <p:sp>
          <p:nvSpPr>
            <p:cNvPr id="8202" name="Rectangle 10"/>
            <p:cNvSpPr>
              <a:spLocks noChangeArrowheads="1"/>
            </p:cNvSpPr>
            <p:nvPr/>
          </p:nvSpPr>
          <p:spPr bwMode="auto">
            <a:xfrm>
              <a:off x="2040" y="1290"/>
              <a:ext cx="1682" cy="374"/>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198" name="Object 6">
              <a:hlinkClick r:id="" action="ppaction://ole?verb=0"/>
            </p:cNvPr>
            <p:cNvGraphicFramePr>
              <a:graphicFrameLocks/>
            </p:cNvGraphicFramePr>
            <p:nvPr/>
          </p:nvGraphicFramePr>
          <p:xfrm>
            <a:off x="2107" y="1367"/>
            <a:ext cx="1553" cy="209"/>
          </p:xfrm>
          <a:graphic>
            <a:graphicData uri="http://schemas.openxmlformats.org/presentationml/2006/ole">
              <mc:AlternateContent xmlns:mc="http://schemas.openxmlformats.org/markup-compatibility/2006">
                <mc:Choice xmlns:v="urn:schemas-microsoft-com:vml" Requires="v">
                  <p:oleObj spid="_x0000_s8446" name="Equation" r:id="rId8" imgW="2474640" imgH="341280" progId="Equation.2">
                    <p:embed/>
                  </p:oleObj>
                </mc:Choice>
                <mc:Fallback>
                  <p:oleObj name="Equation" r:id="rId8" imgW="2474640" imgH="341280" progId="Equation.2">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7" y="1367"/>
                          <a:ext cx="1553" cy="209"/>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grpSp>
        <p:nvGrpSpPr>
          <p:cNvPr id="8201" name="Group 9"/>
          <p:cNvGrpSpPr>
            <a:grpSpLocks/>
          </p:cNvGrpSpPr>
          <p:nvPr/>
        </p:nvGrpSpPr>
        <p:grpSpPr bwMode="auto">
          <a:xfrm>
            <a:off x="3324225" y="3232150"/>
            <a:ext cx="2511425" cy="1089025"/>
            <a:chOff x="2094" y="1856"/>
            <a:chExt cx="1582" cy="686"/>
          </a:xfrm>
        </p:grpSpPr>
        <p:sp>
          <p:nvSpPr>
            <p:cNvPr id="8200" name="Rectangle 8"/>
            <p:cNvSpPr>
              <a:spLocks noChangeArrowheads="1"/>
            </p:cNvSpPr>
            <p:nvPr/>
          </p:nvSpPr>
          <p:spPr bwMode="auto">
            <a:xfrm>
              <a:off x="2094" y="1856"/>
              <a:ext cx="1582" cy="686"/>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199" name="Object 7">
              <a:hlinkClick r:id="" action="ppaction://ole?verb=0"/>
            </p:cNvPr>
            <p:cNvGraphicFramePr>
              <a:graphicFrameLocks/>
            </p:cNvGraphicFramePr>
            <p:nvPr/>
          </p:nvGraphicFramePr>
          <p:xfrm>
            <a:off x="2168" y="1931"/>
            <a:ext cx="1425" cy="545"/>
          </p:xfrm>
          <a:graphic>
            <a:graphicData uri="http://schemas.openxmlformats.org/presentationml/2006/ole">
              <mc:AlternateContent xmlns:mc="http://schemas.openxmlformats.org/markup-compatibility/2006">
                <mc:Choice xmlns:v="urn:schemas-microsoft-com:vml" Requires="v">
                  <p:oleObj spid="_x0000_s8447" name="Equation" r:id="rId10" imgW="2271600" imgH="874440" progId="Equation.2">
                    <p:embed/>
                  </p:oleObj>
                </mc:Choice>
                <mc:Fallback>
                  <p:oleObj name="Equation" r:id="rId10" imgW="2271600" imgH="874440" progId="Equation.2">
                    <p:embed/>
                    <p:pic>
                      <p:nvPicPr>
                        <p:cNvPr id="0" name="Object 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8" y="1931"/>
                          <a:ext cx="1425" cy="54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5800" y="1114425"/>
            <a:ext cx="7772400" cy="4381500"/>
          </a:xfrm>
          <a:noFill/>
          <a:ln/>
        </p:spPr>
        <p:txBody>
          <a:bodyPr/>
          <a:lstStyle/>
          <a:p>
            <a:r>
              <a:rPr lang="en-US" altLang="en-US" dirty="0">
                <a:solidFill>
                  <a:srgbClr val="66FFFF"/>
                </a:solidFill>
              </a:rPr>
              <a:t>Interval Estimate with </a:t>
            </a:r>
            <a:r>
              <a:rPr lang="en-US" altLang="en-US" i="1" dirty="0">
                <a:solidFill>
                  <a:srgbClr val="66FFFF"/>
                </a:solidFill>
                <a:latin typeface="Symbol" panose="05050102010706020507" pitchFamily="18" charset="2"/>
              </a:rPr>
              <a:t></a:t>
            </a:r>
            <a:r>
              <a:rPr lang="en-US" altLang="en-US" baseline="-25000" dirty="0">
                <a:solidFill>
                  <a:srgbClr val="66FFFF"/>
                </a:solidFill>
              </a:rPr>
              <a:t>1</a:t>
            </a:r>
            <a:r>
              <a:rPr lang="en-US" altLang="en-US" dirty="0">
                <a:solidFill>
                  <a:srgbClr val="66FFFF"/>
                </a:solidFill>
              </a:rPr>
              <a:t> and </a:t>
            </a:r>
            <a:r>
              <a:rPr lang="en-US" altLang="en-US" i="1" dirty="0">
                <a:solidFill>
                  <a:srgbClr val="66FFFF"/>
                </a:solidFill>
                <a:latin typeface="Symbol" panose="05050102010706020507" pitchFamily="18" charset="2"/>
              </a:rPr>
              <a:t></a:t>
            </a:r>
            <a:r>
              <a:rPr lang="en-US" altLang="en-US" baseline="-25000" dirty="0">
                <a:solidFill>
                  <a:srgbClr val="66FFFF"/>
                </a:solidFill>
              </a:rPr>
              <a:t>2</a:t>
            </a:r>
            <a:r>
              <a:rPr lang="en-US" altLang="en-US" dirty="0">
                <a:solidFill>
                  <a:srgbClr val="66FFFF"/>
                </a:solidFill>
              </a:rPr>
              <a:t> Known</a:t>
            </a:r>
          </a:p>
          <a:p>
            <a:pPr>
              <a:buFont typeface="Monotype Sorts" pitchFamily="2" charset="2"/>
              <a:buNone/>
            </a:pPr>
            <a:endParaRPr lang="en-US" altLang="en-US" dirty="0">
              <a:solidFill>
                <a:schemeClr val="tx2"/>
              </a:solidFill>
            </a:endParaRPr>
          </a:p>
          <a:p>
            <a:pPr>
              <a:buFont typeface="Monotype Sorts" pitchFamily="2" charset="2"/>
              <a:buNone/>
            </a:pPr>
            <a:r>
              <a:rPr lang="en-US" altLang="en-US" dirty="0">
                <a:solidFill>
                  <a:schemeClr val="tx2"/>
                </a:solidFill>
              </a:rPr>
              <a:t>	</a:t>
            </a:r>
            <a:r>
              <a:rPr lang="en-US" altLang="en-US" dirty="0"/>
              <a:t>where:</a:t>
            </a:r>
          </a:p>
          <a:p>
            <a:pPr>
              <a:buFont typeface="Monotype Sorts" pitchFamily="2" charset="2"/>
              <a:buNone/>
            </a:pPr>
            <a:r>
              <a:rPr lang="en-US" altLang="en-US" dirty="0"/>
              <a:t>			1 - </a:t>
            </a:r>
            <a:r>
              <a:rPr lang="en-US" altLang="en-US" i="1" dirty="0">
                <a:latin typeface="Symbol" panose="05050102010706020507" pitchFamily="18" charset="2"/>
              </a:rPr>
              <a:t></a:t>
            </a:r>
            <a:r>
              <a:rPr lang="en-US" altLang="en-US" dirty="0"/>
              <a:t> is the confidence coefficient</a:t>
            </a:r>
            <a:endParaRPr lang="en-US" altLang="en-US" dirty="0">
              <a:solidFill>
                <a:schemeClr val="tx2"/>
              </a:solidFill>
            </a:endParaRPr>
          </a:p>
          <a:p>
            <a:r>
              <a:rPr lang="en-US" altLang="en-US" dirty="0">
                <a:solidFill>
                  <a:srgbClr val="66FFFF"/>
                </a:solidFill>
              </a:rPr>
              <a:t>Interval Estimate with </a:t>
            </a:r>
            <a:r>
              <a:rPr lang="en-US" altLang="en-US" i="1" dirty="0">
                <a:solidFill>
                  <a:srgbClr val="66FFFF"/>
                </a:solidFill>
                <a:latin typeface="Symbol" panose="05050102010706020507" pitchFamily="18" charset="2"/>
              </a:rPr>
              <a:t></a:t>
            </a:r>
            <a:r>
              <a:rPr lang="en-US" altLang="en-US" baseline="-25000" dirty="0">
                <a:solidFill>
                  <a:srgbClr val="66FFFF"/>
                </a:solidFill>
              </a:rPr>
              <a:t>1</a:t>
            </a:r>
            <a:r>
              <a:rPr lang="en-US" altLang="en-US" dirty="0">
                <a:solidFill>
                  <a:srgbClr val="66FFFF"/>
                </a:solidFill>
              </a:rPr>
              <a:t> and </a:t>
            </a:r>
            <a:r>
              <a:rPr lang="en-US" altLang="en-US" i="1" dirty="0">
                <a:solidFill>
                  <a:srgbClr val="66FFFF"/>
                </a:solidFill>
                <a:latin typeface="Symbol" panose="05050102010706020507" pitchFamily="18" charset="2"/>
              </a:rPr>
              <a:t></a:t>
            </a:r>
            <a:r>
              <a:rPr lang="en-US" altLang="en-US" baseline="-25000" dirty="0">
                <a:solidFill>
                  <a:srgbClr val="66FFFF"/>
                </a:solidFill>
              </a:rPr>
              <a:t>2</a:t>
            </a:r>
            <a:r>
              <a:rPr lang="en-US" altLang="en-US" dirty="0">
                <a:solidFill>
                  <a:srgbClr val="66FFFF"/>
                </a:solidFill>
              </a:rPr>
              <a:t> Unknown</a:t>
            </a:r>
          </a:p>
          <a:p>
            <a:pPr>
              <a:buFont typeface="Monotype Sorts" pitchFamily="2" charset="2"/>
              <a:buNone/>
            </a:pPr>
            <a:endParaRPr lang="en-US" altLang="en-US" dirty="0">
              <a:solidFill>
                <a:schemeClr val="tx2"/>
              </a:solidFill>
            </a:endParaRPr>
          </a:p>
          <a:p>
            <a:pPr>
              <a:buFont typeface="Monotype Sorts" pitchFamily="2" charset="2"/>
              <a:buNone/>
            </a:pPr>
            <a:endParaRPr lang="en-US" altLang="en-US" dirty="0">
              <a:solidFill>
                <a:schemeClr val="tx2"/>
              </a:solidFill>
            </a:endParaRPr>
          </a:p>
          <a:p>
            <a:pPr>
              <a:buFont typeface="Monotype Sorts" pitchFamily="2" charset="2"/>
              <a:buNone/>
            </a:pPr>
            <a:r>
              <a:rPr lang="en-US" altLang="en-US" dirty="0">
                <a:solidFill>
                  <a:schemeClr val="tx2"/>
                </a:solidFill>
              </a:rPr>
              <a:t>	</a:t>
            </a:r>
            <a:r>
              <a:rPr lang="en-US" altLang="en-US" dirty="0"/>
              <a:t>where:</a:t>
            </a:r>
          </a:p>
        </p:txBody>
      </p:sp>
      <p:sp>
        <p:nvSpPr>
          <p:cNvPr id="9218" name="Rectangle 2"/>
          <p:cNvSpPr>
            <a:spLocks noGrp="1" noChangeArrowheads="1"/>
          </p:cNvSpPr>
          <p:nvPr>
            <p:ph type="title"/>
          </p:nvPr>
        </p:nvSpPr>
        <p:spPr>
          <a:xfrm>
            <a:off x="685800" y="127000"/>
            <a:ext cx="7772400" cy="814388"/>
          </a:xfrm>
          <a:noFill/>
          <a:ln/>
        </p:spPr>
        <p:txBody>
          <a:bodyPr/>
          <a:lstStyle/>
          <a:p>
            <a:r>
              <a:rPr lang="en-US" altLang="en-US" sz="2400" dirty="0"/>
              <a:t>Interval Estimate of </a:t>
            </a:r>
            <a:r>
              <a:rPr lang="en-US" altLang="en-US" sz="2400" i="1" dirty="0">
                <a:latin typeface="Symbol" panose="05050102010706020507" pitchFamily="18" charset="2"/>
              </a:rPr>
              <a:t></a:t>
            </a:r>
            <a:r>
              <a:rPr lang="en-US" altLang="en-US" sz="2400" baseline="-25000" dirty="0"/>
              <a:t>1</a:t>
            </a:r>
            <a:r>
              <a:rPr lang="en-US" altLang="en-US" sz="2400" dirty="0"/>
              <a:t> - </a:t>
            </a:r>
            <a:r>
              <a:rPr lang="en-US" altLang="en-US" sz="2400" i="1" dirty="0">
                <a:latin typeface="Symbol" panose="05050102010706020507" pitchFamily="18" charset="2"/>
              </a:rPr>
              <a:t></a:t>
            </a:r>
            <a:r>
              <a:rPr lang="en-US" altLang="en-US" sz="2400" baseline="-25000" dirty="0"/>
              <a:t>2</a:t>
            </a:r>
            <a:r>
              <a:rPr lang="en-US" altLang="en-US" sz="2400" dirty="0"/>
              <a:t>:</a:t>
            </a:r>
            <a:br>
              <a:rPr lang="en-US" altLang="en-US" sz="2400" dirty="0"/>
            </a:br>
            <a:r>
              <a:rPr lang="en-US" altLang="en-US" sz="2400" dirty="0"/>
              <a:t>Large-Sample Case (</a:t>
            </a:r>
            <a:r>
              <a:rPr lang="en-US" altLang="en-US" sz="2400" i="1" dirty="0"/>
              <a:t>n</a:t>
            </a:r>
            <a:r>
              <a:rPr lang="en-US" altLang="en-US" sz="2400" baseline="-25000" dirty="0"/>
              <a:t>1</a:t>
            </a:r>
            <a:r>
              <a:rPr lang="en-US" altLang="en-US" sz="2400" dirty="0"/>
              <a:t> </a:t>
            </a:r>
            <a:r>
              <a:rPr lang="en-US" altLang="en-US" sz="2400" u="sng" dirty="0"/>
              <a:t>&gt;</a:t>
            </a:r>
            <a:r>
              <a:rPr lang="en-US" altLang="en-US" sz="2400" dirty="0"/>
              <a:t> 30 and </a:t>
            </a:r>
            <a:r>
              <a:rPr lang="en-US" altLang="en-US" sz="2400" i="1" dirty="0"/>
              <a:t>n</a:t>
            </a:r>
            <a:r>
              <a:rPr lang="en-US" altLang="en-US" sz="2400" baseline="-25000" dirty="0"/>
              <a:t>2</a:t>
            </a:r>
            <a:r>
              <a:rPr lang="en-US" altLang="en-US" sz="2400" dirty="0"/>
              <a:t> </a:t>
            </a:r>
            <a:r>
              <a:rPr lang="en-US" altLang="en-US" sz="2400" u="sng" dirty="0"/>
              <a:t>&gt;</a:t>
            </a:r>
            <a:r>
              <a:rPr lang="en-US" altLang="en-US" sz="2400" dirty="0"/>
              <a:t> 30)</a:t>
            </a:r>
          </a:p>
        </p:txBody>
      </p:sp>
      <p:grpSp>
        <p:nvGrpSpPr>
          <p:cNvPr id="9224" name="Group 8"/>
          <p:cNvGrpSpPr>
            <a:grpSpLocks/>
          </p:cNvGrpSpPr>
          <p:nvPr/>
        </p:nvGrpSpPr>
        <p:grpSpPr bwMode="auto">
          <a:xfrm>
            <a:off x="3338513" y="1611313"/>
            <a:ext cx="2511425" cy="566737"/>
            <a:chOff x="2103" y="1015"/>
            <a:chExt cx="1582" cy="357"/>
          </a:xfrm>
        </p:grpSpPr>
        <p:sp>
          <p:nvSpPr>
            <p:cNvPr id="9223" name="Rectangle 7"/>
            <p:cNvSpPr>
              <a:spLocks noChangeArrowheads="1"/>
            </p:cNvSpPr>
            <p:nvPr/>
          </p:nvSpPr>
          <p:spPr bwMode="auto">
            <a:xfrm>
              <a:off x="2103" y="1015"/>
              <a:ext cx="1582" cy="357"/>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9220" name="Object 4">
              <a:hlinkClick r:id="" action="ppaction://ole?verb=0"/>
            </p:cNvPr>
            <p:cNvGraphicFramePr>
              <a:graphicFrameLocks/>
            </p:cNvGraphicFramePr>
            <p:nvPr/>
          </p:nvGraphicFramePr>
          <p:xfrm>
            <a:off x="2165" y="1044"/>
            <a:ext cx="1453" cy="278"/>
          </p:xfrm>
          <a:graphic>
            <a:graphicData uri="http://schemas.openxmlformats.org/presentationml/2006/ole">
              <mc:AlternateContent xmlns:mc="http://schemas.openxmlformats.org/markup-compatibility/2006">
                <mc:Choice xmlns:v="urn:schemas-microsoft-com:vml" Requires="v">
                  <p:oleObj spid="_x0000_s9409" name="Equation" r:id="rId4" imgW="2271600" imgH="392040" progId="EQUATION">
                    <p:embed/>
                  </p:oleObj>
                </mc:Choice>
                <mc:Fallback>
                  <p:oleObj name="Equation" r:id="rId4" imgW="2271600" imgH="39204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 y="1044"/>
                          <a:ext cx="1453" cy="27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grpSp>
        <p:nvGrpSpPr>
          <p:cNvPr id="9226" name="Group 10"/>
          <p:cNvGrpSpPr>
            <a:grpSpLocks/>
          </p:cNvGrpSpPr>
          <p:nvPr/>
        </p:nvGrpSpPr>
        <p:grpSpPr bwMode="auto">
          <a:xfrm>
            <a:off x="3309938" y="3498850"/>
            <a:ext cx="2540000" cy="593725"/>
            <a:chOff x="2085" y="2204"/>
            <a:chExt cx="1600" cy="374"/>
          </a:xfrm>
        </p:grpSpPr>
        <p:sp>
          <p:nvSpPr>
            <p:cNvPr id="9225" name="Rectangle 9"/>
            <p:cNvSpPr>
              <a:spLocks noChangeArrowheads="1"/>
            </p:cNvSpPr>
            <p:nvPr/>
          </p:nvSpPr>
          <p:spPr bwMode="auto">
            <a:xfrm>
              <a:off x="2085" y="2204"/>
              <a:ext cx="1600" cy="374"/>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9221" name="Object 5">
              <a:hlinkClick r:id="" action="ppaction://ole?verb=0"/>
            </p:cNvPr>
            <p:cNvGraphicFramePr>
              <a:graphicFrameLocks/>
            </p:cNvGraphicFramePr>
            <p:nvPr/>
          </p:nvGraphicFramePr>
          <p:xfrm>
            <a:off x="2195" y="2229"/>
            <a:ext cx="1422" cy="287"/>
          </p:xfrm>
          <a:graphic>
            <a:graphicData uri="http://schemas.openxmlformats.org/presentationml/2006/ole">
              <mc:AlternateContent xmlns:mc="http://schemas.openxmlformats.org/markup-compatibility/2006">
                <mc:Choice xmlns:v="urn:schemas-microsoft-com:vml" Requires="v">
                  <p:oleObj spid="_x0000_s9410" name="Equation" r:id="rId6" imgW="2195280" imgH="392040" progId="EQUATION">
                    <p:embed/>
                  </p:oleObj>
                </mc:Choice>
                <mc:Fallback>
                  <p:oleObj name="Equation" r:id="rId6" imgW="2195280" imgH="392040" progId="EQUATION">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 y="2229"/>
                          <a:ext cx="1422" cy="2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grpSp>
        <p:nvGrpSpPr>
          <p:cNvPr id="9228" name="Group 12"/>
          <p:cNvGrpSpPr>
            <a:grpSpLocks/>
          </p:cNvGrpSpPr>
          <p:nvPr/>
        </p:nvGrpSpPr>
        <p:grpSpPr bwMode="auto">
          <a:xfrm>
            <a:off x="3309938" y="4311650"/>
            <a:ext cx="2540000" cy="1176338"/>
            <a:chOff x="2085" y="2716"/>
            <a:chExt cx="1600" cy="741"/>
          </a:xfrm>
        </p:grpSpPr>
        <p:sp>
          <p:nvSpPr>
            <p:cNvPr id="9227" name="Rectangle 11"/>
            <p:cNvSpPr>
              <a:spLocks noChangeArrowheads="1"/>
            </p:cNvSpPr>
            <p:nvPr/>
          </p:nvSpPr>
          <p:spPr bwMode="auto">
            <a:xfrm>
              <a:off x="2085" y="2716"/>
              <a:ext cx="1600" cy="741"/>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9222" name="Object 6">
              <a:hlinkClick r:id="" action="ppaction://ole?verb=0"/>
            </p:cNvPr>
            <p:cNvGraphicFramePr>
              <a:graphicFrameLocks/>
            </p:cNvGraphicFramePr>
            <p:nvPr/>
          </p:nvGraphicFramePr>
          <p:xfrm>
            <a:off x="2214" y="2809"/>
            <a:ext cx="1334" cy="591"/>
          </p:xfrm>
          <a:graphic>
            <a:graphicData uri="http://schemas.openxmlformats.org/presentationml/2006/ole">
              <mc:AlternateContent xmlns:mc="http://schemas.openxmlformats.org/markup-compatibility/2006">
                <mc:Choice xmlns:v="urn:schemas-microsoft-com:vml" Requires="v">
                  <p:oleObj spid="_x0000_s9411" name="Equation" r:id="rId8" imgW="2068200" imgH="874440" progId="EQUATION">
                    <p:embed/>
                  </p:oleObj>
                </mc:Choice>
                <mc:Fallback>
                  <p:oleObj name="Equation" r:id="rId8" imgW="2068200" imgH="874440" progId="EQUATION">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4" y="2809"/>
                          <a:ext cx="1334" cy="59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20435" y="330200"/>
            <a:ext cx="7772400" cy="547688"/>
          </a:xfrm>
          <a:noFill/>
          <a:ln/>
        </p:spPr>
        <p:txBody>
          <a:bodyPr/>
          <a:lstStyle/>
          <a:p>
            <a:r>
              <a:rPr lang="en-US" altLang="en-US" sz="2200" dirty="0"/>
              <a:t>Example:  Par, Inc.</a:t>
            </a:r>
          </a:p>
        </p:txBody>
      </p:sp>
      <p:sp>
        <p:nvSpPr>
          <p:cNvPr id="10243" name="Rectangle 3"/>
          <p:cNvSpPr>
            <a:spLocks noGrp="1" noChangeArrowheads="1"/>
          </p:cNvSpPr>
          <p:nvPr>
            <p:ph type="body" idx="1"/>
          </p:nvPr>
        </p:nvSpPr>
        <p:spPr>
          <a:xfrm>
            <a:off x="332508" y="1117600"/>
            <a:ext cx="8548255" cy="5456238"/>
          </a:xfrm>
          <a:noFill/>
          <a:ln/>
        </p:spPr>
        <p:txBody>
          <a:bodyPr/>
          <a:lstStyle/>
          <a:p>
            <a:pPr marL="288925" indent="-288925"/>
            <a:r>
              <a:rPr lang="en-US" altLang="en-US" sz="2200" dirty="0">
                <a:solidFill>
                  <a:srgbClr val="66FFFF"/>
                </a:solidFill>
              </a:rPr>
              <a:t>Interval Estimate of </a:t>
            </a:r>
            <a:r>
              <a:rPr lang="en-US" altLang="en-US" sz="2200" i="1" dirty="0">
                <a:solidFill>
                  <a:srgbClr val="66FFFF"/>
                </a:solidFill>
                <a:latin typeface="Symbol" panose="05050102010706020507" pitchFamily="18" charset="2"/>
              </a:rPr>
              <a:t></a:t>
            </a:r>
            <a:r>
              <a:rPr lang="en-US" altLang="en-US" sz="2200" baseline="-25000" dirty="0">
                <a:solidFill>
                  <a:srgbClr val="66FFFF"/>
                </a:solidFill>
              </a:rPr>
              <a:t>1</a:t>
            </a:r>
            <a:r>
              <a:rPr lang="en-US" altLang="en-US" sz="2200" dirty="0">
                <a:solidFill>
                  <a:srgbClr val="66FFFF"/>
                </a:solidFill>
              </a:rPr>
              <a:t> - </a:t>
            </a:r>
            <a:r>
              <a:rPr lang="en-US" altLang="en-US" sz="2200" i="1" dirty="0">
                <a:solidFill>
                  <a:srgbClr val="66FFFF"/>
                </a:solidFill>
                <a:latin typeface="Symbol" panose="05050102010706020507" pitchFamily="18" charset="2"/>
              </a:rPr>
              <a:t></a:t>
            </a:r>
            <a:r>
              <a:rPr lang="en-US" altLang="en-US" sz="2200" baseline="-25000" dirty="0">
                <a:solidFill>
                  <a:srgbClr val="66FFFF"/>
                </a:solidFill>
              </a:rPr>
              <a:t>2</a:t>
            </a:r>
            <a:r>
              <a:rPr lang="en-US" altLang="en-US" sz="2200" dirty="0">
                <a:solidFill>
                  <a:srgbClr val="66FFFF"/>
                </a:solidFill>
              </a:rPr>
              <a:t>: Large-Sample Case</a:t>
            </a:r>
            <a:r>
              <a:rPr lang="en-US" altLang="en-US" sz="2200" dirty="0"/>
              <a:t> 	</a:t>
            </a:r>
          </a:p>
          <a:p>
            <a:pPr marL="288925" indent="-288925">
              <a:buFont typeface="Monotype Sorts" pitchFamily="2" charset="2"/>
              <a:buNone/>
            </a:pPr>
            <a:r>
              <a:rPr lang="en-US" altLang="en-US" sz="2200" dirty="0"/>
              <a:t>		</a:t>
            </a:r>
            <a:endParaRPr lang="en-US" altLang="en-US" sz="2200" dirty="0" smtClean="0"/>
          </a:p>
          <a:p>
            <a:pPr marL="288925" indent="-288925" algn="justLow">
              <a:buFont typeface="Monotype Sorts" pitchFamily="2" charset="2"/>
              <a:buNone/>
            </a:pPr>
            <a:r>
              <a:rPr lang="en-US" altLang="en-US" sz="2200" dirty="0"/>
              <a:t> </a:t>
            </a:r>
            <a:r>
              <a:rPr lang="en-US" altLang="en-US" sz="2200" dirty="0" smtClean="0"/>
              <a:t>   </a:t>
            </a:r>
            <a:r>
              <a:rPr lang="en-US" altLang="en-US" sz="2200" dirty="0" smtClean="0"/>
              <a:t>Par</a:t>
            </a:r>
            <a:r>
              <a:rPr lang="en-US" altLang="en-US" sz="2200" dirty="0"/>
              <a:t>, Inc. is a manufacturer of golf equipment and has developed a new golf ball that has been designed to provide “extra distance.”  In a test of driving distance using a mechanical driving device, a sample of Par golf balls was compared with a sample of golf balls made by Rap, Ltd., a competitor. </a:t>
            </a:r>
            <a:endParaRPr lang="en-US" altLang="en-US" sz="2200" dirty="0" smtClean="0"/>
          </a:p>
          <a:p>
            <a:pPr marL="288925" indent="-288925" algn="justLow">
              <a:buFont typeface="Monotype Sorts" pitchFamily="2" charset="2"/>
              <a:buNone/>
            </a:pPr>
            <a:r>
              <a:rPr lang="en-US" altLang="en-US" sz="2200" dirty="0" smtClean="0"/>
              <a:t> </a:t>
            </a:r>
            <a:endParaRPr lang="en-US" altLang="en-US" sz="2200" dirty="0"/>
          </a:p>
          <a:p>
            <a:pPr marL="288925" indent="-288925" algn="justLow">
              <a:buFont typeface="Monotype Sorts" pitchFamily="2" charset="2"/>
              <a:buNone/>
            </a:pPr>
            <a:r>
              <a:rPr lang="en-US" altLang="en-US" sz="2200" dirty="0"/>
              <a:t>		The sample statistics appear on the next slide.</a:t>
            </a:r>
          </a:p>
          <a:p>
            <a:pPr marL="288925" indent="-288925">
              <a:buFont typeface="Monotype Sorts" pitchFamily="2" charset="2"/>
              <a:buNone/>
            </a:pPr>
            <a:endParaRPr lang="en-US" altLang="en-US" sz="2200" dirty="0"/>
          </a:p>
        </p:txBody>
      </p:sp>
    </p:spTree>
  </p:cSld>
  <p:clrMapOvr>
    <a:masterClrMapping/>
  </p:clrMapOvr>
  <p:transition>
    <p:zoom/>
  </p:transition>
</p:sld>
</file>

<file path=ppt/theme/theme1.xml><?xml version="1.0" encoding="utf-8"?>
<a:theme xmlns:a="http://schemas.openxmlformats.org/drawingml/2006/main" name="CH01">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CH0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anose="0204060205030503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anose="02040602050305030304" pitchFamily="18" charset="0"/>
          </a:defRPr>
        </a:defPPr>
      </a:lstStyle>
    </a:lnDef>
  </a:objectDefaults>
  <a:extraClrSchemeLst>
    <a:extraClrScheme>
      <a:clrScheme name="CH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C:\Slides\SBE8ppt\CH01.PPT</Template>
  <TotalTime>2412</TotalTime>
  <Pages>39</Pages>
  <Words>1985</Words>
  <Application>Microsoft Office PowerPoint</Application>
  <PresentationFormat>On-screen Show (4:3)</PresentationFormat>
  <Paragraphs>487</Paragraphs>
  <Slides>49</Slides>
  <Notes>40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63" baseType="lpstr">
      <vt:lpstr>Calibri</vt:lpstr>
      <vt:lpstr>Wingdings</vt:lpstr>
      <vt:lpstr>Monotype Sorts</vt:lpstr>
      <vt:lpstr>Verdana</vt:lpstr>
      <vt:lpstr>Arial Narrow</vt:lpstr>
      <vt:lpstr>Cambria Math</vt:lpstr>
      <vt:lpstr>Times New Roman</vt:lpstr>
      <vt:lpstr>Arial</vt:lpstr>
      <vt:lpstr>Book Antiqua</vt:lpstr>
      <vt:lpstr>MT Symbol</vt:lpstr>
      <vt:lpstr>Symbol</vt:lpstr>
      <vt:lpstr>CH01</vt:lpstr>
      <vt:lpstr>Equation</vt:lpstr>
      <vt:lpstr>Microsoft Equation 3.0</vt:lpstr>
      <vt:lpstr>PowerPoint Presentation</vt:lpstr>
      <vt:lpstr>Chapter 10  Comparisons Involving Means</vt:lpstr>
      <vt:lpstr>PowerPoint Presentation</vt:lpstr>
      <vt:lpstr>PowerPoint Presentation</vt:lpstr>
      <vt:lpstr>Estimation of the Difference Between the Means  of Two Populations:  Independent Samples</vt:lpstr>
      <vt:lpstr>Point Estimator of the Difference Between the Means of Two Populations</vt:lpstr>
      <vt:lpstr>Sampling Distribution of </vt:lpstr>
      <vt:lpstr>Interval Estimate of 1 - 2: Large-Sample Case (n1 &gt; 30 and n2 &gt; 30)</vt:lpstr>
      <vt:lpstr>Example:  Par, Inc.</vt:lpstr>
      <vt:lpstr>Example:  Par, Inc.</vt:lpstr>
      <vt:lpstr>Example:  Par, Inc.</vt:lpstr>
      <vt:lpstr>PowerPoint Presentation</vt:lpstr>
      <vt:lpstr>Example:  Par, Inc.</vt:lpstr>
      <vt:lpstr>Interval Estimate of 1 - 2: Small-Sample Case (n1 &lt; 30 and/or n2 &lt; 30)</vt:lpstr>
      <vt:lpstr>Interval Estimate of 1 - 2: Small-Sample Case (n1 &lt; 30 and/or n2 &lt; 30)</vt:lpstr>
      <vt:lpstr>Example:  Specific Motors</vt:lpstr>
      <vt:lpstr>Example:  Specific Motors</vt:lpstr>
      <vt:lpstr>Example:  Specific Motors</vt:lpstr>
      <vt:lpstr>Example:  Specific Motors</vt:lpstr>
      <vt:lpstr>Hypothesis Tests About the Difference  Between the Means of Two Populations:  Independent Samples</vt:lpstr>
      <vt:lpstr>Example:  Par, Inc.</vt:lpstr>
      <vt:lpstr>Example:  Par, Inc.</vt:lpstr>
      <vt:lpstr>Example:  Par, Inc.</vt:lpstr>
      <vt:lpstr>Example:  Par, Inc.</vt:lpstr>
      <vt:lpstr>Example:  Specific Motors</vt:lpstr>
      <vt:lpstr>Example:  Specific Motors</vt:lpstr>
      <vt:lpstr>Example: Semiconductor (Solve using SPSS)</vt:lpstr>
      <vt:lpstr>Solution of the Example</vt:lpstr>
      <vt:lpstr>PowerPoint Presentation</vt:lpstr>
      <vt:lpstr>Inference About the Difference Between the Means of Two Populations:  Matched Samples</vt:lpstr>
      <vt:lpstr>Example:  Express Deliveries</vt:lpstr>
      <vt:lpstr>Example:  Express Deliveries</vt:lpstr>
      <vt:lpstr>Example:  Express Deliveries</vt:lpstr>
      <vt:lpstr>Example:  Express Deliveries</vt:lpstr>
      <vt:lpstr>Example: Programming languages(Solve using SPSS)</vt:lpstr>
      <vt:lpstr>Solution of the Example</vt:lpstr>
      <vt:lpstr>PowerPoint Presentation</vt:lpstr>
      <vt:lpstr>Inferences About the Difference  Between the Proportions of Two Populations</vt:lpstr>
      <vt:lpstr>Sampling Distribution of    p ̂_1-p ̂_2    </vt:lpstr>
      <vt:lpstr>Interval Estimation of p1 - p2</vt:lpstr>
      <vt:lpstr>Example:  MRA</vt:lpstr>
      <vt:lpstr>Example:  MRA</vt:lpstr>
      <vt:lpstr>Example:  MRA</vt:lpstr>
      <vt:lpstr>Hypothesis Tests about p1 - p2</vt:lpstr>
      <vt:lpstr>Example:  MRA</vt:lpstr>
      <vt:lpstr>Example:  MRA</vt:lpstr>
      <vt:lpstr>Case Study 3: Par Product</vt:lpstr>
      <vt:lpstr>PowerPoint Presentation</vt:lpstr>
      <vt:lpstr>End of Chapter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INFERENCE: TWO POPULATIONS</dc:title>
  <dc:subject/>
  <dc:creator>John S. Loucks IV</dc:creator>
  <cp:keywords/>
  <dc:description/>
  <cp:lastModifiedBy>Ibrahim Abdalla</cp:lastModifiedBy>
  <cp:revision>97</cp:revision>
  <cp:lastPrinted>1601-01-01T00:00:00Z</cp:lastPrinted>
  <dcterms:created xsi:type="dcterms:W3CDTF">1996-08-27T08:30:46Z</dcterms:created>
  <dcterms:modified xsi:type="dcterms:W3CDTF">2018-05-20T02:36:57Z</dcterms:modified>
</cp:coreProperties>
</file>