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0" r:id="rId1"/>
  </p:sldMasterIdLst>
  <p:notesMasterIdLst>
    <p:notesMasterId r:id="rId47"/>
  </p:notesMasterIdLst>
  <p:sldIdLst>
    <p:sldId id="256" r:id="rId2"/>
    <p:sldId id="257" r:id="rId3"/>
    <p:sldId id="258" r:id="rId4"/>
    <p:sldId id="279" r:id="rId5"/>
    <p:sldId id="281" r:id="rId6"/>
    <p:sldId id="260" r:id="rId7"/>
    <p:sldId id="278" r:id="rId8"/>
    <p:sldId id="259" r:id="rId9"/>
    <p:sldId id="267" r:id="rId10"/>
    <p:sldId id="261" r:id="rId11"/>
    <p:sldId id="262" r:id="rId12"/>
    <p:sldId id="264" r:id="rId13"/>
    <p:sldId id="263" r:id="rId14"/>
    <p:sldId id="265" r:id="rId15"/>
    <p:sldId id="266" r:id="rId16"/>
    <p:sldId id="268" r:id="rId17"/>
    <p:sldId id="269" r:id="rId18"/>
    <p:sldId id="270" r:id="rId19"/>
    <p:sldId id="271" r:id="rId20"/>
    <p:sldId id="272" r:id="rId21"/>
    <p:sldId id="289" r:id="rId22"/>
    <p:sldId id="273" r:id="rId23"/>
    <p:sldId id="274" r:id="rId24"/>
    <p:sldId id="311" r:id="rId25"/>
    <p:sldId id="312" r:id="rId26"/>
    <p:sldId id="313" r:id="rId27"/>
    <p:sldId id="291" r:id="rId28"/>
    <p:sldId id="275" r:id="rId29"/>
    <p:sldId id="276" r:id="rId30"/>
    <p:sldId id="277" r:id="rId31"/>
    <p:sldId id="293" r:id="rId32"/>
    <p:sldId id="294" r:id="rId33"/>
    <p:sldId id="295" r:id="rId34"/>
    <p:sldId id="297" r:id="rId35"/>
    <p:sldId id="296" r:id="rId36"/>
    <p:sldId id="298" r:id="rId37"/>
    <p:sldId id="306" r:id="rId38"/>
    <p:sldId id="300" r:id="rId39"/>
    <p:sldId id="301" r:id="rId40"/>
    <p:sldId id="309" r:id="rId41"/>
    <p:sldId id="302" r:id="rId42"/>
    <p:sldId id="310" r:id="rId43"/>
    <p:sldId id="303" r:id="rId44"/>
    <p:sldId id="308" r:id="rId45"/>
    <p:sldId id="307" r:id="rId4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434" autoAdjust="0"/>
  </p:normalViewPr>
  <p:slideViewPr>
    <p:cSldViewPr snapToGrid="0">
      <p:cViewPr>
        <p:scale>
          <a:sx n="81" d="100"/>
          <a:sy n="81" d="100"/>
        </p:scale>
        <p:origin x="-288" y="-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911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78C1F9-F5E6-40CC-94E6-1786CC5AC351}" type="datetimeFigureOut">
              <a:rPr lang="en-US" smtClean="0"/>
              <a:t>4/19/2020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1D6FFE-7EC3-4470-9341-DD61ED4AE7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0789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1D6FFE-7EC3-4470-9341-DD61ED4AE78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0822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1D6FFE-7EC3-4470-9341-DD61ED4AE78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8274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1D6FFE-7EC3-4470-9341-DD61ED4AE781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1107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>
            <a:off x="0" y="4572000"/>
            <a:ext cx="12192000" cy="1600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4740333"/>
            <a:ext cx="10972800" cy="1263534"/>
          </a:xfrm>
        </p:spPr>
        <p:txBody>
          <a:bodyPr anchor="ctr">
            <a:normAutofit/>
          </a:bodyPr>
          <a:lstStyle>
            <a:lvl1pPr algn="l">
              <a:defRPr sz="5800"/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0" y="6210300"/>
            <a:ext cx="12192000" cy="0"/>
          </a:xfrm>
          <a:prstGeom prst="line">
            <a:avLst/>
          </a:prstGeom>
          <a:ln w="76200"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6286500"/>
            <a:ext cx="10972800" cy="457200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80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pic>
        <p:nvPicPr>
          <p:cNvPr id="9" name="Picture 8" descr="Closeup of test tubes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4" y="0"/>
            <a:ext cx="12188952" cy="4571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678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=""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411459-1276-4D38-A724-A810E0710668}" type="datetime1">
              <a:rPr lang="en-US" smtClean="0"/>
              <a:t>4/19/2020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6959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>
            <a:off x="9310254" y="0"/>
            <a:ext cx="288174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cxnSp>
        <p:nvCxnSpPr>
          <p:cNvPr id="8" name="Straight Connector 7"/>
          <p:cNvCxnSpPr/>
          <p:nvPr/>
        </p:nvCxnSpPr>
        <p:spPr>
          <a:xfrm flipH="1">
            <a:off x="9310254" y="0"/>
            <a:ext cx="1" cy="6858000"/>
          </a:xfrm>
          <a:prstGeom prst="line">
            <a:avLst/>
          </a:prstGeom>
          <a:ln w="76200"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86900" y="685800"/>
            <a:ext cx="2324100" cy="548639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199" y="685800"/>
            <a:ext cx="8105775" cy="548639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0F594-0089-4190-9241-1C76717AD7B3}" type="datetime1">
              <a:rPr lang="en-US" smtClean="0"/>
              <a:t>4/19/2020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4899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F9518-7A92-443D-920E-834992E5DB9D}" type="datetime1">
              <a:rPr lang="en-US" smtClean="0"/>
              <a:t>4/19/2020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1184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>
            <a:off x="0" y="0"/>
            <a:ext cx="12192000" cy="5715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153095"/>
            <a:ext cx="10972800" cy="2286000"/>
          </a:xfrm>
        </p:spPr>
        <p:txBody>
          <a:bodyPr anchor="b">
            <a:normAutofit/>
          </a:bodyPr>
          <a:lstStyle>
            <a:lvl1pPr>
              <a:defRPr sz="58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cxnSp>
        <p:nvCxnSpPr>
          <p:cNvPr id="8" name="Straight Connector 7"/>
          <p:cNvCxnSpPr/>
          <p:nvPr/>
        </p:nvCxnSpPr>
        <p:spPr>
          <a:xfrm>
            <a:off x="0" y="5753100"/>
            <a:ext cx="12192000" cy="0"/>
          </a:xfrm>
          <a:prstGeom prst="line">
            <a:avLst/>
          </a:prstGeom>
          <a:ln w="76200"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3250" y="5864054"/>
            <a:ext cx="10972800" cy="450042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00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55290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1714501"/>
            <a:ext cx="4752109" cy="4457700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3091" y="1714501"/>
            <a:ext cx="4752109" cy="4457700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C7ED9-E681-4207-B828-DABD7901F58A}" type="datetime1">
              <a:rPr lang="en-US" smtClean="0"/>
              <a:t>4/19/2020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7330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1529541"/>
            <a:ext cx="4754880" cy="811583"/>
          </a:xfrm>
        </p:spPr>
        <p:txBody>
          <a:bodyPr anchor="b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6800" y="2484692"/>
            <a:ext cx="4754880" cy="3687508"/>
          </a:xfrm>
        </p:spPr>
        <p:txBody>
          <a:bodyPr/>
          <a:lstStyle>
            <a:lvl1pPr>
              <a:spcBef>
                <a:spcPts val="2000"/>
              </a:spcBef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0320" y="1529541"/>
            <a:ext cx="4754880" cy="811583"/>
          </a:xfrm>
        </p:spPr>
        <p:txBody>
          <a:bodyPr anchor="b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0320" y="2484692"/>
            <a:ext cx="4754880" cy="3687508"/>
          </a:xfrm>
        </p:spPr>
        <p:txBody>
          <a:bodyPr/>
          <a:lstStyle>
            <a:lvl1pPr>
              <a:spcBef>
                <a:spcPts val="2000"/>
              </a:spcBef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B70AA-FE48-49B1-A79A-2F3656168AE7}" type="datetime1">
              <a:rPr lang="en-US" smtClean="0"/>
              <a:t>4/19/2020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5378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D7A04-27C7-4285-B265-F026013EF208}" type="datetime1">
              <a:rPr lang="en-US" smtClean="0"/>
              <a:t>4/19/2020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1229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54F13-3C52-442B-9033-DEF2C8D27709}" type="datetime1">
              <a:rPr lang="en-US" smtClean="0"/>
              <a:t>4/19/2020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0621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=""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 bwMode="ltGray">
          <a:xfrm>
            <a:off x="0" y="0"/>
            <a:ext cx="42672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cxnSp>
        <p:nvCxnSpPr>
          <p:cNvPr id="9" name="Straight Connector 8"/>
          <p:cNvCxnSpPr/>
          <p:nvPr/>
        </p:nvCxnSpPr>
        <p:spPr>
          <a:xfrm flipH="1">
            <a:off x="4267200" y="0"/>
            <a:ext cx="1" cy="6858000"/>
          </a:xfrm>
          <a:prstGeom prst="line">
            <a:avLst/>
          </a:prstGeom>
          <a:ln w="76200"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519" y="465512"/>
            <a:ext cx="3506162" cy="1600200"/>
          </a:xfrm>
        </p:spPr>
        <p:txBody>
          <a:bodyPr anchor="t">
            <a:normAutofit/>
          </a:bodyPr>
          <a:lstStyle>
            <a:lvl1pPr>
              <a:defRPr sz="28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0519" y="3746500"/>
            <a:ext cx="3506162" cy="2425700"/>
          </a:xfrm>
        </p:spPr>
        <p:txBody>
          <a:bodyPr anchor="b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99000" y="465513"/>
            <a:ext cx="7048500" cy="5935287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327676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="" xmlns:p15="http://schemas.microsoft.com/office/powerpoint/2012/main">
        <p15:guide id="1" pos="2688">
          <p15:clr>
            <a:srgbClr val="FBAE40"/>
          </p15:clr>
        </p15:guide>
        <p15:guide id="2" orient="horz" pos="288">
          <p15:clr>
            <a:srgbClr val="FBAE40"/>
          </p15:clr>
        </p15:guide>
        <p15:guide id="3" orient="horz" pos="4032">
          <p15:clr>
            <a:srgbClr val="FBAE40"/>
          </p15:clr>
        </p15:guide>
        <p15:guide id="4" pos="2952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ltGray">
          <a:xfrm>
            <a:off x="0" y="0"/>
            <a:ext cx="42672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cxnSp>
        <p:nvCxnSpPr>
          <p:cNvPr id="9" name="Straight Connector 8"/>
          <p:cNvCxnSpPr/>
          <p:nvPr/>
        </p:nvCxnSpPr>
        <p:spPr>
          <a:xfrm flipH="1">
            <a:off x="4267200" y="0"/>
            <a:ext cx="1" cy="6858000"/>
          </a:xfrm>
          <a:prstGeom prst="line">
            <a:avLst/>
          </a:prstGeom>
          <a:ln w="76200"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4048" y="466344"/>
            <a:ext cx="3502152" cy="1600200"/>
          </a:xfrm>
        </p:spPr>
        <p:txBody>
          <a:bodyPr anchor="t">
            <a:normAutofit/>
          </a:bodyPr>
          <a:lstStyle>
            <a:lvl1pPr>
              <a:defRPr sz="2800" b="0"/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4048" y="3749040"/>
            <a:ext cx="3502152" cy="2423160"/>
          </a:xfrm>
        </p:spPr>
        <p:txBody>
          <a:bodyPr anchor="b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Picture Placeholder 2" descr="An empty placeholder to add an image. Click on the placeholder and select the image that you wish to add"/>
          <p:cNvSpPr>
            <a:spLocks noGrp="1"/>
          </p:cNvSpPr>
          <p:nvPr>
            <p:ph type="pic" idx="1"/>
          </p:nvPr>
        </p:nvSpPr>
        <p:spPr>
          <a:xfrm>
            <a:off x="4309872" y="0"/>
            <a:ext cx="7882128" cy="6858000"/>
          </a:xfrm>
        </p:spPr>
        <p:txBody>
          <a:bodyPr tIns="73152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78157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>
            <a:off x="0" y="0"/>
            <a:ext cx="12192000" cy="137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auto">
          <a:xfrm>
            <a:off x="1066800" y="127000"/>
            <a:ext cx="10058400" cy="10972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0" y="1371600"/>
            <a:ext cx="12192000" cy="0"/>
          </a:xfrm>
          <a:prstGeom prst="line">
            <a:avLst/>
          </a:prstGeom>
          <a:ln w="76200"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1714500"/>
            <a:ext cx="10058400" cy="44577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724" y="6394450"/>
            <a:ext cx="523875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9625" y="6394450"/>
            <a:ext cx="813435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486900" y="6394450"/>
            <a:ext cx="23241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fld id="{970C8342-15C3-4752-8B81-438484BE2794}" type="datetime1">
              <a:rPr lang="en-US" smtClean="0"/>
              <a:t>4/19/2020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760337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914400" rtl="0" eaLnBrk="1" latinLnBrk="0" hangingPunct="1">
        <a:spcBef>
          <a:spcPts val="2200"/>
        </a:spcBef>
        <a:buClr>
          <a:schemeClr val="tx1">
            <a:lumMod val="65000"/>
          </a:schemeClr>
        </a:buClr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94360" indent="-274320" algn="l" defTabSz="914400" rtl="0" eaLnBrk="1" latinLnBrk="0" hangingPunct="1">
        <a:spcBef>
          <a:spcPts val="1600"/>
        </a:spcBef>
        <a:buClr>
          <a:schemeClr val="tx1">
            <a:lumMod val="65000"/>
          </a:schemeClr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68680" indent="-228600" algn="l" defTabSz="914400" rtl="0" eaLnBrk="1" latinLnBrk="0" hangingPunct="1">
        <a:spcBef>
          <a:spcPts val="1200"/>
        </a:spcBef>
        <a:buClr>
          <a:schemeClr val="tx1">
            <a:lumMod val="65000"/>
          </a:schemeClr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28600" algn="l" defTabSz="914400" rtl="0" eaLnBrk="1" latinLnBrk="0" hangingPunct="1">
        <a:spcBef>
          <a:spcPts val="1000"/>
        </a:spcBef>
        <a:buClr>
          <a:schemeClr val="tx1">
            <a:lumMod val="65000"/>
          </a:schemeClr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417320" indent="-228600" algn="l" defTabSz="914400" rtl="0" eaLnBrk="1" latinLnBrk="0" hangingPunct="1">
        <a:spcBef>
          <a:spcPts val="800"/>
        </a:spcBef>
        <a:buClr>
          <a:schemeClr val="tx1">
            <a:lumMod val="65000"/>
          </a:schemeClr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defTabSz="914400" rtl="0" eaLnBrk="1" latinLnBrk="0" hangingPunct="1">
        <a:spcBef>
          <a:spcPts val="600"/>
        </a:spcBef>
        <a:buClr>
          <a:schemeClr val="tx1">
            <a:lumMod val="65000"/>
          </a:schemeClr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874520" indent="-228600" algn="l" defTabSz="914400" rtl="0" eaLnBrk="1" latinLnBrk="0" hangingPunct="1">
        <a:spcBef>
          <a:spcPts val="600"/>
        </a:spcBef>
        <a:buClr>
          <a:schemeClr val="tx1">
            <a:lumMod val="65000"/>
          </a:schemeClr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228600" algn="l" defTabSz="914400" rtl="0" eaLnBrk="1" latinLnBrk="0" hangingPunct="1">
        <a:spcBef>
          <a:spcPts val="600"/>
        </a:spcBef>
        <a:buClr>
          <a:schemeClr val="tx1">
            <a:lumMod val="65000"/>
          </a:schemeClr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228600" algn="l" defTabSz="914400" rtl="0" eaLnBrk="1" latinLnBrk="0" hangingPunct="1">
        <a:spcBef>
          <a:spcPts val="600"/>
        </a:spcBef>
        <a:buClr>
          <a:schemeClr val="tx1">
            <a:lumMod val="65000"/>
          </a:schemeClr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8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Carbon Dioxide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en-US" sz="3600" b="1" dirty="0"/>
              <a:t>Processing of Carbon Dioxide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5200" y="4740333"/>
            <a:ext cx="914400" cy="1228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352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381" y="127000"/>
            <a:ext cx="10058400" cy="1097280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Carbon Capture &amp; Storage Technology</a:t>
            </a:r>
            <a:endParaRPr lang="en-US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" y="1447165"/>
            <a:ext cx="12112289" cy="5410835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“A Technology that can capture 90% of the Carbon Dioxide Emission and Prevent Co</a:t>
            </a:r>
            <a:r>
              <a:rPr lang="en-US" sz="2800" b="1" baseline="-25000" dirty="0" smtClean="0">
                <a:solidFill>
                  <a:srgbClr val="FF0000"/>
                </a:solidFill>
              </a:rPr>
              <a:t>2</a:t>
            </a:r>
            <a:r>
              <a:rPr lang="en-US" sz="2800" b="1" dirty="0" smtClean="0">
                <a:solidFill>
                  <a:srgbClr val="FF0000"/>
                </a:solidFill>
              </a:rPr>
              <a:t> from entering the Atmosphere”</a:t>
            </a:r>
          </a:p>
          <a:p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The CCS chain consist of three parts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Capturing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Transportation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Storage </a:t>
            </a:r>
            <a:endParaRPr lang="en-US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7889" y="71438"/>
            <a:ext cx="914400" cy="122872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943600" y="1990165"/>
            <a:ext cx="6248400" cy="4867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980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381" y="127000"/>
            <a:ext cx="10058400" cy="1097280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Capturing </a:t>
            </a:r>
            <a:r>
              <a:rPr lang="en-US" sz="3600" b="1" dirty="0"/>
              <a:t>C</a:t>
            </a:r>
            <a:r>
              <a:rPr lang="en-US" sz="3600" b="1" dirty="0" smtClean="0"/>
              <a:t>arbon Dioxide</a:t>
            </a:r>
            <a:endParaRPr lang="en-US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381" y="1465729"/>
            <a:ext cx="11093819" cy="4706471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Capturing of Co</a:t>
            </a:r>
            <a:r>
              <a:rPr lang="en-US" sz="2800" b="1" baseline="-25000" dirty="0" smtClean="0">
                <a:solidFill>
                  <a:srgbClr val="FF0000"/>
                </a:solidFill>
              </a:rPr>
              <a:t>2</a:t>
            </a:r>
            <a:r>
              <a:rPr lang="en-US" sz="2800" b="1" dirty="0" smtClean="0">
                <a:solidFill>
                  <a:srgbClr val="FF0000"/>
                </a:solidFill>
              </a:rPr>
              <a:t> by 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2800" dirty="0" smtClean="0"/>
              <a:t>Pre Combustion Technology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2800" dirty="0" smtClean="0"/>
              <a:t>Post </a:t>
            </a:r>
            <a:r>
              <a:rPr lang="en-US" sz="2800" dirty="0"/>
              <a:t>C</a:t>
            </a:r>
            <a:r>
              <a:rPr lang="en-US" sz="2800" dirty="0" smtClean="0"/>
              <a:t>ombustion Technology 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2800" dirty="0" smtClean="0"/>
              <a:t>Oxy Fuel Process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7889" y="71438"/>
            <a:ext cx="914400" cy="12287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intStrok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33247" y="1749799"/>
            <a:ext cx="6158753" cy="500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119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27000"/>
            <a:ext cx="11071412" cy="1097280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Pre Combustion Technology</a:t>
            </a:r>
            <a:endParaRPr lang="en-US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721224"/>
            <a:ext cx="6735517" cy="436868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Removing </a:t>
            </a:r>
            <a:r>
              <a:rPr lang="en-US" sz="2800" dirty="0" smtClean="0"/>
              <a:t>CO</a:t>
            </a:r>
            <a:r>
              <a:rPr lang="en-US" sz="2800" baseline="-25000" dirty="0" smtClean="0"/>
              <a:t>2</a:t>
            </a:r>
            <a:r>
              <a:rPr lang="en-US" sz="2800" dirty="0" smtClean="0"/>
              <a:t> </a:t>
            </a:r>
            <a:r>
              <a:rPr lang="en-US" sz="2800" dirty="0" smtClean="0"/>
              <a:t>before combustion </a:t>
            </a:r>
          </a:p>
          <a:p>
            <a:r>
              <a:rPr lang="en-US" sz="2800" dirty="0" smtClean="0"/>
              <a:t>By Gasifying the coal through the reaction with oxygen(O</a:t>
            </a:r>
            <a:r>
              <a:rPr lang="en-US" sz="2800" baseline="-25000" dirty="0" smtClean="0"/>
              <a:t>2</a:t>
            </a:r>
            <a:r>
              <a:rPr lang="en-US" sz="2800" dirty="0" smtClean="0"/>
              <a:t>) </a:t>
            </a:r>
            <a:endParaRPr lang="en-US" sz="2800" dirty="0"/>
          </a:p>
          <a:p>
            <a:r>
              <a:rPr lang="en-US" sz="2800" dirty="0" smtClean="0"/>
              <a:t>It is possible to obtain a mixture of mostly </a:t>
            </a:r>
            <a:r>
              <a:rPr lang="en-US" sz="2800" dirty="0" smtClean="0"/>
              <a:t>CO</a:t>
            </a:r>
            <a:r>
              <a:rPr lang="en-US" sz="2800" baseline="-25000" dirty="0" smtClean="0"/>
              <a:t>2</a:t>
            </a:r>
            <a:r>
              <a:rPr lang="en-US" sz="2800" dirty="0" smtClean="0"/>
              <a:t> </a:t>
            </a:r>
            <a:r>
              <a:rPr lang="en-US" sz="2800" dirty="0" smtClean="0"/>
              <a:t>&amp; H</a:t>
            </a:r>
            <a:r>
              <a:rPr lang="en-US" sz="2800" baseline="-25000" dirty="0" smtClean="0"/>
              <a:t>2</a:t>
            </a:r>
          </a:p>
          <a:p>
            <a:r>
              <a:rPr lang="en-US" sz="2800" dirty="0" smtClean="0"/>
              <a:t>CO</a:t>
            </a:r>
            <a:r>
              <a:rPr lang="en-US" sz="2800" baseline="-25000" dirty="0" smtClean="0"/>
              <a:t>2</a:t>
            </a:r>
            <a:r>
              <a:rPr lang="en-US" sz="2800" dirty="0" smtClean="0"/>
              <a:t> </a:t>
            </a:r>
            <a:r>
              <a:rPr lang="en-US" sz="2800" dirty="0" smtClean="0"/>
              <a:t>is captured and H</a:t>
            </a:r>
            <a:r>
              <a:rPr lang="en-US" sz="2800" baseline="-25000" dirty="0" smtClean="0"/>
              <a:t>2</a:t>
            </a:r>
            <a:r>
              <a:rPr lang="en-US" sz="2800" dirty="0" smtClean="0"/>
              <a:t>  is use as fuel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5518" y="1420271"/>
            <a:ext cx="5456482" cy="541083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7889" y="71438"/>
            <a:ext cx="914400" cy="1228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677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34" y="127000"/>
            <a:ext cx="10058400" cy="1097280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Post Combustion Technology</a:t>
            </a:r>
            <a:endParaRPr lang="en-US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32965"/>
            <a:ext cx="6938683" cy="4556939"/>
          </a:xfrm>
        </p:spPr>
        <p:txBody>
          <a:bodyPr>
            <a:normAutofit/>
          </a:bodyPr>
          <a:lstStyle/>
          <a:p>
            <a:r>
              <a:rPr lang="en-US" sz="2800" dirty="0" smtClean="0"/>
              <a:t>Removing </a:t>
            </a:r>
            <a:r>
              <a:rPr lang="en-US" sz="2800" dirty="0" smtClean="0"/>
              <a:t>CO</a:t>
            </a:r>
            <a:r>
              <a:rPr lang="en-US" sz="2800" baseline="-25000" dirty="0" smtClean="0"/>
              <a:t>2</a:t>
            </a:r>
            <a:r>
              <a:rPr lang="en-US" sz="2800" dirty="0" smtClean="0"/>
              <a:t> </a:t>
            </a:r>
            <a:r>
              <a:rPr lang="en-US" sz="2800" dirty="0" smtClean="0"/>
              <a:t>after combustion </a:t>
            </a:r>
          </a:p>
          <a:p>
            <a:r>
              <a:rPr lang="en-US" sz="2800" dirty="0" smtClean="0"/>
              <a:t>Applicable to fossil fuel burning power plants that release fuel gas </a:t>
            </a:r>
          </a:p>
          <a:p>
            <a:r>
              <a:rPr lang="en-US" sz="2800" dirty="0" smtClean="0"/>
              <a:t>Reacting the fuel gas with chemicals that absorb </a:t>
            </a:r>
            <a:r>
              <a:rPr lang="en-US" sz="2800" dirty="0" smtClean="0"/>
              <a:t>CO</a:t>
            </a:r>
            <a:r>
              <a:rPr lang="en-US" sz="2800" baseline="-25000" dirty="0" smtClean="0"/>
              <a:t>2</a:t>
            </a:r>
            <a:r>
              <a:rPr lang="en-US" sz="2800" dirty="0" smtClean="0"/>
              <a:t> </a:t>
            </a:r>
            <a:r>
              <a:rPr lang="en-US" sz="2800" dirty="0" smtClean="0"/>
              <a:t>and then heat the chemicals to release </a:t>
            </a:r>
            <a:r>
              <a:rPr lang="en-US" sz="2800" dirty="0" smtClean="0"/>
              <a:t>CO</a:t>
            </a:r>
            <a:r>
              <a:rPr lang="en-US" sz="2800" baseline="-25000" dirty="0" smtClean="0"/>
              <a:t>2</a:t>
            </a:r>
            <a:endParaRPr lang="en-US" sz="2800" baseline="-25000" dirty="0" smtClean="0"/>
          </a:p>
          <a:p>
            <a:r>
              <a:rPr lang="en-US" sz="2800" b="1" dirty="0" smtClean="0"/>
              <a:t>Fuel Gas</a:t>
            </a:r>
            <a:r>
              <a:rPr lang="en-US" sz="2800" dirty="0" smtClean="0"/>
              <a:t> “M</a:t>
            </a:r>
            <a:r>
              <a:rPr lang="en-US" sz="2800" b="1" dirty="0" smtClean="0"/>
              <a:t>ixture </a:t>
            </a:r>
            <a:r>
              <a:rPr lang="en-US" sz="2800" dirty="0" smtClean="0"/>
              <a:t>of Nitrogen , water vapor , 15% </a:t>
            </a:r>
            <a:r>
              <a:rPr lang="en-US" sz="2800" dirty="0" smtClean="0"/>
              <a:t>CO</a:t>
            </a:r>
            <a:r>
              <a:rPr lang="en-US" sz="2800" baseline="-25000" dirty="0" smtClean="0"/>
              <a:t>2</a:t>
            </a:r>
            <a:endParaRPr lang="en-US" sz="2800" baseline="-25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2065" y="1427144"/>
            <a:ext cx="4549935" cy="543085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7889" y="71438"/>
            <a:ext cx="914400" cy="1228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84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27000"/>
            <a:ext cx="11125200" cy="1097280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Oxy Fuel Process </a:t>
            </a:r>
            <a:endParaRPr lang="en-US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86753"/>
            <a:ext cx="5741894" cy="4503151"/>
          </a:xfrm>
        </p:spPr>
        <p:txBody>
          <a:bodyPr>
            <a:noAutofit/>
          </a:bodyPr>
          <a:lstStyle/>
          <a:p>
            <a:r>
              <a:rPr lang="en-US" sz="2800" dirty="0" smtClean="0"/>
              <a:t>The Fuel is burnt in oxygen(O</a:t>
            </a:r>
            <a:r>
              <a:rPr lang="en-US" sz="2800" baseline="-25000" dirty="0" smtClean="0"/>
              <a:t>2</a:t>
            </a:r>
            <a:r>
              <a:rPr lang="en-US" sz="2800" dirty="0" smtClean="0"/>
              <a:t>) instead of air </a:t>
            </a:r>
          </a:p>
          <a:p>
            <a:r>
              <a:rPr lang="en-US" sz="2800" dirty="0" smtClean="0"/>
              <a:t>The resultant  flue gas is condensed through cooling</a:t>
            </a:r>
          </a:p>
          <a:p>
            <a:r>
              <a:rPr lang="en-US" sz="2800" dirty="0"/>
              <a:t>R</a:t>
            </a:r>
            <a:r>
              <a:rPr lang="en-US" sz="2800" dirty="0" smtClean="0"/>
              <a:t>esultant is an pure </a:t>
            </a:r>
            <a:r>
              <a:rPr lang="en-US" sz="2800" dirty="0" smtClean="0"/>
              <a:t>CO</a:t>
            </a:r>
            <a:r>
              <a:rPr lang="en-US" sz="2800" baseline="-25000" dirty="0" smtClean="0"/>
              <a:t>2</a:t>
            </a:r>
            <a:r>
              <a:rPr lang="en-US" sz="2800" dirty="0" smtClean="0"/>
              <a:t> </a:t>
            </a:r>
            <a:r>
              <a:rPr lang="en-US" sz="2800" dirty="0" smtClean="0"/>
              <a:t>stream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7048" y="1416051"/>
            <a:ext cx="6234952" cy="54419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7889" y="71438"/>
            <a:ext cx="914400" cy="1228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250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770571" cy="1183341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Overview of </a:t>
            </a:r>
            <a:r>
              <a:rPr lang="en-US" sz="3600" b="1" dirty="0" smtClean="0"/>
              <a:t>CO</a:t>
            </a:r>
            <a:r>
              <a:rPr lang="en-US" sz="3600" b="1" baseline="-25000" dirty="0" smtClean="0"/>
              <a:t>2</a:t>
            </a:r>
            <a:r>
              <a:rPr lang="en-US" sz="3600" b="1" dirty="0" smtClean="0"/>
              <a:t> </a:t>
            </a:r>
            <a:r>
              <a:rPr lang="en-US" sz="3600" b="1" dirty="0" smtClean="0"/>
              <a:t>Capture </a:t>
            </a:r>
            <a:endParaRPr lang="en-US" sz="3600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83341"/>
            <a:ext cx="12214412" cy="5674659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7889" y="71438"/>
            <a:ext cx="914400" cy="1111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743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7" y="127000"/>
            <a:ext cx="10058400" cy="1097280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Transport of </a:t>
            </a:r>
            <a:r>
              <a:rPr lang="en-US" sz="3600" b="1" dirty="0" smtClean="0"/>
              <a:t>CO</a:t>
            </a:r>
            <a:r>
              <a:rPr lang="en-US" sz="3600" b="1" baseline="-25000" dirty="0" smtClean="0"/>
              <a:t>2</a:t>
            </a:r>
            <a:endParaRPr lang="en-US" sz="3600" b="1" baseline="-25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7" y="1452283"/>
            <a:ext cx="11120713" cy="5311588"/>
          </a:xfrm>
        </p:spPr>
        <p:txBody>
          <a:bodyPr>
            <a:no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CO</a:t>
            </a:r>
            <a:r>
              <a:rPr lang="en-US" sz="2800" b="1" baseline="-25000" dirty="0" smtClean="0">
                <a:solidFill>
                  <a:srgbClr val="FF0000"/>
                </a:solidFill>
              </a:rPr>
              <a:t>2 </a:t>
            </a:r>
            <a:r>
              <a:rPr lang="en-US" sz="2800" b="1" dirty="0" smtClean="0">
                <a:solidFill>
                  <a:srgbClr val="FF0000"/>
                </a:solidFill>
              </a:rPr>
              <a:t>is transported in three states: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2800" dirty="0" smtClean="0"/>
              <a:t>Gas 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2800" dirty="0" smtClean="0"/>
              <a:t>Liquid 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2800" dirty="0" smtClean="0"/>
              <a:t>Solid </a:t>
            </a:r>
          </a:p>
          <a:p>
            <a:r>
              <a:rPr lang="en-US" sz="2800" b="1" dirty="0">
                <a:solidFill>
                  <a:srgbClr val="FF0000"/>
                </a:solidFill>
              </a:rPr>
              <a:t>Transportation system used</a:t>
            </a:r>
            <a:r>
              <a:rPr lang="en-US" sz="2800" b="1" dirty="0" smtClean="0">
                <a:solidFill>
                  <a:srgbClr val="FF0000"/>
                </a:solidFill>
              </a:rPr>
              <a:t>: 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2800" dirty="0" smtClean="0"/>
              <a:t>Pipeline Transportation system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2800" dirty="0" smtClean="0"/>
              <a:t>Marine </a:t>
            </a:r>
            <a:r>
              <a:rPr lang="en-US" sz="2800" dirty="0"/>
              <a:t>Transportation system</a:t>
            </a:r>
          </a:p>
          <a:p>
            <a:pPr>
              <a:buFont typeface="Courier New" panose="02070309020205020404" pitchFamily="49" charset="0"/>
              <a:buChar char="o"/>
            </a:pPr>
            <a:endParaRPr lang="en-US" sz="2800" dirty="0" smtClean="0"/>
          </a:p>
          <a:p>
            <a:pPr>
              <a:buFont typeface="Courier New" panose="02070309020205020404" pitchFamily="49" charset="0"/>
              <a:buChar char="o"/>
            </a:pPr>
            <a:endParaRPr lang="en-US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7889" y="71438"/>
            <a:ext cx="914400" cy="1228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490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770571" cy="1560716"/>
          </a:xfrm>
        </p:spPr>
        <p:txBody>
          <a:bodyPr>
            <a:noAutofit/>
          </a:bodyPr>
          <a:lstStyle/>
          <a:p>
            <a:r>
              <a:rPr lang="en-US" sz="3600" b="1" dirty="0"/>
              <a:t>Pipeline Transportation system</a:t>
            </a:r>
            <a:br>
              <a:rPr lang="en-US" sz="3600" b="1" dirty="0"/>
            </a:br>
            <a:r>
              <a:rPr lang="en-US" sz="3600" b="1" dirty="0"/>
              <a:t/>
            </a:r>
            <a:br>
              <a:rPr lang="en-US" sz="3600" b="1" dirty="0"/>
            </a:br>
            <a:endParaRPr lang="en-US" sz="3600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2012"/>
            <a:ext cx="6584950" cy="3603812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4950" y="1289051"/>
            <a:ext cx="5607050" cy="294677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35824"/>
            <a:ext cx="12192000" cy="262217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7889" y="14286"/>
            <a:ext cx="914400" cy="1228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416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770571" cy="1048871"/>
          </a:xfrm>
        </p:spPr>
        <p:txBody>
          <a:bodyPr>
            <a:noAutofit/>
          </a:bodyPr>
          <a:lstStyle/>
          <a:p>
            <a:r>
              <a:rPr lang="en-US" sz="3600" b="1" dirty="0"/>
              <a:t>Marine Transportation system</a:t>
            </a:r>
            <a:br>
              <a:rPr lang="en-US" sz="3600" b="1" dirty="0"/>
            </a:br>
            <a:endParaRPr lang="en-US" sz="3600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8565"/>
            <a:ext cx="12196482" cy="6239435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2082" y="718575"/>
            <a:ext cx="914400" cy="1228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582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27000"/>
            <a:ext cx="11125200" cy="1097280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Storage options </a:t>
            </a:r>
            <a:endParaRPr lang="en-US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058" y="1499347"/>
            <a:ext cx="10058400" cy="44577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Geological storage </a:t>
            </a:r>
          </a:p>
          <a:p>
            <a:r>
              <a:rPr lang="en-US" sz="2800" dirty="0" smtClean="0"/>
              <a:t>Oceanic storage </a:t>
            </a:r>
          </a:p>
          <a:p>
            <a:r>
              <a:rPr lang="en-US" sz="2800" dirty="0" smtClean="0"/>
              <a:t>Mineral storage</a:t>
            </a:r>
            <a:endParaRPr lang="en-US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7889" y="14286"/>
            <a:ext cx="914400" cy="1228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646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Contents 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Autofit/>
          </a:bodyPr>
          <a:lstStyle/>
          <a:p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Carbon 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Dioxide</a:t>
            </a:r>
          </a:p>
          <a:p>
            <a:pPr>
              <a:tabLst>
                <a:tab pos="4168775" algn="l"/>
                <a:tab pos="6911975" algn="l"/>
              </a:tabLst>
            </a:pP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Properties </a:t>
            </a:r>
          </a:p>
          <a:p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Dry Ice </a:t>
            </a:r>
          </a:p>
          <a:p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Sources of 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</a:t>
            </a:r>
            <a:r>
              <a:rPr lang="en-US" sz="2800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en-US" sz="2800" baseline="-25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Introduction to 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arbon Capture and Storage(CCS) </a:t>
            </a:r>
          </a:p>
          <a:p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</a:t>
            </a:r>
            <a:r>
              <a:rPr lang="en-US" sz="2800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Transportation </a:t>
            </a:r>
          </a:p>
          <a:p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</a:t>
            </a:r>
            <a:r>
              <a:rPr lang="en-US" sz="2800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Capturing Technologies</a:t>
            </a:r>
          </a:p>
          <a:p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</a:t>
            </a:r>
            <a:r>
              <a:rPr lang="en-US" sz="2800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Storing </a:t>
            </a:r>
          </a:p>
          <a:p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Advantages </a:t>
            </a:r>
          </a:p>
          <a:p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Disadvantages </a:t>
            </a:r>
          </a:p>
          <a:p>
            <a:pPr marL="0" indent="0">
              <a:buNone/>
            </a:pPr>
            <a:endParaRPr lang="en-US" sz="2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7889" y="71438"/>
            <a:ext cx="914400" cy="1228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793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27000"/>
            <a:ext cx="11125200" cy="1097280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Geological storage </a:t>
            </a:r>
            <a:endParaRPr lang="en-US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2" y="1532965"/>
            <a:ext cx="5620872" cy="5311588"/>
          </a:xfrm>
        </p:spPr>
        <p:txBody>
          <a:bodyPr>
            <a:noAutofit/>
          </a:bodyPr>
          <a:lstStyle/>
          <a:p>
            <a:r>
              <a:rPr lang="en-US" sz="2800" dirty="0" smtClean="0"/>
              <a:t>Storing </a:t>
            </a:r>
            <a:r>
              <a:rPr lang="en-US" sz="2800" dirty="0"/>
              <a:t>carbon dioxide under </a:t>
            </a:r>
            <a:r>
              <a:rPr lang="en-US" sz="2800" dirty="0" smtClean="0"/>
              <a:t>earth's </a:t>
            </a:r>
            <a:r>
              <a:rPr lang="en-US" sz="2800" dirty="0"/>
              <a:t>surface is called </a:t>
            </a:r>
            <a:r>
              <a:rPr lang="en-US" sz="2800" dirty="0" smtClean="0"/>
              <a:t>geo-sequestration</a:t>
            </a:r>
          </a:p>
          <a:p>
            <a:r>
              <a:rPr lang="en-US" sz="2800" b="1" dirty="0">
                <a:solidFill>
                  <a:srgbClr val="FF0000"/>
                </a:solidFill>
              </a:rPr>
              <a:t>Injecting </a:t>
            </a:r>
            <a:r>
              <a:rPr lang="en-US" sz="2800" b="1" dirty="0" smtClean="0">
                <a:solidFill>
                  <a:srgbClr val="FF0000"/>
                </a:solidFill>
              </a:rPr>
              <a:t>CO</a:t>
            </a:r>
            <a:r>
              <a:rPr lang="en-US" sz="2800" b="1" baseline="-25000" dirty="0" smtClean="0">
                <a:solidFill>
                  <a:srgbClr val="FF0000"/>
                </a:solidFill>
              </a:rPr>
              <a:t>2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>
                <a:solidFill>
                  <a:srgbClr val="FF0000"/>
                </a:solidFill>
              </a:rPr>
              <a:t>into</a:t>
            </a:r>
            <a:r>
              <a:rPr lang="en-US" sz="2800" b="1" dirty="0" smtClean="0">
                <a:solidFill>
                  <a:srgbClr val="FF0000"/>
                </a:solidFill>
              </a:rPr>
              <a:t>:</a:t>
            </a:r>
            <a:r>
              <a:rPr lang="en-US" sz="2800" dirty="0" smtClean="0"/>
              <a:t> </a:t>
            </a:r>
          </a:p>
          <a:p>
            <a:r>
              <a:rPr lang="en-US" sz="2800" dirty="0" smtClean="0"/>
              <a:t>Underground geological formations</a:t>
            </a:r>
          </a:p>
          <a:p>
            <a:r>
              <a:rPr lang="en-US" sz="2800" dirty="0" smtClean="0"/>
              <a:t>Oil fields</a:t>
            </a:r>
          </a:p>
          <a:p>
            <a:r>
              <a:rPr lang="en-US" sz="2800" dirty="0" smtClean="0"/>
              <a:t>Saline formations </a:t>
            </a:r>
            <a:endParaRPr lang="en-US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0870" y="1433718"/>
            <a:ext cx="6571129" cy="541083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7889" y="14286"/>
            <a:ext cx="914400" cy="1228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102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987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381" y="127000"/>
            <a:ext cx="10058400" cy="1097280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Oceanic storage </a:t>
            </a:r>
            <a:endParaRPr lang="en-US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46412"/>
            <a:ext cx="6602507" cy="4543492"/>
          </a:xfrm>
        </p:spPr>
        <p:txBody>
          <a:bodyPr>
            <a:normAutofit/>
          </a:bodyPr>
          <a:lstStyle/>
          <a:p>
            <a:r>
              <a:rPr lang="en-US" sz="2800" dirty="0" smtClean="0"/>
              <a:t>Dissolving </a:t>
            </a:r>
            <a:r>
              <a:rPr lang="en-US" sz="2800" dirty="0" smtClean="0"/>
              <a:t>CO</a:t>
            </a:r>
            <a:r>
              <a:rPr lang="en-US" sz="2800" baseline="-25000" dirty="0" smtClean="0"/>
              <a:t>2</a:t>
            </a:r>
            <a:r>
              <a:rPr lang="en-US" sz="2800" dirty="0" smtClean="0"/>
              <a:t> </a:t>
            </a:r>
            <a:r>
              <a:rPr lang="en-US" sz="2800" dirty="0" smtClean="0"/>
              <a:t>at mid depths</a:t>
            </a:r>
          </a:p>
          <a:p>
            <a:r>
              <a:rPr lang="en-US" sz="2800" dirty="0" smtClean="0"/>
              <a:t>Injecting </a:t>
            </a:r>
            <a:r>
              <a:rPr lang="en-US" sz="2800" dirty="0" smtClean="0"/>
              <a:t>CO</a:t>
            </a:r>
            <a:r>
              <a:rPr lang="en-US" sz="2800" baseline="-25000" dirty="0" smtClean="0"/>
              <a:t>2</a:t>
            </a:r>
            <a:r>
              <a:rPr lang="en-US" sz="2800" dirty="0" smtClean="0"/>
              <a:t> </a:t>
            </a:r>
            <a:r>
              <a:rPr lang="en-US" sz="2800" dirty="0" smtClean="0"/>
              <a:t>at depths exceeding 3km where it would form lakes of liquid </a:t>
            </a:r>
            <a:r>
              <a:rPr lang="en-US" sz="2800" dirty="0" smtClean="0"/>
              <a:t>CO</a:t>
            </a:r>
            <a:r>
              <a:rPr lang="en-US" sz="2800" baseline="-25000" dirty="0" smtClean="0"/>
              <a:t>2</a:t>
            </a:r>
            <a:endParaRPr lang="en-US" sz="2800" baseline="-25000" dirty="0" smtClean="0"/>
          </a:p>
          <a:p>
            <a:r>
              <a:rPr lang="en-US" sz="2800" dirty="0" smtClean="0"/>
              <a:t>Below 3km where depth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 smtClean="0"/>
              <a:t>Liquid </a:t>
            </a:r>
            <a:r>
              <a:rPr lang="en-US" sz="2800" dirty="0" smtClean="0"/>
              <a:t>CO</a:t>
            </a:r>
            <a:r>
              <a:rPr lang="en-US" sz="2800" baseline="-25000" dirty="0" smtClean="0"/>
              <a:t>2</a:t>
            </a:r>
            <a:r>
              <a:rPr lang="en-US" sz="2800" dirty="0" smtClean="0"/>
              <a:t> </a:t>
            </a:r>
            <a:r>
              <a:rPr lang="en-US" sz="2800" dirty="0" smtClean="0"/>
              <a:t>will be denser than sea water and will sink to the ocean floor 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6977" y="1425388"/>
            <a:ext cx="5455024" cy="543261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7889" y="14286"/>
            <a:ext cx="914400" cy="1228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900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24" y="179975"/>
            <a:ext cx="10058400" cy="1097280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Mineral Storage </a:t>
            </a:r>
            <a:endParaRPr lang="en-US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24" y="1539689"/>
            <a:ext cx="10058400" cy="44577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CO</a:t>
            </a:r>
            <a:r>
              <a:rPr lang="en-US" sz="2800" baseline="-25000" dirty="0" smtClean="0"/>
              <a:t>2</a:t>
            </a:r>
            <a:r>
              <a:rPr lang="en-US" sz="2800" dirty="0" smtClean="0"/>
              <a:t> </a:t>
            </a:r>
            <a:r>
              <a:rPr lang="en-US" sz="2800" dirty="0" smtClean="0"/>
              <a:t>is reacted with mineral to form Carbonates </a:t>
            </a:r>
            <a:endParaRPr lang="en-US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7889" y="14286"/>
            <a:ext cx="914400" cy="1228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88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9" y="0"/>
            <a:ext cx="10058400" cy="1097280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Purification of </a:t>
            </a:r>
            <a:r>
              <a:rPr lang="en-US" sz="3600" b="1" dirty="0" smtClean="0"/>
              <a:t>CO</a:t>
            </a:r>
            <a:r>
              <a:rPr lang="en-US" sz="3600" b="1" baseline="-25000" dirty="0" smtClean="0"/>
              <a:t>2</a:t>
            </a:r>
            <a:r>
              <a:rPr lang="en-US" sz="3600" b="1" dirty="0" smtClean="0"/>
              <a:t> </a:t>
            </a:r>
            <a:endParaRPr lang="en-US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512794"/>
            <a:ext cx="10058400" cy="44577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The purification </a:t>
            </a:r>
            <a:r>
              <a:rPr lang="en-US" sz="2800" dirty="0" smtClean="0"/>
              <a:t>CO</a:t>
            </a:r>
            <a:r>
              <a:rPr lang="en-US" sz="2800" baseline="-25000" dirty="0" smtClean="0"/>
              <a:t>2 </a:t>
            </a:r>
            <a:r>
              <a:rPr lang="en-US" sz="2800" dirty="0" smtClean="0"/>
              <a:t>consist on two methods:</a:t>
            </a:r>
          </a:p>
          <a:p>
            <a:r>
              <a:rPr lang="en-US" sz="2800" dirty="0" smtClean="0"/>
              <a:t>Cryogenic separation </a:t>
            </a:r>
          </a:p>
          <a:p>
            <a:r>
              <a:rPr lang="en-US" sz="2800" dirty="0" smtClean="0"/>
              <a:t>Distillation 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289024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5468471" cy="1097280"/>
          </a:xfrm>
        </p:spPr>
        <p:txBody>
          <a:bodyPr/>
          <a:lstStyle/>
          <a:p>
            <a:r>
              <a:rPr lang="en-US" sz="3600" b="1" dirty="0"/>
              <a:t>Cryogenic separation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32112"/>
            <a:ext cx="10058400" cy="44577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Cryogenic </a:t>
            </a:r>
            <a:r>
              <a:rPr lang="en-US" sz="2800" dirty="0"/>
              <a:t>separation method, the liquefaction temperature increases by improving the initial pressure of the mixed </a:t>
            </a:r>
            <a:r>
              <a:rPr lang="en-US" sz="2800" dirty="0" smtClean="0"/>
              <a:t>gases</a:t>
            </a:r>
          </a:p>
          <a:p>
            <a:r>
              <a:rPr lang="en-US" sz="2800" dirty="0" smtClean="0"/>
              <a:t> </a:t>
            </a:r>
            <a:r>
              <a:rPr lang="en-US" sz="2800" dirty="0"/>
              <a:t>The separation ratio could also be maintained at a high level by multi-stage separation and </a:t>
            </a:r>
            <a:r>
              <a:rPr lang="en-US" sz="2800" dirty="0" smtClean="0"/>
              <a:t>compression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662280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2" y="0"/>
            <a:ext cx="10058400" cy="1097280"/>
          </a:xfrm>
        </p:spPr>
        <p:txBody>
          <a:bodyPr/>
          <a:lstStyle/>
          <a:p>
            <a:r>
              <a:rPr lang="en-US" sz="3600" b="1" dirty="0"/>
              <a:t>Distillation  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2" y="1472453"/>
            <a:ext cx="10058400" cy="4457700"/>
          </a:xfrm>
        </p:spPr>
        <p:txBody>
          <a:bodyPr>
            <a:normAutofit/>
          </a:bodyPr>
          <a:lstStyle/>
          <a:p>
            <a:r>
              <a:rPr lang="en-US" sz="2800" dirty="0"/>
              <a:t> In the distillation subsystem, crude product is distillated under high pressure and near ambient temperature conditions</a:t>
            </a:r>
          </a:p>
        </p:txBody>
      </p:sp>
    </p:spTree>
    <p:extLst>
      <p:ext uri="{BB962C8B-B14F-4D97-AF65-F5344CB8AC3E}">
        <p14:creationId xmlns:p14="http://schemas.microsoft.com/office/powerpoint/2010/main" val="298455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129" y="174811"/>
            <a:ext cx="11031071" cy="793377"/>
          </a:xfrm>
        </p:spPr>
        <p:txBody>
          <a:bodyPr>
            <a:noAutofit/>
          </a:bodyPr>
          <a:lstStyle/>
          <a:p>
            <a:r>
              <a:rPr lang="en-US" sz="3600" b="1" dirty="0"/>
              <a:t>MAJOR STORAGE SITES IN THE WORLD</a:t>
            </a:r>
            <a:br>
              <a:rPr lang="en-US" sz="3600" b="1" dirty="0"/>
            </a:br>
            <a:endParaRPr lang="en-US" sz="3600" b="1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55494" y="1532965"/>
            <a:ext cx="4666131" cy="5217459"/>
          </a:xfrm>
        </p:spPr>
        <p:txBody>
          <a:bodyPr>
            <a:noAutofit/>
          </a:bodyPr>
          <a:lstStyle/>
          <a:p>
            <a:r>
              <a:rPr lang="en-US" sz="2800" dirty="0"/>
              <a:t>Sleipner, Norwegian North Sea </a:t>
            </a:r>
            <a:endParaRPr lang="en-US" sz="2800" dirty="0" smtClean="0"/>
          </a:p>
          <a:p>
            <a:r>
              <a:rPr lang="en-US" sz="2800" dirty="0" smtClean="0"/>
              <a:t>Altmark</a:t>
            </a:r>
            <a:r>
              <a:rPr lang="en-US" sz="2800" dirty="0"/>
              <a:t>, Germany </a:t>
            </a:r>
            <a:endParaRPr lang="en-US" sz="2800" dirty="0" smtClean="0"/>
          </a:p>
          <a:p>
            <a:r>
              <a:rPr lang="en-US" sz="2800" dirty="0" smtClean="0"/>
              <a:t>Weyburn</a:t>
            </a:r>
            <a:r>
              <a:rPr lang="en-US" sz="2800" dirty="0"/>
              <a:t>, Canada </a:t>
            </a:r>
            <a:endParaRPr lang="en-US" sz="2800" dirty="0" smtClean="0"/>
          </a:p>
          <a:p>
            <a:r>
              <a:rPr lang="en-US" sz="2800" dirty="0" smtClean="0"/>
              <a:t> </a:t>
            </a:r>
            <a:r>
              <a:rPr lang="en-US" sz="2800" dirty="0"/>
              <a:t>In Salah, Algeria </a:t>
            </a:r>
            <a:endParaRPr lang="en-US" sz="2800" dirty="0" smtClean="0"/>
          </a:p>
          <a:p>
            <a:r>
              <a:rPr lang="en-US" sz="2800" dirty="0" smtClean="0"/>
              <a:t> Miranga, </a:t>
            </a:r>
            <a:r>
              <a:rPr lang="en-US" sz="2800" dirty="0"/>
              <a:t>Brazil </a:t>
            </a:r>
            <a:endParaRPr lang="en-US" sz="2800" dirty="0" smtClean="0"/>
          </a:p>
          <a:p>
            <a:r>
              <a:rPr lang="en-US" sz="2800" dirty="0" smtClean="0"/>
              <a:t> Hontomin, </a:t>
            </a:r>
            <a:r>
              <a:rPr lang="en-US" sz="2800" dirty="0"/>
              <a:t>Spain </a:t>
            </a:r>
            <a:endParaRPr lang="en-US" sz="2800" dirty="0" smtClean="0"/>
          </a:p>
          <a:p>
            <a:r>
              <a:rPr lang="en-US" sz="2800" dirty="0" smtClean="0"/>
              <a:t> </a:t>
            </a:r>
            <a:r>
              <a:rPr lang="en-US" sz="2800" dirty="0"/>
              <a:t>Hastings, Texas, USA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9811" y="1425390"/>
            <a:ext cx="7558742" cy="543261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7889" y="14286"/>
            <a:ext cx="914400" cy="1228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18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27000"/>
            <a:ext cx="9910482" cy="1097280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Advantages</a:t>
            </a:r>
            <a:endParaRPr lang="en-US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28762"/>
            <a:ext cx="11125200" cy="44577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Reduces pollution </a:t>
            </a:r>
          </a:p>
          <a:p>
            <a:r>
              <a:rPr lang="en-US" sz="2800" dirty="0" smtClean="0"/>
              <a:t>Reduces changes in atmospheric temperature </a:t>
            </a:r>
          </a:p>
          <a:p>
            <a:r>
              <a:rPr lang="en-US" sz="2800" dirty="0" smtClean="0"/>
              <a:t>Enhanced oil recovery</a:t>
            </a:r>
          </a:p>
          <a:p>
            <a:endParaRPr lang="en-US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7889" y="14286"/>
            <a:ext cx="914400" cy="12287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7506" y="5147142"/>
            <a:ext cx="3454494" cy="1781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09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27000"/>
            <a:ext cx="11125200" cy="1097280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Disadvantages </a:t>
            </a:r>
            <a:endParaRPr lang="en-US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84535"/>
            <a:ext cx="10058400" cy="44577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Leakage problems may occur </a:t>
            </a:r>
          </a:p>
          <a:p>
            <a:r>
              <a:rPr lang="en-US" sz="2800" dirty="0" smtClean="0"/>
              <a:t>Costly process</a:t>
            </a:r>
          </a:p>
          <a:p>
            <a:r>
              <a:rPr lang="en-US" sz="2800" dirty="0" smtClean="0"/>
              <a:t>Damage pipelines </a:t>
            </a:r>
          </a:p>
          <a:p>
            <a:r>
              <a:rPr lang="en-US" sz="2800" dirty="0" smtClean="0"/>
              <a:t>Oceanic Acidification</a:t>
            </a:r>
            <a:endParaRPr lang="en-US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7889" y="14286"/>
            <a:ext cx="914400" cy="1228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966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9" y="0"/>
            <a:ext cx="10058400" cy="1284454"/>
          </a:xfrm>
        </p:spPr>
        <p:txBody>
          <a:bodyPr>
            <a:normAutofit/>
          </a:bodyPr>
          <a:lstStyle/>
          <a:p>
            <a:r>
              <a:rPr lang="en-US" sz="3600" b="1" dirty="0"/>
              <a:t>Carbon Dioxide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29" y="1420346"/>
            <a:ext cx="10058400" cy="5437654"/>
          </a:xfrm>
        </p:spPr>
        <p:txBody>
          <a:bodyPr>
            <a:noAutofit/>
          </a:bodyPr>
          <a:lstStyle/>
          <a:p>
            <a:r>
              <a:rPr lang="en-US" sz="2800" dirty="0" smtClean="0"/>
              <a:t>Carbon Dioxide is natural gas</a:t>
            </a:r>
          </a:p>
          <a:p>
            <a:r>
              <a:rPr lang="en-US" sz="2800" dirty="0" smtClean="0"/>
              <a:t>It is present in air at very low level 0.03% by volume</a:t>
            </a:r>
          </a:p>
          <a:p>
            <a:r>
              <a:rPr lang="en-US" sz="2800" dirty="0" smtClean="0"/>
              <a:t>It vital substance to plant kingdom for the process of photosynthesis </a:t>
            </a:r>
          </a:p>
          <a:p>
            <a:r>
              <a:rPr lang="en-US" sz="2800" dirty="0" smtClean="0"/>
              <a:t>Carbon Dioxide can exist in three forms: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800" dirty="0" smtClean="0"/>
              <a:t>Gas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800" dirty="0" smtClean="0"/>
              <a:t>Solid (dry ice)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800" dirty="0" smtClean="0"/>
              <a:t>Liquid (under certain pressure level)</a:t>
            </a:r>
            <a:endParaRPr lang="en-US" sz="2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7889" y="71438"/>
            <a:ext cx="914400" cy="12287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6513" y="4444278"/>
            <a:ext cx="5268576" cy="203286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819357" y="5043371"/>
            <a:ext cx="78217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smtClean="0">
                <a:solidFill>
                  <a:srgbClr val="FF0000"/>
                </a:solidFill>
              </a:rPr>
              <a:t>O</a:t>
            </a:r>
            <a:endParaRPr lang="en-US" sz="9600" b="1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076329" y="5014913"/>
            <a:ext cx="11215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smtClean="0">
                <a:solidFill>
                  <a:srgbClr val="FF0000"/>
                </a:solidFill>
              </a:rPr>
              <a:t>O</a:t>
            </a:r>
            <a:endParaRPr lang="en-US" sz="9600" b="1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377518" y="4258541"/>
            <a:ext cx="65890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smtClean="0"/>
              <a:t>C</a:t>
            </a:r>
            <a:endParaRPr lang="en-US" sz="9600" b="1" dirty="0"/>
          </a:p>
        </p:txBody>
      </p:sp>
    </p:spTree>
    <p:extLst>
      <p:ext uri="{BB962C8B-B14F-4D97-AF65-F5344CB8AC3E}">
        <p14:creationId xmlns:p14="http://schemas.microsoft.com/office/powerpoint/2010/main" val="2539384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165" y="86734"/>
            <a:ext cx="10058400" cy="1097280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Conclusion </a:t>
            </a:r>
            <a:endParaRPr lang="en-US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5165" y="1714500"/>
            <a:ext cx="11040035" cy="1916206"/>
          </a:xfrm>
        </p:spPr>
        <p:txBody>
          <a:bodyPr>
            <a:normAutofit/>
          </a:bodyPr>
          <a:lstStyle/>
          <a:p>
            <a:r>
              <a:rPr lang="en-US" sz="2800" dirty="0" smtClean="0"/>
              <a:t>CCS involves capturing millions of tones of </a:t>
            </a:r>
            <a:r>
              <a:rPr lang="en-US" sz="2800" dirty="0" smtClean="0"/>
              <a:t>CO</a:t>
            </a:r>
            <a:r>
              <a:rPr lang="en-US" sz="2800" baseline="-25000" dirty="0" smtClean="0"/>
              <a:t>2</a:t>
            </a:r>
            <a:r>
              <a:rPr lang="en-US" sz="2800" dirty="0" smtClean="0"/>
              <a:t> </a:t>
            </a:r>
            <a:r>
              <a:rPr lang="en-US" sz="2800" dirty="0" smtClean="0"/>
              <a:t>a year from gas or coal </a:t>
            </a:r>
          </a:p>
          <a:p>
            <a:r>
              <a:rPr lang="en-US" sz="2800" dirty="0" smtClean="0"/>
              <a:t>Valuable tool in the fight against climatic change</a:t>
            </a:r>
            <a:endParaRPr lang="en-US" sz="2800" dirty="0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2949" y="0"/>
            <a:ext cx="1289051" cy="1320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50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059" y="288872"/>
            <a:ext cx="10972800" cy="1956787"/>
          </a:xfrm>
        </p:spPr>
        <p:txBody>
          <a:bodyPr/>
          <a:lstStyle/>
          <a:p>
            <a:r>
              <a:rPr lang="en-US" b="1" dirty="0" smtClean="0"/>
              <a:t>Uses of </a:t>
            </a:r>
            <a:r>
              <a:rPr lang="en-US" b="1" dirty="0" smtClean="0"/>
              <a:t>CO</a:t>
            </a:r>
            <a:r>
              <a:rPr lang="en-US" b="1" baseline="-25000" dirty="0" smtClean="0"/>
              <a:t>2</a:t>
            </a:r>
            <a:endParaRPr lang="en-US" b="1" baseline="-250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0" y="3697942"/>
            <a:ext cx="11463991" cy="2070846"/>
          </a:xfrm>
        </p:spPr>
        <p:txBody>
          <a:bodyPr>
            <a:noAutofit/>
          </a:bodyPr>
          <a:lstStyle/>
          <a:p>
            <a:r>
              <a:rPr lang="en-US" sz="2800" dirty="0"/>
              <a:t>Carbon dioxide is a food additive used as a propellant and acidity regulator in the food industry</a:t>
            </a:r>
          </a:p>
          <a:p>
            <a:r>
              <a:rPr lang="en-US" sz="2800" dirty="0"/>
              <a:t>It is approved for usage in the EU, USA, Australia and New Zealand</a:t>
            </a:r>
          </a:p>
          <a:p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112059" y="2844019"/>
            <a:ext cx="45854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Food </a:t>
            </a:r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7889" y="14286"/>
            <a:ext cx="914400" cy="1228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224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0"/>
            <a:ext cx="10058400" cy="1097280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Baking </a:t>
            </a:r>
            <a:endParaRPr lang="en-US" sz="3600" b="1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0" y="1432112"/>
            <a:ext cx="11147073" cy="44577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Leavening </a:t>
            </a:r>
            <a:r>
              <a:rPr lang="en-US" sz="2800" dirty="0"/>
              <a:t>agents cause dough to rise by producing carbon </a:t>
            </a:r>
            <a:r>
              <a:rPr lang="en-US" sz="2800" dirty="0" smtClean="0"/>
              <a:t>dioxide</a:t>
            </a:r>
          </a:p>
          <a:p>
            <a:r>
              <a:rPr lang="en-US" sz="2800" dirty="0"/>
              <a:t> yeast produces carbon dioxide by fermentation of sugars within the dough, while chemical leaveners such as baking powder and baking soda release carbon dioxide when heated or if exposed to </a:t>
            </a:r>
            <a:r>
              <a:rPr lang="en-US" sz="2800" dirty="0" smtClean="0"/>
              <a:t>acids</a:t>
            </a:r>
          </a:p>
        </p:txBody>
      </p:sp>
      <p:pic>
        <p:nvPicPr>
          <p:cNvPr id="2050" name="Picture 2" descr="Image result for co2 and bread mak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8436" y="3638549"/>
            <a:ext cx="6333564" cy="3219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8175812" y="4746812"/>
            <a:ext cx="1028772" cy="86061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7889" y="14286"/>
            <a:ext cx="914400" cy="1228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854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1125200" cy="1224280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Beverages Carbonation</a:t>
            </a:r>
            <a:endParaRPr lang="en-US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45558"/>
            <a:ext cx="10278035" cy="5412441"/>
          </a:xfrm>
        </p:spPr>
        <p:txBody>
          <a:bodyPr>
            <a:normAutofit/>
          </a:bodyPr>
          <a:lstStyle/>
          <a:p>
            <a:r>
              <a:rPr lang="en-US" sz="2800" dirty="0"/>
              <a:t>Carbon dioxide is used to produce carbonated soft drinks and soda </a:t>
            </a:r>
            <a:r>
              <a:rPr lang="en-US" sz="2800" dirty="0" smtClean="0"/>
              <a:t>water</a:t>
            </a:r>
          </a:p>
          <a:p>
            <a:r>
              <a:rPr lang="en-US" sz="2800" dirty="0" smtClean="0"/>
              <a:t> </a:t>
            </a:r>
            <a:r>
              <a:rPr lang="en-US" sz="2800" dirty="0"/>
              <a:t>Traditionally, the carbonation in beer and sparkling wine came about through natural fermentation, but many manufacturers carbonate these drinks with carbon dioxide recovered from the fermentation </a:t>
            </a:r>
            <a:r>
              <a:rPr lang="en-US" sz="2800" dirty="0" smtClean="0"/>
              <a:t>process</a:t>
            </a:r>
          </a:p>
          <a:p>
            <a:r>
              <a:rPr lang="en-US" sz="2800" dirty="0" smtClean="0"/>
              <a:t> </a:t>
            </a:r>
            <a:r>
              <a:rPr lang="en-US" sz="2800" dirty="0"/>
              <a:t>In the case of bottled and kegged beer, the most common method used is carbonation with recycled carbon </a:t>
            </a:r>
            <a:r>
              <a:rPr lang="en-US" sz="2800" dirty="0" smtClean="0"/>
              <a:t>dioxide</a:t>
            </a:r>
            <a:endParaRPr lang="en-US" sz="28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5552" y="0"/>
            <a:ext cx="1156448" cy="133491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2528" y="2158254"/>
            <a:ext cx="2039471" cy="469974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7576" y="97491"/>
            <a:ext cx="194466" cy="26131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9630" y="4942914"/>
            <a:ext cx="194466" cy="261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987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Image result for carbonated beverag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1554" y="0"/>
            <a:ext cx="649044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Image result for carbonated beverages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19909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127000"/>
            <a:ext cx="492162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smtClean="0">
                <a:solidFill>
                  <a:srgbClr val="FF0000"/>
                </a:solidFill>
              </a:rPr>
              <a:t>Carbonated Beverages</a:t>
            </a:r>
            <a:endParaRPr lang="en-US" sz="3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3852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0058400" cy="1097280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Wine Making </a:t>
            </a:r>
            <a:endParaRPr lang="en-US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25388"/>
            <a:ext cx="8700247" cy="5432612"/>
          </a:xfrm>
        </p:spPr>
        <p:txBody>
          <a:bodyPr>
            <a:noAutofit/>
          </a:bodyPr>
          <a:lstStyle/>
          <a:p>
            <a:r>
              <a:rPr lang="en-US" sz="2800" dirty="0" smtClean="0"/>
              <a:t>CO</a:t>
            </a:r>
            <a:r>
              <a:rPr lang="en-US" sz="2800" baseline="-25000" dirty="0" smtClean="0"/>
              <a:t>2</a:t>
            </a:r>
            <a:r>
              <a:rPr lang="en-US" sz="2800" dirty="0"/>
              <a:t> is used as a seal gas to prevent oxidation of the wine during maturation</a:t>
            </a:r>
            <a:endParaRPr lang="en-US" sz="2800" dirty="0" smtClean="0"/>
          </a:p>
          <a:p>
            <a:r>
              <a:rPr lang="en-US" sz="2800" dirty="0" smtClean="0"/>
              <a:t>The </a:t>
            </a:r>
            <a:r>
              <a:rPr lang="en-US" sz="2800" dirty="0"/>
              <a:t>main advantage of using dry ice over regular water ice is </a:t>
            </a:r>
            <a:r>
              <a:rPr lang="en-US" sz="2800" dirty="0" smtClean="0"/>
              <a:t>that, </a:t>
            </a:r>
            <a:endParaRPr lang="en-US" sz="2800" dirty="0"/>
          </a:p>
          <a:p>
            <a:r>
              <a:rPr lang="en-US" sz="2800" dirty="0" smtClean="0"/>
              <a:t> It </a:t>
            </a:r>
            <a:r>
              <a:rPr lang="en-US" sz="2800" dirty="0"/>
              <a:t>cools the grapes without adding any additional water that may decrease the sugar concentration in the </a:t>
            </a:r>
            <a:r>
              <a:rPr lang="en-US" sz="2800" dirty="0" smtClean="0"/>
              <a:t>grape</a:t>
            </a:r>
          </a:p>
          <a:p>
            <a:r>
              <a:rPr lang="en-US" sz="2800" dirty="0"/>
              <a:t>T</a:t>
            </a:r>
            <a:r>
              <a:rPr lang="en-US" sz="2800" dirty="0" smtClean="0"/>
              <a:t>herefore </a:t>
            </a:r>
            <a:r>
              <a:rPr lang="en-US" sz="2800" dirty="0"/>
              <a:t>also decrease the alcohol concentration in the finished wine.</a:t>
            </a:r>
          </a:p>
          <a:p>
            <a:endParaRPr lang="en-US" sz="28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3679" y="1571119"/>
            <a:ext cx="3913655" cy="543261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6521" y="110752"/>
            <a:ext cx="1232647" cy="133491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5322" y="3213848"/>
            <a:ext cx="333894" cy="448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73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9867"/>
            <a:ext cx="10058400" cy="1097280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Cont... </a:t>
            </a:r>
            <a:endParaRPr lang="en-US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71612"/>
            <a:ext cx="10058400" cy="4457700"/>
          </a:xfrm>
        </p:spPr>
        <p:txBody>
          <a:bodyPr>
            <a:normAutofit/>
          </a:bodyPr>
          <a:lstStyle/>
          <a:p>
            <a:r>
              <a:rPr lang="en-US" sz="2800" dirty="0"/>
              <a:t> </a:t>
            </a:r>
            <a:r>
              <a:rPr lang="en-US" sz="2800" dirty="0" smtClean="0"/>
              <a:t>CO</a:t>
            </a:r>
            <a:r>
              <a:rPr lang="en-US" sz="2800" baseline="-25000" dirty="0" smtClean="0"/>
              <a:t>2</a:t>
            </a:r>
            <a:r>
              <a:rPr lang="en-US" sz="2800" dirty="0"/>
              <a:t> is also produced during the fermentation </a:t>
            </a:r>
            <a:r>
              <a:rPr lang="en-US" sz="2800" dirty="0" smtClean="0"/>
              <a:t>process</a:t>
            </a:r>
          </a:p>
          <a:p>
            <a:r>
              <a:rPr lang="en-US" sz="2800" dirty="0" smtClean="0"/>
              <a:t> It </a:t>
            </a:r>
            <a:r>
              <a:rPr lang="en-US" sz="2800" dirty="0"/>
              <a:t>is already captured on-site for reuse for its inert gas </a:t>
            </a:r>
            <a:r>
              <a:rPr lang="en-US" sz="2800" dirty="0" smtClean="0"/>
              <a:t>properties</a:t>
            </a:r>
            <a:endParaRPr lang="en-US" sz="2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025832" y="2691829"/>
            <a:ext cx="4586287" cy="374605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stelsSmoot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7582" y="209867"/>
            <a:ext cx="1104418" cy="898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130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0058400" cy="1097280"/>
          </a:xfrm>
        </p:spPr>
        <p:txBody>
          <a:bodyPr>
            <a:normAutofit/>
          </a:bodyPr>
          <a:lstStyle/>
          <a:p>
            <a:r>
              <a:rPr lang="en-US" sz="3600" b="1" dirty="0"/>
              <a:t>Coffee D</a:t>
            </a:r>
            <a:r>
              <a:rPr lang="en-US" sz="3600" b="1" dirty="0" smtClean="0"/>
              <a:t>ecaffeination</a:t>
            </a:r>
            <a:endParaRPr lang="en-US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45558"/>
            <a:ext cx="10058400" cy="4457700"/>
          </a:xfrm>
        </p:spPr>
        <p:txBody>
          <a:bodyPr>
            <a:normAutofit/>
          </a:bodyPr>
          <a:lstStyle/>
          <a:p>
            <a:r>
              <a:rPr lang="en-US" sz="2800" dirty="0"/>
              <a:t>Supercritical </a:t>
            </a:r>
            <a:r>
              <a:rPr lang="en-US" sz="2800" dirty="0" smtClean="0"/>
              <a:t>CO</a:t>
            </a:r>
            <a:r>
              <a:rPr lang="en-US" sz="2800" baseline="-25000" dirty="0" smtClean="0"/>
              <a:t>2</a:t>
            </a:r>
            <a:r>
              <a:rPr lang="en-US" sz="2800" dirty="0"/>
              <a:t> is used as the solvent for decaffeinating </a:t>
            </a:r>
            <a:r>
              <a:rPr lang="en-US" sz="2800" dirty="0" smtClean="0"/>
              <a:t>coffee</a:t>
            </a:r>
          </a:p>
          <a:p>
            <a:r>
              <a:rPr lang="en-US" sz="2800" dirty="0" smtClean="0"/>
              <a:t> </a:t>
            </a:r>
            <a:r>
              <a:rPr lang="en-US" sz="2800" dirty="0"/>
              <a:t>It is preferred due to its inert and non-toxic properties.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0077" y="267017"/>
            <a:ext cx="942975" cy="9429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3532" y="3256153"/>
            <a:ext cx="3810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17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27000"/>
            <a:ext cx="11125200" cy="1097280"/>
          </a:xfrm>
        </p:spPr>
        <p:txBody>
          <a:bodyPr/>
          <a:lstStyle/>
          <a:p>
            <a:r>
              <a:rPr lang="en-US" sz="3600" b="1" dirty="0"/>
              <a:t>Welding &amp; Metal Fabrication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00187"/>
            <a:ext cx="10058400" cy="4457700"/>
          </a:xfrm>
        </p:spPr>
        <p:txBody>
          <a:bodyPr>
            <a:normAutofit/>
          </a:bodyPr>
          <a:lstStyle/>
          <a:p>
            <a:r>
              <a:rPr lang="en-US" sz="2600" dirty="0"/>
              <a:t>Carbon dioxide is most often mixed with argon as a shielding gas </a:t>
            </a:r>
          </a:p>
          <a:p>
            <a:r>
              <a:rPr lang="en-US" sz="2600" dirty="0"/>
              <a:t>U</a:t>
            </a:r>
            <a:r>
              <a:rPr lang="en-US" sz="2600" dirty="0" smtClean="0"/>
              <a:t>sed </a:t>
            </a:r>
            <a:r>
              <a:rPr lang="en-US" sz="2600" dirty="0"/>
              <a:t>to prevent atmospheric contamination of molten metal in electric arc welding </a:t>
            </a:r>
            <a:r>
              <a:rPr lang="en-US" sz="2600" dirty="0" smtClean="0"/>
              <a:t>processes</a:t>
            </a:r>
            <a:endParaRPr lang="en-US" sz="2600" dirty="0"/>
          </a:p>
          <a:p>
            <a:endParaRPr lang="en-US" sz="2600" baseline="-25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790" y="3942032"/>
            <a:ext cx="2343431" cy="201585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7" y="3464260"/>
            <a:ext cx="5095873" cy="339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380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18" y="84136"/>
            <a:ext cx="10058400" cy="1097280"/>
          </a:xfrm>
        </p:spPr>
        <p:txBody>
          <a:bodyPr>
            <a:normAutofit/>
          </a:bodyPr>
          <a:lstStyle/>
          <a:p>
            <a:r>
              <a:rPr lang="en-US" sz="3600" b="1" dirty="0"/>
              <a:t>Fire </a:t>
            </a:r>
            <a:r>
              <a:rPr lang="en-US" sz="3600" b="1" dirty="0" smtClean="0"/>
              <a:t>Extinguisher</a:t>
            </a:r>
            <a:endParaRPr lang="en-US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948" y="1585908"/>
            <a:ext cx="10058400" cy="4457700"/>
          </a:xfrm>
        </p:spPr>
        <p:txBody>
          <a:bodyPr>
            <a:normAutofit/>
          </a:bodyPr>
          <a:lstStyle/>
          <a:p>
            <a:r>
              <a:rPr lang="en-US" sz="2600" dirty="0"/>
              <a:t>Carbon dioxide extinguishes </a:t>
            </a:r>
            <a:r>
              <a:rPr lang="en-US" sz="2600" dirty="0" smtClean="0"/>
              <a:t>flame</a:t>
            </a:r>
          </a:p>
          <a:p>
            <a:r>
              <a:rPr lang="en-US" sz="2600" dirty="0"/>
              <a:t>S</a:t>
            </a:r>
            <a:r>
              <a:rPr lang="en-US" sz="2600" dirty="0" smtClean="0"/>
              <a:t>ome </a:t>
            </a:r>
            <a:r>
              <a:rPr lang="en-US" sz="2600" dirty="0"/>
              <a:t>fire extinguishers, especially those designed for electrical fires, contain liquid carbon dioxide under </a:t>
            </a:r>
            <a:r>
              <a:rPr lang="en-US" sz="2600" dirty="0" smtClean="0"/>
              <a:t>pressure </a:t>
            </a:r>
          </a:p>
          <a:p>
            <a:pPr marL="0" indent="0">
              <a:buNone/>
            </a:pPr>
            <a:endParaRPr lang="en-US" sz="2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3657" y="2986092"/>
            <a:ext cx="6048375" cy="4586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792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halkSketc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scene3d>
            <a:camera prst="obliqueBottomLeft"/>
            <a:lightRig rig="threePt" dir="t"/>
          </a:scene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549589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95890"/>
            <a:ext cx="8888506" cy="1362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750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0264588" cy="1097280"/>
          </a:xfrm>
        </p:spPr>
        <p:txBody>
          <a:bodyPr>
            <a:normAutofit/>
          </a:bodyPr>
          <a:lstStyle/>
          <a:p>
            <a:r>
              <a:rPr lang="en-US" sz="3600" b="1"/>
              <a:t>Food processing, preservation and packaging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3094" y="1553135"/>
            <a:ext cx="10058400" cy="44577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CO</a:t>
            </a:r>
            <a:r>
              <a:rPr lang="en-US" sz="2800" baseline="-25000" dirty="0" smtClean="0"/>
              <a:t>2</a:t>
            </a:r>
            <a:r>
              <a:rPr lang="en-US" sz="2800" dirty="0"/>
              <a:t> is used for various applications in the food </a:t>
            </a:r>
            <a:r>
              <a:rPr lang="en-US" sz="2800" dirty="0" smtClean="0"/>
              <a:t>industry </a:t>
            </a:r>
            <a:endParaRPr lang="en-US" sz="2800" dirty="0"/>
          </a:p>
          <a:p>
            <a:r>
              <a:rPr lang="en-US" sz="2800" dirty="0" smtClean="0"/>
              <a:t>Carbon </a:t>
            </a:r>
            <a:r>
              <a:rPr lang="en-US" sz="2800" dirty="0"/>
              <a:t>dioxide is commonly used in MAP and CAP because of its ability to inhibit growth of bacteria that cause </a:t>
            </a:r>
            <a:r>
              <a:rPr lang="en-US" sz="2800" dirty="0" smtClean="0"/>
              <a:t>spoilage</a:t>
            </a:r>
          </a:p>
          <a:p>
            <a:r>
              <a:rPr lang="en-US" sz="2800" dirty="0" smtClean="0"/>
              <a:t>In </a:t>
            </a:r>
            <a:r>
              <a:rPr lang="en-US" sz="2800" dirty="0"/>
              <a:t>packaging applications, </a:t>
            </a:r>
            <a:r>
              <a:rPr lang="en-US" sz="2800" dirty="0" smtClean="0"/>
              <a:t>CO</a:t>
            </a:r>
            <a:r>
              <a:rPr lang="en-US" sz="2800" baseline="-25000" dirty="0" smtClean="0"/>
              <a:t>2</a:t>
            </a:r>
            <a:r>
              <a:rPr lang="en-US" sz="2800" dirty="0"/>
              <a:t> is used </a:t>
            </a:r>
            <a:r>
              <a:rPr lang="en-US" sz="2800" dirty="0" smtClean="0"/>
              <a:t>in MAP&amp;CAP with </a:t>
            </a:r>
            <a:r>
              <a:rPr lang="en-US" sz="2800" dirty="0"/>
              <a:t>products such as cheese, poultry, snacks, produce and red </a:t>
            </a:r>
            <a:r>
              <a:rPr lang="en-US" sz="2800" dirty="0" smtClean="0"/>
              <a:t>meat etc.</a:t>
            </a:r>
          </a:p>
          <a:p>
            <a:r>
              <a:rPr lang="en-US" sz="2800" dirty="0" smtClean="0"/>
              <a:t> Including cooling while grinding powders such as spices and as an inert atmosphere to prevent food spoilage</a:t>
            </a:r>
            <a:endParaRPr lang="en-US" sz="2800" dirty="0"/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961339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" y="112712"/>
            <a:ext cx="12170664" cy="1097280"/>
          </a:xfrm>
        </p:spPr>
        <p:txBody>
          <a:bodyPr>
            <a:normAutofit/>
          </a:bodyPr>
          <a:lstStyle/>
          <a:p>
            <a:r>
              <a:rPr lang="en-US" sz="3600" b="1" dirty="0"/>
              <a:t>Supercritical CO</a:t>
            </a:r>
            <a:r>
              <a:rPr lang="en-US" sz="3600" b="1" baseline="-25000" dirty="0"/>
              <a:t>2</a:t>
            </a:r>
            <a:r>
              <a:rPr lang="en-US" sz="3600" b="1" dirty="0"/>
              <a:t> as solvent</a:t>
            </a:r>
            <a:br>
              <a:rPr lang="en-US" sz="3600" b="1" dirty="0"/>
            </a:br>
            <a:endParaRPr lang="en-US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526" y="1585908"/>
            <a:ext cx="8734437" cy="4457700"/>
          </a:xfrm>
        </p:spPr>
        <p:txBody>
          <a:bodyPr>
            <a:noAutofit/>
          </a:bodyPr>
          <a:lstStyle/>
          <a:p>
            <a:r>
              <a:rPr lang="en-US" sz="2600" dirty="0"/>
              <a:t>Liquid carbon dioxide is a good solvent for many lipophilic organic </a:t>
            </a:r>
            <a:r>
              <a:rPr lang="en-US" sz="2600" dirty="0" smtClean="0"/>
              <a:t>compounds</a:t>
            </a:r>
          </a:p>
          <a:p>
            <a:r>
              <a:rPr lang="en-US" sz="2600" dirty="0" smtClean="0"/>
              <a:t>It </a:t>
            </a:r>
            <a:r>
              <a:rPr lang="en-US" sz="2600" dirty="0"/>
              <a:t>is used to remove caffeine from </a:t>
            </a:r>
            <a:r>
              <a:rPr lang="en-US" sz="2600" dirty="0" smtClean="0"/>
              <a:t>coffee</a:t>
            </a:r>
            <a:endParaRPr lang="en-US" sz="2600" dirty="0"/>
          </a:p>
          <a:p>
            <a:r>
              <a:rPr lang="en-US" sz="2600" dirty="0"/>
              <a:t>O</a:t>
            </a:r>
            <a:r>
              <a:rPr lang="en-US" sz="2600" dirty="0" smtClean="0"/>
              <a:t>ther </a:t>
            </a:r>
            <a:r>
              <a:rPr lang="en-US" sz="2600" dirty="0"/>
              <a:t>chemical processing industries as a less toxic alternative to more traditional solvents such as </a:t>
            </a:r>
            <a:r>
              <a:rPr lang="en-US" sz="2600" dirty="0" err="1" smtClean="0"/>
              <a:t>oraganochlorides</a:t>
            </a: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3324011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0058400" cy="1097280"/>
          </a:xfrm>
        </p:spPr>
        <p:txBody>
          <a:bodyPr>
            <a:normAutofit/>
          </a:bodyPr>
          <a:lstStyle/>
          <a:p>
            <a:r>
              <a:rPr lang="en-US" sz="3600" b="1"/>
              <a:t>Pulp and paper processing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45559"/>
            <a:ext cx="10058400" cy="4457700"/>
          </a:xfrm>
        </p:spPr>
        <p:txBody>
          <a:bodyPr>
            <a:normAutofit/>
          </a:bodyPr>
          <a:lstStyle/>
          <a:p>
            <a:r>
              <a:rPr lang="en-US" sz="2800"/>
              <a:t>CO</a:t>
            </a:r>
            <a:r>
              <a:rPr lang="en-US" sz="2800" baseline="-25000"/>
              <a:t>2</a:t>
            </a:r>
            <a:r>
              <a:rPr lang="en-US" sz="2800"/>
              <a:t> is used to reduce pH during pulp washing operations.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2953" y="2608180"/>
            <a:ext cx="2904565" cy="3967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650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382" y="84136"/>
            <a:ext cx="10058400" cy="1097280"/>
          </a:xfrm>
        </p:spPr>
        <p:txBody>
          <a:bodyPr/>
          <a:lstStyle/>
          <a:p>
            <a:r>
              <a:rPr lang="en-US" sz="3600" b="1" dirty="0" smtClean="0"/>
              <a:t> Pharmaceutical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382" y="1485900"/>
            <a:ext cx="10058400" cy="4457700"/>
          </a:xfrm>
        </p:spPr>
        <p:txBody>
          <a:bodyPr>
            <a:normAutofit/>
          </a:bodyPr>
          <a:lstStyle/>
          <a:p>
            <a:pPr algn="just"/>
            <a:r>
              <a:rPr lang="en-US" sz="2600" dirty="0"/>
              <a:t>Use of CO</a:t>
            </a:r>
            <a:r>
              <a:rPr lang="en-US" sz="2600" baseline="-25000" dirty="0"/>
              <a:t>2</a:t>
            </a:r>
            <a:r>
              <a:rPr lang="en-US" sz="2600" dirty="0"/>
              <a:t> in the pharmaceutical </a:t>
            </a:r>
            <a:r>
              <a:rPr lang="en-US" sz="2600" dirty="0" smtClean="0"/>
              <a:t>industry </a:t>
            </a:r>
            <a:r>
              <a:rPr lang="en-US" sz="2600" dirty="0"/>
              <a:t>typically includes </a:t>
            </a:r>
            <a:endParaRPr lang="en-US" sz="2600" dirty="0" smtClean="0"/>
          </a:p>
          <a:p>
            <a:pPr algn="just"/>
            <a:r>
              <a:rPr lang="en-US" sz="2600" dirty="0" smtClean="0"/>
              <a:t>Inerting</a:t>
            </a:r>
          </a:p>
          <a:p>
            <a:pPr algn="just"/>
            <a:r>
              <a:rPr lang="en-US" sz="2600" dirty="0" smtClean="0"/>
              <a:t>Chemical synthesis</a:t>
            </a:r>
          </a:p>
          <a:p>
            <a:pPr algn="just"/>
            <a:r>
              <a:rPr lang="en-US" sz="2600" dirty="0" smtClean="0"/>
              <a:t>Supercritical </a:t>
            </a:r>
            <a:r>
              <a:rPr lang="en-US" sz="2600" dirty="0"/>
              <a:t>fluid </a:t>
            </a:r>
            <a:r>
              <a:rPr lang="en-US" sz="2600" dirty="0" smtClean="0"/>
              <a:t>extraction</a:t>
            </a:r>
          </a:p>
          <a:p>
            <a:pPr algn="just"/>
            <a:r>
              <a:rPr lang="en-US" sz="2600" dirty="0"/>
              <a:t>P</a:t>
            </a:r>
            <a:r>
              <a:rPr lang="en-US" sz="2600" dirty="0" smtClean="0"/>
              <a:t>roduct </a:t>
            </a:r>
            <a:r>
              <a:rPr lang="en-US" sz="2600" dirty="0"/>
              <a:t>transportation at low </a:t>
            </a:r>
            <a:r>
              <a:rPr lang="en-US" sz="2600" dirty="0" smtClean="0"/>
              <a:t>temperature</a:t>
            </a:r>
          </a:p>
          <a:p>
            <a:pPr algn="just"/>
            <a:r>
              <a:rPr lang="en-US" sz="2600" dirty="0"/>
              <a:t>A</a:t>
            </a:r>
            <a:r>
              <a:rPr lang="en-US" sz="2600" dirty="0" smtClean="0"/>
              <a:t>cidification </a:t>
            </a:r>
            <a:r>
              <a:rPr lang="en-US" sz="2600" dirty="0"/>
              <a:t>of </a:t>
            </a:r>
            <a:r>
              <a:rPr lang="en-US" sz="2600" dirty="0" smtClean="0"/>
              <a:t>wastewater</a:t>
            </a:r>
            <a:endParaRPr lang="en-US" sz="2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3733" y="0"/>
            <a:ext cx="1338267" cy="13382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00" y="4136543"/>
            <a:ext cx="2825540" cy="2721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103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9" y="0"/>
            <a:ext cx="10058400" cy="1097280"/>
          </a:xfrm>
        </p:spPr>
        <p:txBody>
          <a:bodyPr>
            <a:normAutofit/>
          </a:bodyPr>
          <a:lstStyle/>
          <a:p>
            <a:r>
              <a:rPr lang="en-US" sz="3600" b="1"/>
              <a:t>Enhanced </a:t>
            </a:r>
            <a:r>
              <a:rPr lang="en-US" sz="3600" b="1" smtClean="0"/>
              <a:t>oil </a:t>
            </a:r>
            <a:r>
              <a:rPr lang="en-US" sz="3600" b="1"/>
              <a:t>recovery (EOR)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29" y="1472453"/>
            <a:ext cx="10058400" cy="44577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Co</a:t>
            </a:r>
            <a:r>
              <a:rPr lang="en-US" sz="2800" baseline="-25000" dirty="0" smtClean="0"/>
              <a:t>2</a:t>
            </a:r>
            <a:r>
              <a:rPr lang="en-US" sz="2800" dirty="0"/>
              <a:t> is injected into depleted oil </a:t>
            </a:r>
            <a:r>
              <a:rPr lang="en-US" sz="2800" dirty="0" smtClean="0"/>
              <a:t>fields</a:t>
            </a:r>
          </a:p>
          <a:p>
            <a:r>
              <a:rPr lang="en-US" sz="2800" dirty="0" smtClean="0"/>
              <a:t>The </a:t>
            </a:r>
            <a:r>
              <a:rPr lang="en-US" sz="2800" dirty="0" smtClean="0"/>
              <a:t>CO</a:t>
            </a:r>
            <a:r>
              <a:rPr lang="en-US" sz="2800" baseline="-25000" dirty="0" smtClean="0"/>
              <a:t>2</a:t>
            </a:r>
            <a:r>
              <a:rPr lang="en-US" sz="2800" dirty="0"/>
              <a:t> acts as a solvent that reduces the viscosity of the oil, enabling it to flow to the production </a:t>
            </a:r>
            <a:r>
              <a:rPr lang="en-US" sz="2800" dirty="0" smtClean="0"/>
              <a:t>well</a:t>
            </a:r>
          </a:p>
          <a:p>
            <a:r>
              <a:rPr lang="en-US" sz="2800" dirty="0" smtClean="0"/>
              <a:t>Once </a:t>
            </a:r>
            <a:r>
              <a:rPr lang="en-US" sz="2800" dirty="0"/>
              <a:t>production is complete, the </a:t>
            </a:r>
            <a:r>
              <a:rPr lang="en-US" sz="2800" dirty="0" smtClean="0"/>
              <a:t>CO</a:t>
            </a:r>
            <a:r>
              <a:rPr lang="en-US" sz="2800" baseline="-25000" dirty="0" smtClean="0"/>
              <a:t>2</a:t>
            </a:r>
            <a:r>
              <a:rPr lang="en-US" sz="2800" dirty="0"/>
              <a:t> can potentially be permanently stored in the </a:t>
            </a:r>
            <a:r>
              <a:rPr lang="en-US" sz="2800" dirty="0" smtClean="0"/>
              <a:t>reservoir</a:t>
            </a:r>
            <a:endParaRPr lang="en-US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388" y="4160015"/>
            <a:ext cx="11909612" cy="2410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549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0058400" cy="1097280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Horticulture</a:t>
            </a:r>
            <a:endParaRPr lang="en-US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99346"/>
            <a:ext cx="6992470" cy="5358653"/>
          </a:xfrm>
        </p:spPr>
        <p:txBody>
          <a:bodyPr>
            <a:normAutofit/>
          </a:bodyPr>
          <a:lstStyle/>
          <a:p>
            <a:pPr algn="just"/>
            <a:r>
              <a:rPr lang="en-US" sz="2800" dirty="0" smtClean="0"/>
              <a:t>CO</a:t>
            </a:r>
            <a:r>
              <a:rPr lang="en-US" sz="2800" baseline="-25000" dirty="0" smtClean="0"/>
              <a:t>2</a:t>
            </a:r>
            <a:r>
              <a:rPr lang="en-US" sz="2800" dirty="0"/>
              <a:t> is provided to greenhouses to maintain optimal </a:t>
            </a:r>
            <a:r>
              <a:rPr lang="en-US" sz="2800" dirty="0" smtClean="0"/>
              <a:t>Co</a:t>
            </a:r>
            <a:r>
              <a:rPr lang="en-US" sz="2800" baseline="-25000" dirty="0" smtClean="0"/>
              <a:t>2</a:t>
            </a:r>
            <a:r>
              <a:rPr lang="en-US" sz="2800" dirty="0"/>
              <a:t> concentration and </a:t>
            </a:r>
            <a:r>
              <a:rPr lang="en-US" sz="2800" dirty="0" smtClean="0"/>
              <a:t>maximize </a:t>
            </a:r>
            <a:r>
              <a:rPr lang="en-US" sz="2800" dirty="0"/>
              <a:t>plant growth </a:t>
            </a:r>
            <a:r>
              <a:rPr lang="en-US" sz="2800" dirty="0" smtClean="0"/>
              <a:t>rate</a:t>
            </a:r>
          </a:p>
          <a:p>
            <a:pPr algn="just"/>
            <a:r>
              <a:rPr lang="en-US" sz="2800" dirty="0" smtClean="0"/>
              <a:t> </a:t>
            </a:r>
            <a:r>
              <a:rPr lang="en-US" sz="2800" dirty="0"/>
              <a:t>Sources include on-site cogeneration schemes as well as off-site industrial sources connected via pipeline </a:t>
            </a:r>
            <a:r>
              <a:rPr lang="en-US" sz="2800" dirty="0" smtClean="0"/>
              <a:t>networks</a:t>
            </a:r>
            <a:endParaRPr lang="en-US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2470" y="3256134"/>
            <a:ext cx="5091953" cy="31715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1033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73803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1"/>
            <a:ext cx="9283800" cy="1185862"/>
          </a:xfrm>
        </p:spPr>
        <p:txBody>
          <a:bodyPr>
            <a:noAutofit/>
          </a:bodyPr>
          <a:lstStyle/>
          <a:p>
            <a:r>
              <a:rPr lang="en-US" sz="3600" b="1" dirty="0" smtClean="0"/>
              <a:t>Properties </a:t>
            </a:r>
            <a:endParaRPr lang="en-US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1443038"/>
            <a:ext cx="12112288" cy="6915149"/>
          </a:xfrm>
        </p:spPr>
        <p:txBody>
          <a:bodyPr>
            <a:noAutofit/>
          </a:bodyPr>
          <a:lstStyle/>
          <a:p>
            <a:r>
              <a:rPr lang="en-US" sz="2800" dirty="0" smtClean="0"/>
              <a:t>Non-toxic, colorless</a:t>
            </a:r>
            <a:r>
              <a:rPr lang="en-US" sz="2800" dirty="0"/>
              <a:t> </a:t>
            </a:r>
            <a:r>
              <a:rPr lang="en-US" sz="2800" dirty="0" smtClean="0"/>
              <a:t>and odorless gas that does not impart any flavor to the beverage</a:t>
            </a:r>
          </a:p>
          <a:p>
            <a:r>
              <a:rPr lang="en-US" sz="2800" dirty="0"/>
              <a:t>N</a:t>
            </a:r>
            <a:r>
              <a:rPr lang="en-US" sz="2800" dirty="0" smtClean="0"/>
              <a:t>onflammable and no fire hazards when handling</a:t>
            </a:r>
          </a:p>
          <a:p>
            <a:r>
              <a:rPr lang="en-US" sz="2800" dirty="0"/>
              <a:t>S</a:t>
            </a:r>
            <a:r>
              <a:rPr lang="en-US" sz="2800" dirty="0" smtClean="0"/>
              <a:t>oluble in water and dissolves easily in the beverages</a:t>
            </a:r>
          </a:p>
          <a:p>
            <a:r>
              <a:rPr lang="en-US" sz="2800" dirty="0" smtClean="0"/>
              <a:t>Its solubility can be controlled by regulating the temperature and pressure </a:t>
            </a:r>
          </a:p>
          <a:p>
            <a:r>
              <a:rPr lang="en-US" sz="2800" dirty="0" smtClean="0"/>
              <a:t>In water , it forms a weak acid(carbonic acid) </a:t>
            </a:r>
          </a:p>
          <a:p>
            <a:r>
              <a:rPr lang="en-US" sz="2800" dirty="0" smtClean="0"/>
              <a:t>The carbonic acid can retard the growth of microorganisms</a:t>
            </a:r>
            <a:endParaRPr lang="en-US" sz="2800" dirty="0"/>
          </a:p>
          <a:p>
            <a:r>
              <a:rPr lang="en-US" sz="2800" dirty="0" smtClean="0"/>
              <a:t>Carbonic acid easily releases Co</a:t>
            </a:r>
            <a:r>
              <a:rPr lang="en-US" sz="2800" baseline="-25000" dirty="0" smtClean="0"/>
              <a:t>2 </a:t>
            </a:r>
            <a:r>
              <a:rPr lang="en-US" sz="2800" dirty="0" smtClean="0"/>
              <a:t>gas to create effervescence </a:t>
            </a:r>
            <a:endParaRPr lang="en-US" sz="2800" baseline="-25000" dirty="0"/>
          </a:p>
          <a:p>
            <a:endParaRPr lang="en-US" sz="2800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7889" y="1"/>
            <a:ext cx="914400" cy="1185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207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3186"/>
            <a:ext cx="5190564" cy="1187767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Dry Ice</a:t>
            </a:r>
            <a:endParaRPr lang="en-US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73306"/>
            <a:ext cx="12192000" cy="5284693"/>
          </a:xfrm>
        </p:spPr>
        <p:txBody>
          <a:bodyPr>
            <a:normAutofit/>
          </a:bodyPr>
          <a:lstStyle/>
          <a:p>
            <a:r>
              <a:rPr lang="en-US" sz="2800" dirty="0" smtClean="0"/>
              <a:t>Dry ice is the solid form of carbon dioxide </a:t>
            </a:r>
          </a:p>
          <a:p>
            <a:r>
              <a:rPr lang="en-US" sz="2800" dirty="0" smtClean="0"/>
              <a:t>It is used primarily as a cooling agent </a:t>
            </a:r>
          </a:p>
          <a:p>
            <a:r>
              <a:rPr lang="en-US" sz="2800" dirty="0" smtClean="0"/>
              <a:t>Its temperature is lower than water ice </a:t>
            </a:r>
          </a:p>
          <a:p>
            <a:r>
              <a:rPr lang="en-US" sz="2800" dirty="0" smtClean="0"/>
              <a:t>It is useful for preserving frozen foods where mechanical cooling is unavailable</a:t>
            </a:r>
            <a:endParaRPr lang="en-US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7889" y="71438"/>
            <a:ext cx="914400" cy="12287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2777" y="4881281"/>
            <a:ext cx="3610436" cy="197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104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00106"/>
            <a:ext cx="11125200" cy="572247"/>
          </a:xfrm>
        </p:spPr>
        <p:txBody>
          <a:bodyPr>
            <a:noAutofit/>
          </a:bodyPr>
          <a:lstStyle/>
          <a:p>
            <a:r>
              <a:rPr lang="en-US" sz="3600" b="1" dirty="0"/>
              <a:t>Sources of </a:t>
            </a:r>
            <a:r>
              <a:rPr lang="en-US" sz="3600" b="1" dirty="0" smtClean="0"/>
              <a:t>CO</a:t>
            </a:r>
            <a:r>
              <a:rPr lang="en-US" sz="3600" b="1" baseline="-25000" dirty="0" smtClean="0"/>
              <a:t>2</a:t>
            </a:r>
            <a:endParaRPr lang="en-US" sz="3600" b="1" baseline="-25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318" y="840010"/>
            <a:ext cx="12127682" cy="6017990"/>
          </a:xfrm>
        </p:spPr>
        <p:txBody>
          <a:bodyPr>
            <a:noAutofit/>
          </a:bodyPr>
          <a:lstStyle/>
          <a:p>
            <a:r>
              <a:rPr lang="en-US" sz="2600" dirty="0"/>
              <a:t> By burning of carbonaceous materials </a:t>
            </a:r>
          </a:p>
          <a:p>
            <a:pPr marL="0" indent="0">
              <a:buNone/>
            </a:pPr>
            <a:r>
              <a:rPr lang="en-US" sz="2600" dirty="0"/>
              <a:t>                    C + </a:t>
            </a:r>
            <a:r>
              <a:rPr lang="en-US" sz="2600" dirty="0" smtClean="0"/>
              <a:t>O</a:t>
            </a:r>
            <a:r>
              <a:rPr lang="en-US" sz="2600" baseline="-25000" dirty="0" smtClean="0"/>
              <a:t>2</a:t>
            </a:r>
            <a:r>
              <a:rPr lang="en-US" sz="2600" dirty="0" smtClean="0"/>
              <a:t>                  </a:t>
            </a:r>
            <a:r>
              <a:rPr lang="en-US" sz="2600" dirty="0" smtClean="0"/>
              <a:t>CO</a:t>
            </a:r>
            <a:r>
              <a:rPr lang="en-US" sz="2600" baseline="-25000" dirty="0" smtClean="0"/>
              <a:t>2</a:t>
            </a:r>
            <a:r>
              <a:rPr lang="en-US" sz="2600" dirty="0" smtClean="0"/>
              <a:t> </a:t>
            </a:r>
            <a:endParaRPr lang="en-US" sz="2600" dirty="0"/>
          </a:p>
          <a:p>
            <a:r>
              <a:rPr lang="en-US" sz="2600" dirty="0"/>
              <a:t> In the production of H2 by steam reforming of methane or other hydrocarbons, 16% pure </a:t>
            </a:r>
            <a:r>
              <a:rPr lang="en-US" sz="2600" dirty="0" smtClean="0"/>
              <a:t>Co</a:t>
            </a:r>
            <a:r>
              <a:rPr lang="en-US" sz="2600" baseline="-25000" dirty="0" smtClean="0"/>
              <a:t>2</a:t>
            </a:r>
            <a:r>
              <a:rPr lang="en-US" sz="2600" dirty="0" smtClean="0"/>
              <a:t> </a:t>
            </a:r>
            <a:r>
              <a:rPr lang="en-US" sz="2600" dirty="0"/>
              <a:t>is obtain</a:t>
            </a:r>
          </a:p>
          <a:p>
            <a:pPr marL="0" indent="0">
              <a:buNone/>
            </a:pPr>
            <a:r>
              <a:rPr lang="en-US" sz="2600" dirty="0"/>
              <a:t>                    CH</a:t>
            </a:r>
            <a:r>
              <a:rPr lang="en-US" sz="2600" baseline="-25000" dirty="0"/>
              <a:t>4</a:t>
            </a:r>
            <a:r>
              <a:rPr lang="en-US" sz="2600" dirty="0"/>
              <a:t> + </a:t>
            </a:r>
            <a:r>
              <a:rPr lang="en-US" sz="2600" dirty="0" smtClean="0"/>
              <a:t>2H</a:t>
            </a:r>
            <a:r>
              <a:rPr lang="en-US" sz="2600" baseline="-25000" dirty="0" smtClean="0"/>
              <a:t>2</a:t>
            </a:r>
            <a:r>
              <a:rPr lang="en-US" sz="2600" dirty="0" smtClean="0"/>
              <a:t>O                   </a:t>
            </a:r>
            <a:r>
              <a:rPr lang="en-US" sz="2600" dirty="0" smtClean="0"/>
              <a:t>CO</a:t>
            </a:r>
            <a:r>
              <a:rPr lang="en-US" sz="2600" baseline="-25000" dirty="0" smtClean="0"/>
              <a:t>2</a:t>
            </a:r>
            <a:r>
              <a:rPr lang="en-US" sz="2600" dirty="0" smtClean="0"/>
              <a:t> </a:t>
            </a:r>
            <a:r>
              <a:rPr lang="en-US" sz="2600" dirty="0"/>
              <a:t>+ 4H</a:t>
            </a:r>
            <a:r>
              <a:rPr lang="en-US" sz="2600" baseline="-25000" dirty="0"/>
              <a:t>2</a:t>
            </a:r>
          </a:p>
          <a:p>
            <a:r>
              <a:rPr lang="en-US" sz="2600" dirty="0"/>
              <a:t> In manufacture of alcohol (ethanol) by the fermentation </a:t>
            </a:r>
            <a:r>
              <a:rPr lang="en-US" sz="2600" dirty="0" smtClean="0"/>
              <a:t>process </a:t>
            </a:r>
            <a:r>
              <a:rPr lang="en-US" sz="2600" dirty="0"/>
              <a:t>99.9 % pure CO2 is obtained</a:t>
            </a:r>
          </a:p>
          <a:p>
            <a:pPr marL="0" indent="0">
              <a:buNone/>
            </a:pPr>
            <a:r>
              <a:rPr lang="en-US" sz="2600" dirty="0"/>
              <a:t>                    C</a:t>
            </a:r>
            <a:r>
              <a:rPr lang="en-US" sz="2600" baseline="-25000" dirty="0"/>
              <a:t>6</a:t>
            </a:r>
            <a:r>
              <a:rPr lang="en-US" sz="2600" dirty="0"/>
              <a:t>H</a:t>
            </a:r>
            <a:r>
              <a:rPr lang="en-US" sz="2600" baseline="-25000" dirty="0"/>
              <a:t>12</a:t>
            </a:r>
            <a:r>
              <a:rPr lang="en-US" sz="2600" dirty="0"/>
              <a:t>O</a:t>
            </a:r>
            <a:r>
              <a:rPr lang="en-US" sz="2600" baseline="-25000" dirty="0"/>
              <a:t>6</a:t>
            </a:r>
            <a:r>
              <a:rPr lang="en-US" sz="2600" dirty="0"/>
              <a:t>             </a:t>
            </a:r>
            <a:r>
              <a:rPr lang="en-US" sz="2600" dirty="0" smtClean="0"/>
              <a:t>     C</a:t>
            </a:r>
            <a:r>
              <a:rPr lang="en-US" sz="2600" baseline="-25000" dirty="0" smtClean="0"/>
              <a:t>2</a:t>
            </a:r>
            <a:r>
              <a:rPr lang="en-US" sz="2600" dirty="0" smtClean="0"/>
              <a:t>H</a:t>
            </a:r>
            <a:r>
              <a:rPr lang="en-US" sz="2600" baseline="-25000" dirty="0" smtClean="0"/>
              <a:t>5</a:t>
            </a:r>
            <a:r>
              <a:rPr lang="en-US" sz="2600" dirty="0" smtClean="0"/>
              <a:t>OH </a:t>
            </a:r>
            <a:r>
              <a:rPr lang="en-US" sz="2600" dirty="0"/>
              <a:t>+ </a:t>
            </a:r>
            <a:r>
              <a:rPr lang="en-US" sz="2600" dirty="0" smtClean="0"/>
              <a:t>CO</a:t>
            </a:r>
            <a:r>
              <a:rPr lang="en-US" sz="2600" baseline="-25000" dirty="0" smtClean="0"/>
              <a:t>2 </a:t>
            </a:r>
            <a:endParaRPr lang="en-US" sz="2600" baseline="-25000" dirty="0"/>
          </a:p>
          <a:p>
            <a:r>
              <a:rPr lang="en-US" sz="2600" dirty="0"/>
              <a:t> In calcinations of </a:t>
            </a:r>
            <a:r>
              <a:rPr lang="en-US" sz="2600" dirty="0" smtClean="0"/>
              <a:t>CaCo</a:t>
            </a:r>
            <a:r>
              <a:rPr lang="en-US" sz="2600" baseline="-25000" dirty="0" smtClean="0"/>
              <a:t>3</a:t>
            </a:r>
            <a:r>
              <a:rPr lang="en-US" sz="2600" dirty="0" smtClean="0"/>
              <a:t> </a:t>
            </a:r>
            <a:r>
              <a:rPr lang="en-US" sz="2600" dirty="0"/>
              <a:t>at 1000°C ,40% </a:t>
            </a:r>
            <a:r>
              <a:rPr lang="en-US" sz="2600" dirty="0" smtClean="0"/>
              <a:t>Co</a:t>
            </a:r>
            <a:r>
              <a:rPr lang="en-US" sz="2600" baseline="-25000" dirty="0" smtClean="0"/>
              <a:t>2</a:t>
            </a:r>
            <a:r>
              <a:rPr lang="en-US" sz="2600" dirty="0" smtClean="0"/>
              <a:t> </a:t>
            </a:r>
            <a:r>
              <a:rPr lang="en-US" sz="2600" dirty="0"/>
              <a:t>is obtained   </a:t>
            </a:r>
          </a:p>
          <a:p>
            <a:pPr marL="0" indent="0">
              <a:buNone/>
            </a:pPr>
            <a:r>
              <a:rPr lang="en-US" sz="2600" dirty="0"/>
              <a:t>                      </a:t>
            </a:r>
            <a:r>
              <a:rPr lang="en-US" sz="2600" dirty="0" smtClean="0"/>
              <a:t>CaCo</a:t>
            </a:r>
            <a:r>
              <a:rPr lang="en-US" sz="2600" baseline="-25000" dirty="0" smtClean="0"/>
              <a:t>3</a:t>
            </a:r>
            <a:r>
              <a:rPr lang="en-US" sz="2600" dirty="0" smtClean="0"/>
              <a:t>                      CaO </a:t>
            </a:r>
            <a:r>
              <a:rPr lang="en-US" sz="2600" dirty="0"/>
              <a:t>+ </a:t>
            </a:r>
            <a:r>
              <a:rPr lang="en-US" sz="2600" dirty="0" smtClean="0"/>
              <a:t>Co</a:t>
            </a:r>
            <a:r>
              <a:rPr lang="en-US" sz="2600" baseline="-25000" dirty="0" smtClean="0"/>
              <a:t>2</a:t>
            </a:r>
            <a:endParaRPr lang="en-US" sz="2600" dirty="0"/>
          </a:p>
        </p:txBody>
      </p:sp>
      <p:sp>
        <p:nvSpPr>
          <p:cNvPr id="4" name="Right Arrow 3"/>
          <p:cNvSpPr/>
          <p:nvPr/>
        </p:nvSpPr>
        <p:spPr>
          <a:xfrm>
            <a:off x="3119718" y="1694329"/>
            <a:ext cx="1331258" cy="121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Arrow 10"/>
          <p:cNvSpPr/>
          <p:nvPr/>
        </p:nvSpPr>
        <p:spPr>
          <a:xfrm>
            <a:off x="3944471" y="3514165"/>
            <a:ext cx="1331258" cy="121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Arrow 11"/>
          <p:cNvSpPr/>
          <p:nvPr/>
        </p:nvSpPr>
        <p:spPr>
          <a:xfrm>
            <a:off x="3379695" y="5212977"/>
            <a:ext cx="1331258" cy="121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Arrow 12"/>
          <p:cNvSpPr/>
          <p:nvPr/>
        </p:nvSpPr>
        <p:spPr>
          <a:xfrm>
            <a:off x="3621742" y="6610105"/>
            <a:ext cx="1331258" cy="121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7889" y="71438"/>
            <a:ext cx="914400" cy="1228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570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</p:spPr>
      </p:pic>
      <p:sp>
        <p:nvSpPr>
          <p:cNvPr id="5" name="TextBox 4"/>
          <p:cNvSpPr txBox="1"/>
          <p:nvPr/>
        </p:nvSpPr>
        <p:spPr>
          <a:xfrm>
            <a:off x="-1" y="0"/>
            <a:ext cx="572844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</a:t>
            </a:r>
            <a:r>
              <a:rPr lang="en-US" sz="4400" b="1" baseline="-25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en-US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Capturing &amp; Storing process</a:t>
            </a:r>
            <a:endParaRPr lang="en-US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47264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cience Project 16x9">
  <a:themeElements>
    <a:clrScheme name="AcademicScience">
      <a:dk1>
        <a:srgbClr val="000000"/>
      </a:dk1>
      <a:lt1>
        <a:sysClr val="window" lastClr="FFFFFF"/>
      </a:lt1>
      <a:dk2>
        <a:srgbClr val="1B1B1B"/>
      </a:dk2>
      <a:lt2>
        <a:srgbClr val="E5E8E8"/>
      </a:lt2>
      <a:accent1>
        <a:srgbClr val="00B0EA"/>
      </a:accent1>
      <a:accent2>
        <a:srgbClr val="45AE22"/>
      </a:accent2>
      <a:accent3>
        <a:srgbClr val="FFFF00"/>
      </a:accent3>
      <a:accent4>
        <a:srgbClr val="F2760D"/>
      </a:accent4>
      <a:accent5>
        <a:srgbClr val="BB2B35"/>
      </a:accent5>
      <a:accent6>
        <a:srgbClr val="6C3CA2"/>
      </a:accent6>
      <a:hlink>
        <a:srgbClr val="00B0EA"/>
      </a:hlink>
      <a:folHlink>
        <a:srgbClr val="969696"/>
      </a:folHlink>
    </a:clrScheme>
    <a:fontScheme name="Arial">
      <a:majorFont>
        <a:latin typeface="Aria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TF00001060.potx" id="{B0D06C54-B873-49D2-AD73-EE9BB8599BFF}" vid="{334807F6-B3E0-4323-AC38-BDC7A606DAA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Science Project Title</Template>
  <TotalTime>1976</TotalTime>
  <Words>1008</Words>
  <Application>Microsoft Office PowerPoint</Application>
  <PresentationFormat>Custom</PresentationFormat>
  <Paragraphs>186</Paragraphs>
  <Slides>45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46" baseType="lpstr">
      <vt:lpstr>Science Project 16x9</vt:lpstr>
      <vt:lpstr>Carbon Dioxide</vt:lpstr>
      <vt:lpstr>Contents </vt:lpstr>
      <vt:lpstr>Carbon Dioxide</vt:lpstr>
      <vt:lpstr>PowerPoint Presentation</vt:lpstr>
      <vt:lpstr>PowerPoint Presentation</vt:lpstr>
      <vt:lpstr>Properties </vt:lpstr>
      <vt:lpstr>Dry Ice</vt:lpstr>
      <vt:lpstr>Sources of CO2</vt:lpstr>
      <vt:lpstr>PowerPoint Presentation</vt:lpstr>
      <vt:lpstr>Carbon Capture &amp; Storage Technology</vt:lpstr>
      <vt:lpstr>Capturing Carbon Dioxide</vt:lpstr>
      <vt:lpstr>Pre Combustion Technology</vt:lpstr>
      <vt:lpstr>Post Combustion Technology</vt:lpstr>
      <vt:lpstr>Oxy Fuel Process </vt:lpstr>
      <vt:lpstr>Overview of CO2 Capture </vt:lpstr>
      <vt:lpstr>Transport of CO2</vt:lpstr>
      <vt:lpstr>Pipeline Transportation system  </vt:lpstr>
      <vt:lpstr>Marine Transportation system </vt:lpstr>
      <vt:lpstr>Storage options </vt:lpstr>
      <vt:lpstr>Geological storage </vt:lpstr>
      <vt:lpstr>PowerPoint Presentation</vt:lpstr>
      <vt:lpstr>Oceanic storage </vt:lpstr>
      <vt:lpstr>Mineral Storage </vt:lpstr>
      <vt:lpstr>Purification of CO2 </vt:lpstr>
      <vt:lpstr>Cryogenic separation</vt:lpstr>
      <vt:lpstr>Distillation  </vt:lpstr>
      <vt:lpstr>MAJOR STORAGE SITES IN THE WORLD </vt:lpstr>
      <vt:lpstr>Advantages</vt:lpstr>
      <vt:lpstr>Disadvantages </vt:lpstr>
      <vt:lpstr>Conclusion </vt:lpstr>
      <vt:lpstr>Uses of CO2</vt:lpstr>
      <vt:lpstr>Baking </vt:lpstr>
      <vt:lpstr>Beverages Carbonation</vt:lpstr>
      <vt:lpstr>PowerPoint Presentation</vt:lpstr>
      <vt:lpstr>Wine Making </vt:lpstr>
      <vt:lpstr>Cont... </vt:lpstr>
      <vt:lpstr>Coffee Decaffeination</vt:lpstr>
      <vt:lpstr>Welding &amp; Metal Fabrication </vt:lpstr>
      <vt:lpstr>Fire Extinguisher</vt:lpstr>
      <vt:lpstr>Food processing, preservation and packaging</vt:lpstr>
      <vt:lpstr>Supercritical CO2 as solvent </vt:lpstr>
      <vt:lpstr>Pulp and paper processing</vt:lpstr>
      <vt:lpstr> Pharmaceutical</vt:lpstr>
      <vt:lpstr>Enhanced oil recovery (EOR)</vt:lpstr>
      <vt:lpstr>Horticulture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Carbon Dioxide</dc:title>
  <dc:creator>SENDA</dc:creator>
  <cp:lastModifiedBy>MyUserName</cp:lastModifiedBy>
  <cp:revision>142</cp:revision>
  <dcterms:created xsi:type="dcterms:W3CDTF">2019-04-06T06:59:30Z</dcterms:created>
  <dcterms:modified xsi:type="dcterms:W3CDTF">2020-04-19T14:26:36Z</dcterms:modified>
</cp:coreProperties>
</file>