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8"/>
  </p:notesMasterIdLst>
  <p:sldIdLst>
    <p:sldId id="274" r:id="rId2"/>
    <p:sldId id="275" r:id="rId3"/>
    <p:sldId id="276" r:id="rId4"/>
    <p:sldId id="277" r:id="rId5"/>
    <p:sldId id="278" r:id="rId6"/>
    <p:sldId id="279" r:id="rId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5731" autoAdjust="0"/>
  </p:normalViewPr>
  <p:slideViewPr>
    <p:cSldViewPr snapToGrid="0">
      <p:cViewPr varScale="1">
        <p:scale>
          <a:sx n="96" d="100"/>
          <a:sy n="96" d="100"/>
        </p:scale>
        <p:origin x="20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6EF1E30-4D31-431D-A069-E6151AB39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10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Slacks                                                                                                evert: turn (a structure or organ) outwards or inside out.</a:t>
            </a:r>
          </a:p>
          <a:p>
            <a:r>
              <a:rPr lang="en-US" altLang="en-US" dirty="0" smtClean="0"/>
              <a:t>1.</a:t>
            </a:r>
          </a:p>
          <a:p>
            <a:r>
              <a:rPr lang="en-US" altLang="en-US" dirty="0" smtClean="0"/>
              <a:t>loosen (something, especially a rope).</a:t>
            </a:r>
          </a:p>
          <a:p>
            <a:r>
              <a:rPr lang="en-US" altLang="en-US" dirty="0" smtClean="0"/>
              <a:t>"slacking the outhaul allows you to adjust the sail"</a:t>
            </a:r>
          </a:p>
          <a:p>
            <a:r>
              <a:rPr lang="en-US" altLang="en-US" dirty="0" smtClean="0"/>
              <a:t>2.decrease or reduce in intensity, quantity, or speed.</a:t>
            </a:r>
          </a:p>
          <a:p>
            <a:r>
              <a:rPr lang="en-US" altLang="en-US" dirty="0" smtClean="0"/>
              <a:t>"the flow of blood slacked off"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1AA184-21A4-49E8-85A2-B099176E0892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2226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chorda ten·​din·​ea | \ -ˌten-ˈdin-ē-ə  \</a:t>
            </a:r>
          </a:p>
          <a:p>
            <a:r>
              <a:rPr lang="en-US" altLang="en-US" smtClean="0"/>
              <a:t>plural chordae tendineae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E597FA-EB36-4A01-A9E6-620E7997C9D1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2941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An anastomosis is a connection or opening between two things that are normally diverging or branching, such as between blood vessels, leaf veins, or streams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7CC105-89FE-44F5-ACFF-C87A75225233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4561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C3AED-4452-46DD-B339-F9E0B0ABA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5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ECA42-A59A-4324-BA46-E440B7E77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8F318-7510-4623-9F50-FBA34D3F4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7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E0A5E-10E0-40E7-B2AE-A1284C50C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AEB9B-55A0-42E7-9F8E-CD908D0D5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D3780-009A-4E82-9097-6BCF105D2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DD8C7-51D5-40DF-BFEA-EAAF77EF7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6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18388-E33D-4324-B7D2-8CCD3AE31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3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ECFD2-0B8D-4E16-8365-10E89A318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5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B6068-3C6F-489C-88DF-EFE0C82EE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51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28160-E737-4A95-8100-47716248A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2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17AB4-8F4F-430C-889B-24C3638C3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7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910E9-1BDA-4CFD-B8A1-DD7385EEA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3E4CFDC7-A2EA-4743-899E-BFDC18F59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Heart Valves and Circulation of Blood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55013" cy="51450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Atrioventricular valves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Tricuspid and bicuspid valves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Atria contracts/ ventricle relaxed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AV valve opens, cusps project into ventricle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In ventricle, papillary muscles are relaxed and chordae </a:t>
            </a:r>
            <a:r>
              <a:rPr lang="en-US" altLang="en-US" dirty="0" err="1" smtClean="0"/>
              <a:t>tendinae</a:t>
            </a:r>
            <a:r>
              <a:rPr lang="en-US" altLang="en-US" dirty="0" smtClean="0"/>
              <a:t> slack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Atria relaxed/ ventricle contracts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Pressure drives cusps upward until edges meet and close opening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Papillary muscles contract tightening chordae </a:t>
            </a:r>
            <a:r>
              <a:rPr lang="en-US" altLang="en-US" dirty="0" err="1" smtClean="0"/>
              <a:t>tendinae</a:t>
            </a:r>
            <a:endParaRPr lang="en-US" altLang="en-US" dirty="0" smtClean="0"/>
          </a:p>
          <a:p>
            <a:pPr lvl="3" eaLnBrk="1" hangingPunct="1">
              <a:lnSpc>
                <a:spcPct val="90000"/>
              </a:lnSpc>
            </a:pPr>
            <a:r>
              <a:rPr lang="en-US" altLang="en-US" dirty="0" smtClean="0"/>
              <a:t>Prevents everting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150" y="129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20_06ab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93" y="191429"/>
            <a:ext cx="7847013" cy="3432717"/>
          </a:xfrm>
        </p:spPr>
      </p:pic>
      <p:pic>
        <p:nvPicPr>
          <p:cNvPr id="37891" name="Picture 8" descr="20_06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48" y="3624147"/>
            <a:ext cx="3954462" cy="254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121" y="42857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93388" y="375089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4400" dirty="0" smtClean="0"/>
              <a:t>Semilunar valves</a:t>
            </a:r>
            <a:br>
              <a:rPr lang="en-US" altLang="en-US" sz="4400" dirty="0" smtClean="0"/>
            </a:br>
            <a:endParaRPr lang="en-US" altLang="en-US" sz="4400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714" y="1417638"/>
            <a:ext cx="8229600" cy="4530725"/>
          </a:xfrm>
        </p:spPr>
        <p:txBody>
          <a:bodyPr/>
          <a:lstStyle/>
          <a:p>
            <a:pPr lvl="1" eaLnBrk="1" hangingPunct="1"/>
            <a:r>
              <a:rPr lang="en-US" altLang="en-US" dirty="0" smtClean="0"/>
              <a:t>Aortic and pulmonary valves</a:t>
            </a:r>
          </a:p>
          <a:p>
            <a:pPr lvl="1" eaLnBrk="1" hangingPunct="1"/>
            <a:r>
              <a:rPr lang="en-US" altLang="en-US" dirty="0" smtClean="0"/>
              <a:t>Valves open when pressure in ventricle exceeds pressure in arteries</a:t>
            </a:r>
          </a:p>
          <a:p>
            <a:pPr lvl="1" eaLnBrk="1" hangingPunct="1"/>
            <a:r>
              <a:rPr lang="en-US" altLang="en-US" dirty="0" smtClean="0"/>
              <a:t>As ventricles relax, some backflow permitted but blood fills valve cusps closing them tightly</a:t>
            </a:r>
          </a:p>
          <a:p>
            <a:pPr eaLnBrk="1" hangingPunct="1"/>
            <a:r>
              <a:rPr lang="en-US" altLang="en-US" dirty="0" smtClean="0"/>
              <a:t>No valves guarding entrance to atria</a:t>
            </a:r>
          </a:p>
          <a:p>
            <a:pPr lvl="1" eaLnBrk="1" hangingPunct="1"/>
            <a:r>
              <a:rPr lang="en-US" altLang="en-US" dirty="0" smtClean="0"/>
              <a:t>As atria contracts, compresses and closes opening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5412" y="49724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Systemic and pulmonary circulation - 2 circuits in series</a:t>
            </a:r>
            <a:br>
              <a:rPr lang="en-US" altLang="en-US" sz="3200" smtClean="0"/>
            </a:br>
            <a:endParaRPr lang="en-US" altLang="en-US" sz="320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3072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Systemic circuit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Left side of heart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Receives blood from lungs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Ejects blood into aorta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Systemic arteries, arterioles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Gas and nutrient exchange in systemic capillaries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Systemic venules and veins lead back to right atrium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Pulmonary circuit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Right side of heart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Receives blood from systemic circulation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Ejects blood into pulmonary trunk then pulmonary arteries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Gas exchange in pulmonary capillaries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Pulmonary veins takes blood to left atrium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6315" y="121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20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189186"/>
            <a:ext cx="3200400" cy="598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7" y="679834"/>
            <a:ext cx="485577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292" y="49821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Coronary circulation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Myocardium has its own network of blood vessels</a:t>
            </a:r>
          </a:p>
          <a:p>
            <a:pPr lvl="1" eaLnBrk="1" hangingPunct="1"/>
            <a:r>
              <a:rPr lang="en-US" altLang="en-US" smtClean="0"/>
              <a:t>Coronary arteries branch from ascending aorta</a:t>
            </a:r>
          </a:p>
          <a:p>
            <a:pPr lvl="2" eaLnBrk="1" hangingPunct="1"/>
            <a:r>
              <a:rPr lang="en-US" altLang="en-US" smtClean="0"/>
              <a:t>Anastomoses provide alternate routes or collateral circuits</a:t>
            </a:r>
          </a:p>
          <a:p>
            <a:pPr lvl="2" eaLnBrk="1" hangingPunct="1"/>
            <a:r>
              <a:rPr lang="en-US" altLang="en-US" smtClean="0"/>
              <a:t>Allows heart muscle to receive sufficient oxygen even if an artery is partially blocked</a:t>
            </a:r>
          </a:p>
          <a:p>
            <a:pPr lvl="1" eaLnBrk="1" hangingPunct="1"/>
            <a:r>
              <a:rPr lang="en-US" altLang="en-US" smtClean="0"/>
              <a:t>Coronary capillaries</a:t>
            </a:r>
          </a:p>
          <a:p>
            <a:pPr lvl="1" eaLnBrk="1" hangingPunct="1"/>
            <a:r>
              <a:rPr lang="en-US" altLang="en-US" smtClean="0"/>
              <a:t>Coronary veins</a:t>
            </a:r>
          </a:p>
          <a:p>
            <a:pPr lvl="2" eaLnBrk="1" hangingPunct="1"/>
            <a:r>
              <a:rPr lang="en-US" altLang="en-US" smtClean="0"/>
              <a:t>Collects in coronary sinus</a:t>
            </a:r>
          </a:p>
          <a:p>
            <a:pPr lvl="2" eaLnBrk="1" hangingPunct="1"/>
            <a:r>
              <a:rPr lang="en-US" altLang="en-US" smtClean="0"/>
              <a:t>Empties into right atrium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9115" y="3765247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4757" y="50794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dge">
  <a:themeElements>
    <a:clrScheme name="Edge 8">
      <a:dk1>
        <a:srgbClr val="000000"/>
      </a:dk1>
      <a:lt1>
        <a:srgbClr val="FFFFFF"/>
      </a:lt1>
      <a:dk2>
        <a:srgbClr val="CC0000"/>
      </a:dk2>
      <a:lt2>
        <a:srgbClr val="666699"/>
      </a:lt2>
      <a:accent1>
        <a:srgbClr val="808080"/>
      </a:accent1>
      <a:accent2>
        <a:srgbClr val="999933"/>
      </a:accent2>
      <a:accent3>
        <a:srgbClr val="FFFFFF"/>
      </a:accent3>
      <a:accent4>
        <a:srgbClr val="000000"/>
      </a:accent4>
      <a:accent5>
        <a:srgbClr val="C0C0C0"/>
      </a:accent5>
      <a:accent6>
        <a:srgbClr val="8A8A2D"/>
      </a:accent6>
      <a:hlink>
        <a:srgbClr val="4C6D80"/>
      </a:hlink>
      <a:folHlink>
        <a:srgbClr val="B2B2B2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2575</TotalTime>
  <Words>332</Words>
  <Application>Microsoft Office PowerPoint</Application>
  <PresentationFormat>On-screen Show (4:3)</PresentationFormat>
  <Paragraphs>51</Paragraphs>
  <Slides>6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Garamond</vt:lpstr>
      <vt:lpstr>Wingdings</vt:lpstr>
      <vt:lpstr>Edge</vt:lpstr>
      <vt:lpstr>Heart Valves and Circulation of Blood</vt:lpstr>
      <vt:lpstr>PowerPoint Presentation</vt:lpstr>
      <vt:lpstr>Semilunar valves </vt:lpstr>
      <vt:lpstr>Systemic and pulmonary circulation - 2 circuits in series </vt:lpstr>
      <vt:lpstr>PowerPoint Presentation</vt:lpstr>
      <vt:lpstr>Coronary circulation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Ammar</dc:creator>
  <cp:lastModifiedBy>Administrator</cp:lastModifiedBy>
  <cp:revision>93</cp:revision>
  <cp:lastPrinted>2009-04-22T19:24:48Z</cp:lastPrinted>
  <dcterms:created xsi:type="dcterms:W3CDTF">2009-04-22T19:24:48Z</dcterms:created>
  <dcterms:modified xsi:type="dcterms:W3CDTF">2021-02-17T10:58:50Z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