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B6DED96-D705-4DAF-BD94-51F33D4BAE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6DED96-D705-4DAF-BD94-51F33D4BAE2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6DED96-D705-4DAF-BD94-51F33D4BAE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AB847E-C896-4F12-A669-CB22E23D329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B6DED96-D705-4DAF-BD94-51F33D4BAE2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AB847E-C896-4F12-A669-CB22E23D3294}" type="datetimeFigureOut">
              <a:rPr lang="en-US" smtClean="0"/>
              <a:pPr/>
              <a:t>10/27/2020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6DED96-D705-4DAF-BD94-51F33D4BAE2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5300" dirty="0" smtClean="0"/>
              <a:t>Diffusion of Innovation Theory </a:t>
            </a:r>
            <a:r>
              <a:rPr lang="en-US" dirty="0" smtClean="0"/>
              <a:t/>
            </a:r>
            <a:br>
              <a:rPr lang="en-US" dirty="0" smtClean="0"/>
            </a:br>
            <a:endParaRPr lang="en-US" dirty="0"/>
          </a:p>
        </p:txBody>
      </p:sp>
      <p:sp>
        <p:nvSpPr>
          <p:cNvPr id="3" name="Subtitle 2"/>
          <p:cNvSpPr>
            <a:spLocks noGrp="1"/>
          </p:cNvSpPr>
          <p:nvPr>
            <p:ph type="subTitle" idx="1"/>
          </p:nvPr>
        </p:nvSpPr>
        <p:spPr>
          <a:xfrm>
            <a:off x="457200" y="2438400"/>
            <a:ext cx="7854696" cy="1752600"/>
          </a:xfrm>
        </p:spPr>
        <p:txBody>
          <a:bodyPr/>
          <a:lstStyle/>
          <a:p>
            <a:pPr algn="l"/>
            <a:r>
              <a:rPr lang="en-US" dirty="0" smtClean="0"/>
              <a:t>Topic 11</a:t>
            </a:r>
          </a:p>
          <a:p>
            <a:pPr algn="l"/>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How, over time, an idea or product gains momentum and diffuses (or spreads) through a specific population or social system.</a:t>
            </a:r>
          </a:p>
          <a:p>
            <a:pPr algn="just">
              <a:buNone/>
            </a:pPr>
            <a:endParaRPr lang="en-US" dirty="0" smtClean="0"/>
          </a:p>
          <a:p>
            <a:pPr algn="just"/>
            <a:r>
              <a:rPr lang="en-US" dirty="0" smtClean="0"/>
              <a:t>Adoption means that a person does something differently than what they had previously been doing.</a:t>
            </a:r>
          </a:p>
          <a:p>
            <a:pPr algn="just">
              <a:buNone/>
            </a:pPr>
            <a:endParaRPr lang="en-US" dirty="0" smtClean="0"/>
          </a:p>
          <a:p>
            <a:pPr algn="just"/>
            <a:r>
              <a:rPr lang="en-US" dirty="0" smtClean="0"/>
              <a:t>Innovation is an idea, cause, product, service or behavior.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4400" b="1" dirty="0" smtClean="0"/>
              <a:t>Five established adopter categories</a:t>
            </a:r>
            <a:endParaRPr lang="en-US" sz="4400" dirty="0"/>
          </a:p>
        </p:txBody>
      </p:sp>
      <p:sp>
        <p:nvSpPr>
          <p:cNvPr id="3" name="Content Placeholder 2"/>
          <p:cNvSpPr>
            <a:spLocks noGrp="1"/>
          </p:cNvSpPr>
          <p:nvPr>
            <p:ph idx="1"/>
          </p:nvPr>
        </p:nvSpPr>
        <p:spPr/>
        <p:txBody>
          <a:bodyPr>
            <a:normAutofit fontScale="92500" lnSpcReduction="10000"/>
          </a:bodyPr>
          <a:lstStyle/>
          <a:p>
            <a:r>
              <a:rPr lang="en-US" sz="2000" b="1" dirty="0" smtClean="0"/>
              <a:t>Innovators: </a:t>
            </a:r>
            <a:r>
              <a:rPr lang="en-US" sz="2000" dirty="0" smtClean="0"/>
              <a:t>first to try the innovation, venturesome and no appealing strategy</a:t>
            </a:r>
          </a:p>
          <a:p>
            <a:pPr>
              <a:buNone/>
            </a:pPr>
            <a:endParaRPr lang="en-US" sz="2000" dirty="0" smtClean="0"/>
          </a:p>
          <a:p>
            <a:r>
              <a:rPr lang="en-US" sz="2000" b="1" dirty="0" smtClean="0"/>
              <a:t>Early Adopters : </a:t>
            </a:r>
            <a:r>
              <a:rPr lang="en-US" sz="2000" dirty="0" smtClean="0"/>
              <a:t>opinion leaders, embrace change, appealing strategy includes how to manual or implement information</a:t>
            </a:r>
          </a:p>
          <a:p>
            <a:pPr>
              <a:buNone/>
            </a:pPr>
            <a:endParaRPr lang="en-US" sz="2000" dirty="0" smtClean="0"/>
          </a:p>
          <a:p>
            <a:r>
              <a:rPr lang="en-US" sz="2000" b="1" dirty="0" smtClean="0"/>
              <a:t>Early Majority : </a:t>
            </a:r>
            <a:r>
              <a:rPr lang="en-US" sz="2000" dirty="0" smtClean="0"/>
              <a:t>rarely leaders, need to see evidence , appealing strategy includes success stories and evidence of the innovation's effectiveness</a:t>
            </a:r>
          </a:p>
          <a:p>
            <a:pPr>
              <a:buNone/>
            </a:pPr>
            <a:endParaRPr lang="en-US" sz="2000" dirty="0" smtClean="0"/>
          </a:p>
          <a:p>
            <a:r>
              <a:rPr lang="en-US" sz="2000" b="1" dirty="0" smtClean="0"/>
              <a:t>Late Majority : </a:t>
            </a:r>
            <a:r>
              <a:rPr lang="en-US" sz="2000" dirty="0" smtClean="0"/>
              <a:t>skeptical of change, following majority,  appealing strategy includes no. of people who have tried innovation successfully</a:t>
            </a:r>
          </a:p>
          <a:p>
            <a:pPr>
              <a:buNone/>
            </a:pPr>
            <a:endParaRPr lang="en-US" sz="2000" dirty="0" smtClean="0"/>
          </a:p>
          <a:p>
            <a:r>
              <a:rPr lang="en-US" sz="2000" b="1" dirty="0" smtClean="0"/>
              <a:t>Laggards: </a:t>
            </a:r>
            <a:r>
              <a:rPr lang="en-US" sz="2000" dirty="0" smtClean="0"/>
              <a:t>conservative, hardest group , appealing strategy includes statistics, fear appeals, and pressure from people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Graph of Adopters Category</a:t>
            </a:r>
            <a:endParaRPr lang="en-US" dirty="0"/>
          </a:p>
        </p:txBody>
      </p:sp>
      <p:pic>
        <p:nvPicPr>
          <p:cNvPr id="4" name="Content Placeholder 3" descr="Distribution.png"/>
          <p:cNvPicPr>
            <a:picLocks noGrp="1"/>
          </p:cNvPicPr>
          <p:nvPr>
            <p:ph idx="1"/>
          </p:nvPr>
        </p:nvPicPr>
        <p:blipFill>
          <a:blip r:embed="rId2"/>
          <a:srcRect/>
          <a:stretch>
            <a:fillRect/>
          </a:stretch>
        </p:blipFill>
        <p:spPr bwMode="auto">
          <a:xfrm>
            <a:off x="1371600" y="2209800"/>
            <a:ext cx="6782057" cy="323843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ctr"/>
            <a:r>
              <a:rPr lang="en-US" b="1" dirty="0" smtClean="0"/>
              <a:t>Factors That Influence Adoption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2200" b="1" dirty="0" smtClean="0"/>
              <a:t>Relative Advantage</a:t>
            </a:r>
            <a:r>
              <a:rPr lang="en-US" sz="2200" dirty="0" smtClean="0"/>
              <a:t> - The degree to which an innovation is seen as better than the idea, program, or product it replaces.</a:t>
            </a:r>
          </a:p>
          <a:p>
            <a:pPr lvl="0">
              <a:buNone/>
            </a:pPr>
            <a:endParaRPr lang="en-US" sz="2200" dirty="0" smtClean="0"/>
          </a:p>
          <a:p>
            <a:pPr lvl="0"/>
            <a:r>
              <a:rPr lang="en-US" sz="2200" b="1" dirty="0" smtClean="0"/>
              <a:t>Compatibility -</a:t>
            </a:r>
            <a:r>
              <a:rPr lang="en-US" sz="2200" dirty="0" smtClean="0"/>
              <a:t> How consistent the innovation is with the values, experiences, and needs of the potential adopters.</a:t>
            </a:r>
          </a:p>
          <a:p>
            <a:pPr lvl="0">
              <a:buNone/>
            </a:pPr>
            <a:endParaRPr lang="en-US" sz="2200" dirty="0" smtClean="0"/>
          </a:p>
          <a:p>
            <a:pPr lvl="0"/>
            <a:r>
              <a:rPr lang="en-US" sz="2200" b="1" dirty="0" smtClean="0"/>
              <a:t>Complexity -</a:t>
            </a:r>
            <a:r>
              <a:rPr lang="en-US" sz="2200" dirty="0" smtClean="0"/>
              <a:t> How difficult the innovation is to understand and/or use.</a:t>
            </a:r>
          </a:p>
          <a:p>
            <a:pPr lvl="0">
              <a:buNone/>
            </a:pPr>
            <a:endParaRPr lang="en-US" sz="2200" dirty="0" smtClean="0"/>
          </a:p>
          <a:p>
            <a:pPr lvl="0"/>
            <a:r>
              <a:rPr lang="en-US" sz="2200" b="1" dirty="0" err="1" smtClean="0"/>
              <a:t>Triability</a:t>
            </a:r>
            <a:r>
              <a:rPr lang="en-US" sz="2200" b="1" dirty="0" smtClean="0"/>
              <a:t> -</a:t>
            </a:r>
            <a:r>
              <a:rPr lang="en-US" sz="2200" dirty="0" smtClean="0"/>
              <a:t> The extent to which the innovation can be tested or experimented with before a commitment to adoption is made.</a:t>
            </a:r>
          </a:p>
          <a:p>
            <a:pPr lvl="0">
              <a:buNone/>
            </a:pPr>
            <a:endParaRPr lang="en-US" sz="2200" dirty="0" smtClean="0"/>
          </a:p>
          <a:p>
            <a:pPr lvl="0"/>
            <a:r>
              <a:rPr lang="en-US" sz="2200" b="1" dirty="0" err="1" smtClean="0"/>
              <a:t>Observability</a:t>
            </a:r>
            <a:r>
              <a:rPr lang="en-US" sz="2200" b="1" dirty="0" smtClean="0"/>
              <a:t> -</a:t>
            </a:r>
            <a:r>
              <a:rPr lang="en-US" sz="2200" dirty="0" smtClean="0"/>
              <a:t> The extent to which the innovation provides tangible results.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b="1" dirty="0" smtClean="0"/>
              <a:t>The Mechanism of Diffusion/ Stages of Process of DOI</a:t>
            </a:r>
            <a:r>
              <a:rPr lang="en-US" b="1" i="1" dirty="0" smtClean="0"/>
              <a:t/>
            </a:r>
            <a:br>
              <a:rPr lang="en-US" b="1" i="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Knowledge –</a:t>
            </a:r>
            <a:r>
              <a:rPr lang="en-US" dirty="0" smtClean="0"/>
              <a:t> person becomes aware of an innovation and has some idea of how it functions,</a:t>
            </a:r>
          </a:p>
          <a:p>
            <a:pPr>
              <a:buNone/>
            </a:pPr>
            <a:endParaRPr lang="en-US" dirty="0" smtClean="0"/>
          </a:p>
          <a:p>
            <a:r>
              <a:rPr lang="en-US" b="1" dirty="0" smtClean="0"/>
              <a:t>Persuasion –</a:t>
            </a:r>
            <a:r>
              <a:rPr lang="en-US" dirty="0" smtClean="0"/>
              <a:t> person forms a favorable or unfavorable attitude toward the innovation,</a:t>
            </a:r>
          </a:p>
          <a:p>
            <a:pPr>
              <a:buNone/>
            </a:pPr>
            <a:endParaRPr lang="en-US" dirty="0" smtClean="0"/>
          </a:p>
          <a:p>
            <a:r>
              <a:rPr lang="en-US" b="1" dirty="0" smtClean="0"/>
              <a:t>Decision</a:t>
            </a:r>
            <a:r>
              <a:rPr lang="en-US" dirty="0" smtClean="0"/>
              <a:t> – person engages in activities that lead to a choice to adopt or reject the innovation,</a:t>
            </a:r>
          </a:p>
          <a:p>
            <a:pPr>
              <a:buNone/>
            </a:pPr>
            <a:endParaRPr lang="en-US" dirty="0" smtClean="0"/>
          </a:p>
          <a:p>
            <a:r>
              <a:rPr lang="en-US" b="1" dirty="0" smtClean="0"/>
              <a:t>Implementation –</a:t>
            </a:r>
            <a:r>
              <a:rPr lang="en-US" dirty="0" smtClean="0"/>
              <a:t> person puts an innovation into use,</a:t>
            </a:r>
          </a:p>
          <a:p>
            <a:pPr>
              <a:buNone/>
            </a:pPr>
            <a:endParaRPr lang="en-US" dirty="0" smtClean="0"/>
          </a:p>
          <a:p>
            <a:r>
              <a:rPr lang="en-US" b="1" dirty="0" smtClean="0"/>
              <a:t>Confirmation –</a:t>
            </a:r>
            <a:r>
              <a:rPr lang="en-US" dirty="0" smtClean="0"/>
              <a:t> person evaluates the results of an innovation-decision already made.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dirty="0" smtClean="0"/>
              <a:t>Limitations of Diffusion of Innovation Theory</a:t>
            </a:r>
            <a:r>
              <a:rPr lang="en-US" b="1" dirty="0" smtClean="0"/>
              <a:t/>
            </a:r>
            <a:br>
              <a:rPr lang="en-US" b="1" dirty="0" smtClean="0"/>
            </a:br>
            <a:endParaRPr lang="en-US" dirty="0"/>
          </a:p>
        </p:txBody>
      </p:sp>
      <p:sp>
        <p:nvSpPr>
          <p:cNvPr id="3" name="Content Placeholder 2"/>
          <p:cNvSpPr>
            <a:spLocks noGrp="1"/>
          </p:cNvSpPr>
          <p:nvPr>
            <p:ph idx="1"/>
          </p:nvPr>
        </p:nvSpPr>
        <p:spPr>
          <a:xfrm>
            <a:off x="457200" y="1524000"/>
            <a:ext cx="8229600" cy="4800600"/>
          </a:xfrm>
        </p:spPr>
        <p:txBody>
          <a:bodyPr>
            <a:normAutofit fontScale="92500" lnSpcReduction="20000"/>
          </a:bodyPr>
          <a:lstStyle/>
          <a:p>
            <a:pPr lvl="0"/>
            <a:r>
              <a:rPr lang="en-US" dirty="0" smtClean="0"/>
              <a:t>Much of the evidence for this theory, including the adopter categories, did not originate in public health and it was not developed to explicitly apply to adoption of new behaviors or health innovations.</a:t>
            </a:r>
          </a:p>
          <a:p>
            <a:pPr lvl="0">
              <a:buNone/>
            </a:pPr>
            <a:endParaRPr lang="en-US" dirty="0" smtClean="0"/>
          </a:p>
          <a:p>
            <a:pPr lvl="0"/>
            <a:r>
              <a:rPr lang="en-US" dirty="0" smtClean="0"/>
              <a:t>It does not foster a participatory approach to adoption of a public health program.</a:t>
            </a:r>
          </a:p>
          <a:p>
            <a:pPr lvl="0">
              <a:buNone/>
            </a:pPr>
            <a:endParaRPr lang="en-US" dirty="0" smtClean="0"/>
          </a:p>
          <a:p>
            <a:pPr lvl="0"/>
            <a:r>
              <a:rPr lang="en-US" dirty="0" smtClean="0"/>
              <a:t>It works better with adoption of behaviors rather than cessation or prevention of behaviors.</a:t>
            </a:r>
          </a:p>
          <a:p>
            <a:pPr lvl="0">
              <a:buNone/>
            </a:pPr>
            <a:endParaRPr lang="en-US" dirty="0" smtClean="0"/>
          </a:p>
          <a:p>
            <a:pPr lvl="0"/>
            <a:r>
              <a:rPr lang="en-US" dirty="0" smtClean="0"/>
              <a:t>It doesn't take into account an individual's resources or social support to adopt the new behavior (or innovation).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pPr algn="ctr"/>
            <a:r>
              <a:rPr lang="en-US" dirty="0" smtClean="0"/>
              <a:t>Thank You!</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438</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Diffusion of Innovation Theory  </vt:lpstr>
      <vt:lpstr>Introduction</vt:lpstr>
      <vt:lpstr>Five established adopter categories</vt:lpstr>
      <vt:lpstr>Graph of Adopters Category</vt:lpstr>
      <vt:lpstr>Factors That Influence Adoption</vt:lpstr>
      <vt:lpstr>The Mechanism of Diffusion/ Stages of Process of DOI </vt:lpstr>
      <vt:lpstr>Limitations of Diffusion of Innovation Theory </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Diffusion of Innovation Theory </dc:title>
  <dc:creator>Olive</dc:creator>
  <cp:lastModifiedBy>Olive</cp:lastModifiedBy>
  <cp:revision>15</cp:revision>
  <dcterms:created xsi:type="dcterms:W3CDTF">2020-04-18T18:25:21Z</dcterms:created>
  <dcterms:modified xsi:type="dcterms:W3CDTF">2020-10-27T15:46:01Z</dcterms:modified>
</cp:coreProperties>
</file>