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5" r:id="rId8"/>
    <p:sldId id="263" r:id="rId9"/>
    <p:sldId id="264" r:id="rId10"/>
    <p:sldId id="266" r:id="rId11"/>
    <p:sldId id="267" r:id="rId12"/>
    <p:sldId id="268" r:id="rId13"/>
    <p:sldId id="269"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0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56271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ADA58-59C8-4B7A-9811-43B5DCF6A7CC}"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44633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2466408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08015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2362074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7991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2032931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225676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25988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205938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337497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BADA58-59C8-4B7A-9811-43B5DCF6A7CC}"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393915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BADA58-59C8-4B7A-9811-43B5DCF6A7CC}"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393743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48816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82490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9BADA58-59C8-4B7A-9811-43B5DCF6A7CC}" type="datetimeFigureOut">
              <a:rPr lang="en-US" smtClean="0"/>
              <a:t>5/4/2020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271067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ADA58-59C8-4B7A-9811-43B5DCF6A7CC}"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F7FA4-AB53-4383-97E2-11752758B590}" type="slidenum">
              <a:rPr lang="en-US" smtClean="0"/>
              <a:t>‹#›</a:t>
            </a:fld>
            <a:endParaRPr lang="en-US"/>
          </a:p>
        </p:txBody>
      </p:sp>
    </p:spTree>
    <p:extLst>
      <p:ext uri="{BB962C8B-B14F-4D97-AF65-F5344CB8AC3E}">
        <p14:creationId xmlns:p14="http://schemas.microsoft.com/office/powerpoint/2010/main" val="386991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9BADA58-59C8-4B7A-9811-43B5DCF6A7CC}" type="datetimeFigureOut">
              <a:rPr lang="en-US" smtClean="0"/>
              <a:t>5/4/2020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4DF7FA4-AB53-4383-97E2-11752758B590}" type="slidenum">
              <a:rPr lang="en-US" smtClean="0"/>
              <a:t>‹#›</a:t>
            </a:fld>
            <a:endParaRPr lang="en-US"/>
          </a:p>
        </p:txBody>
      </p:sp>
    </p:spTree>
    <p:extLst>
      <p:ext uri="{BB962C8B-B14F-4D97-AF65-F5344CB8AC3E}">
        <p14:creationId xmlns:p14="http://schemas.microsoft.com/office/powerpoint/2010/main" val="36405059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dtherapy.org/learn-about-therapy/types/dance-movement-therapy" TargetMode="External"/><Relationship Id="rId2" Type="http://schemas.openxmlformats.org/officeDocument/2006/relationships/hyperlink" Target="https://www.goodtherapy.org/learn-about-therapy/types/art-therap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goodtherapy.org/learn-about-therapy/types/psychodram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A2E77CD-AB07-4F57-8AC1-10F3121F1440}"/>
              </a:ext>
            </a:extLst>
          </p:cNvPr>
          <p:cNvPicPr>
            <a:picLocks noChangeAspect="1"/>
          </p:cNvPicPr>
          <p:nvPr/>
        </p:nvPicPr>
        <p:blipFill rotWithShape="1">
          <a:blip r:embed="rId2">
            <a:alphaModFix amt="90000"/>
          </a:blip>
          <a:srcRect b="15730"/>
          <a:stretch/>
        </p:blipFill>
        <p:spPr>
          <a:xfrm>
            <a:off x="1524002" y="857258"/>
            <a:ext cx="9143999" cy="5143492"/>
          </a:xfrm>
          <a:prstGeom prst="rect">
            <a:avLst/>
          </a:prstGeom>
        </p:spPr>
      </p:pic>
      <p:sp>
        <p:nvSpPr>
          <p:cNvPr id="9" name="Rectangle 8">
            <a:extLst>
              <a:ext uri="{FF2B5EF4-FFF2-40B4-BE49-F238E27FC236}">
                <a16:creationId xmlns:a16="http://schemas.microsoft.com/office/drawing/2014/main" xmlns="" id="{DB4A12B6-EF0D-43E8-8C17-4FAD4D2766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04903" y="1808048"/>
            <a:ext cx="7182197" cy="3230963"/>
          </a:xfrm>
          <a:prstGeom prst="rect">
            <a:avLst/>
          </a:prstGeom>
          <a:solidFill>
            <a:schemeClr val="bg1">
              <a:lumMod val="85000"/>
              <a:lumOff val="15000"/>
              <a:alpha val="93000"/>
            </a:schemeClr>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xmlns="" id="{AE107525-0C02-447F-8A3F-553320A723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09851" y="1915961"/>
            <a:ext cx="6972300" cy="3026078"/>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xmlns="" id="{F448C0CF-55F6-4048-9F06-1819D29A8D35}"/>
              </a:ext>
            </a:extLst>
          </p:cNvPr>
          <p:cNvSpPr>
            <a:spLocks noGrp="1"/>
          </p:cNvSpPr>
          <p:nvPr>
            <p:ph type="ctrTitle"/>
          </p:nvPr>
        </p:nvSpPr>
        <p:spPr>
          <a:xfrm>
            <a:off x="2745828" y="2540873"/>
            <a:ext cx="6700347" cy="1827924"/>
          </a:xfrm>
        </p:spPr>
        <p:txBody>
          <a:bodyPr>
            <a:normAutofit fontScale="90000"/>
          </a:bodyPr>
          <a:lstStyle/>
          <a:p>
            <a:r>
              <a:rPr lang="en-US" dirty="0"/>
              <a:t>EXPRESSIVE ARTS IN COUNSELING</a:t>
            </a:r>
          </a:p>
        </p:txBody>
      </p:sp>
      <p:sp>
        <p:nvSpPr>
          <p:cNvPr id="13" name="Rectangle 12">
            <a:extLst>
              <a:ext uri="{FF2B5EF4-FFF2-40B4-BE49-F238E27FC236}">
                <a16:creationId xmlns:a16="http://schemas.microsoft.com/office/drawing/2014/main" xmlns="" id="{AB7A42E3-05D8-4A0B-9D4E-20EF581E57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75910" y="1808048"/>
            <a:ext cx="144018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6EE9A54B-189D-4645-8254-FDC4210EC6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61635" y="1808048"/>
            <a:ext cx="0" cy="48006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11CE48F-D5E4-4520-AF1E-8F85CFBDA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30365" y="1808048"/>
            <a:ext cx="0" cy="48006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1448851-39AD-4943-BF9C-C50704E0837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61635" y="2292019"/>
            <a:ext cx="126873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42456" y="5357611"/>
            <a:ext cx="4198513" cy="646331"/>
          </a:xfrm>
          <a:prstGeom prst="rect">
            <a:avLst/>
          </a:prstGeom>
          <a:noFill/>
        </p:spPr>
        <p:txBody>
          <a:bodyPr wrap="square" rtlCol="0">
            <a:spAutoFit/>
          </a:bodyPr>
          <a:lstStyle/>
          <a:p>
            <a:r>
              <a:rPr lang="en-US" dirty="0" smtClean="0"/>
              <a:t>DR. SUMAYA BATOOL</a:t>
            </a:r>
          </a:p>
          <a:p>
            <a:r>
              <a:rPr lang="en-US" dirty="0" smtClean="0"/>
              <a:t>DEPARTMENT OF PSYCHOLOGY, SU</a:t>
            </a:r>
            <a:endParaRPr lang="en-US" dirty="0"/>
          </a:p>
        </p:txBody>
      </p:sp>
    </p:spTree>
    <p:extLst>
      <p:ext uri="{BB962C8B-B14F-4D97-AF65-F5344CB8AC3E}">
        <p14:creationId xmlns:p14="http://schemas.microsoft.com/office/powerpoint/2010/main" val="6397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593" t="20833" r="39458" b="19010"/>
          <a:stretch/>
        </p:blipFill>
        <p:spPr>
          <a:xfrm>
            <a:off x="0" y="0"/>
            <a:ext cx="10439399" cy="6858000"/>
          </a:xfrm>
          <a:prstGeom prst="rect">
            <a:avLst/>
          </a:prstGeom>
        </p:spPr>
      </p:pic>
    </p:spTree>
    <p:extLst>
      <p:ext uri="{BB962C8B-B14F-4D97-AF65-F5344CB8AC3E}">
        <p14:creationId xmlns:p14="http://schemas.microsoft.com/office/powerpoint/2010/main" val="395882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300" t="21094" r="40190" b="22656"/>
          <a:stretch/>
        </p:blipFill>
        <p:spPr>
          <a:xfrm>
            <a:off x="0" y="0"/>
            <a:ext cx="10382249" cy="6858000"/>
          </a:xfrm>
          <a:prstGeom prst="rect">
            <a:avLst/>
          </a:prstGeom>
        </p:spPr>
      </p:pic>
    </p:spTree>
    <p:extLst>
      <p:ext uri="{BB962C8B-B14F-4D97-AF65-F5344CB8AC3E}">
        <p14:creationId xmlns:p14="http://schemas.microsoft.com/office/powerpoint/2010/main" val="55051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789" t="27907" r="40044" b="18864"/>
          <a:stretch/>
        </p:blipFill>
        <p:spPr>
          <a:xfrm>
            <a:off x="0" y="0"/>
            <a:ext cx="10401299" cy="6858000"/>
          </a:xfrm>
          <a:prstGeom prst="rect">
            <a:avLst/>
          </a:prstGeom>
        </p:spPr>
      </p:pic>
    </p:spTree>
    <p:extLst>
      <p:ext uri="{BB962C8B-B14F-4D97-AF65-F5344CB8AC3E}">
        <p14:creationId xmlns:p14="http://schemas.microsoft.com/office/powerpoint/2010/main" val="124945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447" t="20833" r="39897" b="19792"/>
          <a:stretch/>
        </p:blipFill>
        <p:spPr>
          <a:xfrm>
            <a:off x="0" y="0"/>
            <a:ext cx="10401299" cy="6858000"/>
          </a:xfrm>
          <a:prstGeom prst="rect">
            <a:avLst/>
          </a:prstGeom>
        </p:spPr>
      </p:pic>
    </p:spTree>
    <p:extLst>
      <p:ext uri="{BB962C8B-B14F-4D97-AF65-F5344CB8AC3E}">
        <p14:creationId xmlns:p14="http://schemas.microsoft.com/office/powerpoint/2010/main" val="97697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471" t="20313" r="40337" b="20052"/>
          <a:stretch/>
        </p:blipFill>
        <p:spPr>
          <a:xfrm>
            <a:off x="0" y="0"/>
            <a:ext cx="10363200" cy="6858000"/>
          </a:xfrm>
          <a:prstGeom prst="rect">
            <a:avLst/>
          </a:prstGeom>
        </p:spPr>
      </p:pic>
    </p:spTree>
    <p:extLst>
      <p:ext uri="{BB962C8B-B14F-4D97-AF65-F5344CB8AC3E}">
        <p14:creationId xmlns:p14="http://schemas.microsoft.com/office/powerpoint/2010/main" val="315029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154" t="20573" r="39312" b="19271"/>
          <a:stretch/>
        </p:blipFill>
        <p:spPr>
          <a:xfrm>
            <a:off x="1" y="0"/>
            <a:ext cx="10344150" cy="6858000"/>
          </a:xfrm>
          <a:prstGeom prst="rect">
            <a:avLst/>
          </a:prstGeom>
        </p:spPr>
      </p:pic>
    </p:spTree>
    <p:extLst>
      <p:ext uri="{BB962C8B-B14F-4D97-AF65-F5344CB8AC3E}">
        <p14:creationId xmlns:p14="http://schemas.microsoft.com/office/powerpoint/2010/main" val="245870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154" t="26823" r="39898" b="15625"/>
          <a:stretch/>
        </p:blipFill>
        <p:spPr>
          <a:xfrm>
            <a:off x="1" y="0"/>
            <a:ext cx="10382250" cy="6858000"/>
          </a:xfrm>
          <a:prstGeom prst="rect">
            <a:avLst/>
          </a:prstGeom>
        </p:spPr>
      </p:pic>
    </p:spTree>
    <p:extLst>
      <p:ext uri="{BB962C8B-B14F-4D97-AF65-F5344CB8AC3E}">
        <p14:creationId xmlns:p14="http://schemas.microsoft.com/office/powerpoint/2010/main" val="370642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1825"/>
            <a:ext cx="10515600" cy="5095138"/>
          </a:xfrm>
        </p:spPr>
        <p:txBody>
          <a:bodyPr>
            <a:normAutofit/>
          </a:bodyPr>
          <a:lstStyle/>
          <a:p>
            <a:r>
              <a:rPr lang="en-US" sz="2400" dirty="0" smtClean="0"/>
              <a:t>Expressive arts therapy is a multimodal approach to therapy similar to its cousins drama therapy and music therapy. </a:t>
            </a:r>
          </a:p>
          <a:p>
            <a:r>
              <a:rPr lang="en-US" sz="2400" dirty="0" smtClean="0"/>
              <a:t>Expressive arts therapy may incorporate writing, drama, dance, movement, painting, and/or music. People utilizing expressive arts therapy are encouraged by a qualified therapist to explore their responses, reactions, and insights through pictures, sounds, explorations, and encounters with art processes. </a:t>
            </a:r>
          </a:p>
          <a:p>
            <a:r>
              <a:rPr lang="en-US" sz="2400" dirty="0" smtClean="0"/>
              <a:t>A person is not required to have artistic ability to use or benefit from expressive arts therapy.</a:t>
            </a:r>
            <a:endParaRPr lang="en-US" sz="2400" dirty="0"/>
          </a:p>
        </p:txBody>
      </p:sp>
    </p:spTree>
    <p:extLst>
      <p:ext uri="{BB962C8B-B14F-4D97-AF65-F5344CB8AC3E}">
        <p14:creationId xmlns:p14="http://schemas.microsoft.com/office/powerpoint/2010/main" val="301195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HISTORY OF EXPRESSIVE ARTS THERAPY</a:t>
            </a:r>
            <a:endParaRPr lang="en-US" b="1" cap="all" dirty="0"/>
          </a:p>
        </p:txBody>
      </p:sp>
      <p:sp>
        <p:nvSpPr>
          <p:cNvPr id="3" name="Content Placeholder 2"/>
          <p:cNvSpPr>
            <a:spLocks noGrp="1"/>
          </p:cNvSpPr>
          <p:nvPr>
            <p:ph idx="1"/>
          </p:nvPr>
        </p:nvSpPr>
        <p:spPr/>
        <p:txBody>
          <a:bodyPr/>
          <a:lstStyle/>
          <a:p>
            <a:pPr algn="just"/>
            <a:r>
              <a:rPr lang="en-US" dirty="0" smtClean="0"/>
              <a:t>Relatively </a:t>
            </a:r>
            <a:r>
              <a:rPr lang="en-US" dirty="0"/>
              <a:t>new in its formation, expressive arts therapy began circa 1970 at the Leslie College Graduate School in Cambridge, Massachusetts. Paolo </a:t>
            </a:r>
            <a:r>
              <a:rPr lang="en-US" dirty="0" err="1"/>
              <a:t>Knill</a:t>
            </a:r>
            <a:r>
              <a:rPr lang="en-US" dirty="0"/>
              <a:t>, a leader in the field, founded the International Network of Expressive Arts Therapy Training Centers and, in 1984, began the ISIS European Training Institutes. Expressive arts therapy was formed as a distinct practice alongside the modalities at the root of its creation. </a:t>
            </a:r>
            <a:endParaRPr lang="en-US" dirty="0" smtClean="0"/>
          </a:p>
          <a:p>
            <a:pPr algn="just"/>
            <a:r>
              <a:rPr lang="en-US" dirty="0" smtClean="0"/>
              <a:t>It </a:t>
            </a:r>
            <a:r>
              <a:rPr lang="en-US" dirty="0"/>
              <a:t>utilizes all expressive modalities such as </a:t>
            </a:r>
            <a:r>
              <a:rPr lang="en-US" u="sng" dirty="0">
                <a:hlinkClick r:id="rId2"/>
              </a:rPr>
              <a:t>art</a:t>
            </a:r>
            <a:r>
              <a:rPr lang="en-US" dirty="0"/>
              <a:t>, music, drama, and </a:t>
            </a:r>
            <a:r>
              <a:rPr lang="en-US" u="sng" dirty="0">
                <a:hlinkClick r:id="rId3"/>
              </a:rPr>
              <a:t>dance therapies</a:t>
            </a:r>
            <a:r>
              <a:rPr lang="en-US" dirty="0"/>
              <a:t>. Although expressive arts therapists are not experts in all of these areas (many have multiple proficiencies), they typically possess the sensitivity and ability to grasp the intermodal technique.</a:t>
            </a:r>
            <a:endParaRPr lang="en-US" dirty="0"/>
          </a:p>
        </p:txBody>
      </p:sp>
    </p:spTree>
    <p:extLst>
      <p:ext uri="{BB962C8B-B14F-4D97-AF65-F5344CB8AC3E}">
        <p14:creationId xmlns:p14="http://schemas.microsoft.com/office/powerpoint/2010/main" val="126280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EXPRESSIVE ARTS THERAPY PROCESS</a:t>
            </a:r>
            <a:endParaRPr lang="en-US" b="1" cap="all" dirty="0"/>
          </a:p>
        </p:txBody>
      </p:sp>
      <p:sp>
        <p:nvSpPr>
          <p:cNvPr id="3" name="Content Placeholder 2"/>
          <p:cNvSpPr>
            <a:spLocks noGrp="1"/>
          </p:cNvSpPr>
          <p:nvPr>
            <p:ph idx="1"/>
          </p:nvPr>
        </p:nvSpPr>
        <p:spPr>
          <a:xfrm>
            <a:off x="1103312" y="1429556"/>
            <a:ext cx="10809646" cy="4818844"/>
          </a:xfrm>
        </p:spPr>
        <p:txBody>
          <a:bodyPr>
            <a:normAutofit/>
          </a:bodyPr>
          <a:lstStyle/>
          <a:p>
            <a:pPr algn="just" fontAlgn="base"/>
            <a:r>
              <a:rPr lang="en-US" b="1" dirty="0" smtClean="0"/>
              <a:t>Use </a:t>
            </a:r>
            <a:r>
              <a:rPr lang="en-US" b="1" dirty="0"/>
              <a:t>of the expressive arts multiplies the avenues by which a person in therapy may seek meaning, clarity, and healing. It deepens and transcends traditional talk therapy by acknowledging that each person’s process is unique. While one individual may like talk therapy, another person may prefer to use journaling, movement, art, or a combination of different experiences during therapy.</a:t>
            </a:r>
          </a:p>
          <a:p>
            <a:pPr algn="just" fontAlgn="base"/>
            <a:r>
              <a:rPr lang="en-US" b="1" dirty="0"/>
              <a:t>The accessibility of expressive arts therapy is due to the focus being not on artistic outcomes but rather on the process of creating. A person who utilizes expressive arts therapy is not required to have any artistic ability. Rather, it is through the use of the individual’s senses that the imagination can process, flourish, and support healing. As such, the process is often referred to as “low skill, high sensitivity.”</a:t>
            </a:r>
          </a:p>
        </p:txBody>
      </p:sp>
    </p:spTree>
    <p:extLst>
      <p:ext uri="{BB962C8B-B14F-4D97-AF65-F5344CB8AC3E}">
        <p14:creationId xmlns:p14="http://schemas.microsoft.com/office/powerpoint/2010/main" val="94384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46976"/>
            <a:ext cx="8946541" cy="5501424"/>
          </a:xfrm>
        </p:spPr>
        <p:txBody>
          <a:bodyPr/>
          <a:lstStyle/>
          <a:p>
            <a:r>
              <a:rPr lang="en-US" b="1" dirty="0"/>
              <a:t>Each creative arts modality is unique, and the use of each is carefully considered by each expressive arts therapist. For example, journaling might be an appropriate expressive outlet for someone new to therapy. </a:t>
            </a:r>
            <a:endParaRPr lang="en-US" b="1" dirty="0" smtClean="0"/>
          </a:p>
          <a:p>
            <a:r>
              <a:rPr lang="en-US" b="1" dirty="0" smtClean="0"/>
              <a:t>On </a:t>
            </a:r>
            <a:r>
              <a:rPr lang="en-US" b="1" dirty="0"/>
              <a:t>the other side of the spectrum, a person who has already established a strong therapeutic relationship with his or her therapist may appreciate the use of movement or drama. </a:t>
            </a:r>
            <a:endParaRPr lang="en-US" b="1" dirty="0" smtClean="0"/>
          </a:p>
          <a:p>
            <a:r>
              <a:rPr lang="en-US" b="1" dirty="0" smtClean="0"/>
              <a:t>Careful </a:t>
            </a:r>
            <a:r>
              <a:rPr lang="en-US" b="1" dirty="0"/>
              <a:t>use of each modality is determined by the strength, timing, pacing, and readiness of the person in therapy. Different modalities may be used at any point throughout the therapeutic process as needed</a:t>
            </a:r>
            <a:r>
              <a:rPr lang="en-US" b="1" dirty="0" smtClean="0"/>
              <a:t>.</a:t>
            </a:r>
          </a:p>
          <a:p>
            <a:r>
              <a:rPr lang="en-US" b="1" dirty="0" smtClean="0"/>
              <a:t>Homework </a:t>
            </a:r>
            <a:r>
              <a:rPr lang="en-US" b="1" dirty="0"/>
              <a:t>may also be issued for the person in therapy to complete between sessions.</a:t>
            </a:r>
          </a:p>
        </p:txBody>
      </p:sp>
    </p:spTree>
    <p:extLst>
      <p:ext uri="{BB962C8B-B14F-4D97-AF65-F5344CB8AC3E}">
        <p14:creationId xmlns:p14="http://schemas.microsoft.com/office/powerpoint/2010/main" val="368638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CONDITIONS TREATED WITH EXPRESSIVE ARTS THERAPY</a:t>
            </a:r>
            <a:br>
              <a:rPr lang="en-US" b="1" cap="all" dirty="0"/>
            </a:br>
            <a:r>
              <a:rPr lang="en-US" dirty="0"/>
              <a:t/>
            </a:r>
            <a:br>
              <a:rPr lang="en-US" dirty="0"/>
            </a:br>
            <a:endParaRPr lang="en-US" dirty="0"/>
          </a:p>
        </p:txBody>
      </p:sp>
      <p:sp>
        <p:nvSpPr>
          <p:cNvPr id="3" name="Content Placeholder 2"/>
          <p:cNvSpPr>
            <a:spLocks noGrp="1"/>
          </p:cNvSpPr>
          <p:nvPr>
            <p:ph idx="1"/>
          </p:nvPr>
        </p:nvSpPr>
        <p:spPr>
          <a:xfrm>
            <a:off x="283336" y="1687132"/>
            <a:ext cx="10972800" cy="4561267"/>
          </a:xfrm>
        </p:spPr>
        <p:txBody>
          <a:bodyPr>
            <a:normAutofit fontScale="92500" lnSpcReduction="20000"/>
          </a:bodyPr>
          <a:lstStyle/>
          <a:p>
            <a:pPr marL="0" indent="0">
              <a:buNone/>
            </a:pPr>
            <a:r>
              <a:rPr lang="en-US" dirty="0"/>
              <a:t>Expressive arts therapy may be used as a part of the treatment strategy for a wide variety of behavioral, emotional, and mental health conditions. These include:</a:t>
            </a:r>
          </a:p>
          <a:p>
            <a:endParaRPr lang="en-US" dirty="0"/>
          </a:p>
          <a:p>
            <a:r>
              <a:rPr lang="en-US" dirty="0"/>
              <a:t>Attention-deficit hyperactivity</a:t>
            </a:r>
          </a:p>
          <a:p>
            <a:r>
              <a:rPr lang="en-US" dirty="0"/>
              <a:t>Developmental disabilities</a:t>
            </a:r>
          </a:p>
          <a:p>
            <a:r>
              <a:rPr lang="en-US" dirty="0"/>
              <a:t>Eating disorders</a:t>
            </a:r>
          </a:p>
          <a:p>
            <a:r>
              <a:rPr lang="en-US" dirty="0"/>
              <a:t>Traumatic brain injury</a:t>
            </a:r>
          </a:p>
          <a:p>
            <a:r>
              <a:rPr lang="en-US" dirty="0"/>
              <a:t>High levels of stress</a:t>
            </a:r>
          </a:p>
          <a:p>
            <a:r>
              <a:rPr lang="en-US" dirty="0"/>
              <a:t>Anxiety</a:t>
            </a:r>
          </a:p>
          <a:p>
            <a:r>
              <a:rPr lang="en-US" dirty="0"/>
              <a:t>Depression</a:t>
            </a:r>
          </a:p>
          <a:p>
            <a:r>
              <a:rPr lang="en-US" dirty="0"/>
              <a:t>Posttraumatic stress</a:t>
            </a:r>
          </a:p>
          <a:p>
            <a:r>
              <a:rPr lang="en-US" dirty="0"/>
              <a:t>Chronic medical illnesses</a:t>
            </a:r>
          </a:p>
          <a:p>
            <a:r>
              <a:rPr lang="en-US" dirty="0"/>
              <a:t>Social challenges</a:t>
            </a:r>
          </a:p>
        </p:txBody>
      </p:sp>
    </p:spTree>
    <p:extLst>
      <p:ext uri="{BB962C8B-B14F-4D97-AF65-F5344CB8AC3E}">
        <p14:creationId xmlns:p14="http://schemas.microsoft.com/office/powerpoint/2010/main" val="54252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085" t="16667" r="24671" b="11719"/>
          <a:stretch/>
        </p:blipFill>
        <p:spPr>
          <a:xfrm>
            <a:off x="0" y="0"/>
            <a:ext cx="10382249" cy="6858000"/>
          </a:xfrm>
          <a:prstGeom prst="rect">
            <a:avLst/>
          </a:prstGeom>
        </p:spPr>
      </p:pic>
    </p:spTree>
    <p:extLst>
      <p:ext uri="{BB962C8B-B14F-4D97-AF65-F5344CB8AC3E}">
        <p14:creationId xmlns:p14="http://schemas.microsoft.com/office/powerpoint/2010/main" val="98318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cap="all" dirty="0"/>
              <a:t>EXPRESSIVE ARTS THERAPY TECHNIQUES</a:t>
            </a:r>
          </a:p>
        </p:txBody>
      </p:sp>
      <p:sp>
        <p:nvSpPr>
          <p:cNvPr id="3" name="Content Placeholder 2"/>
          <p:cNvSpPr>
            <a:spLocks noGrp="1"/>
          </p:cNvSpPr>
          <p:nvPr>
            <p:ph idx="1"/>
          </p:nvPr>
        </p:nvSpPr>
        <p:spPr>
          <a:xfrm>
            <a:off x="373488" y="1725770"/>
            <a:ext cx="10483402" cy="4522630"/>
          </a:xfrm>
        </p:spPr>
        <p:txBody>
          <a:bodyPr>
            <a:normAutofit/>
          </a:bodyPr>
          <a:lstStyle/>
          <a:p>
            <a:pPr marL="0" indent="0" algn="just" fontAlgn="base">
              <a:buNone/>
            </a:pPr>
            <a:r>
              <a:rPr lang="en-US" dirty="0"/>
              <a:t>Many definitions of expressive arts therapy mention its use of distinct features such as music, movement, play, </a:t>
            </a:r>
            <a:r>
              <a:rPr lang="en-US" u="sng" dirty="0">
                <a:hlinkClick r:id="rId2"/>
              </a:rPr>
              <a:t>psychodrama</a:t>
            </a:r>
            <a:r>
              <a:rPr lang="en-US" dirty="0"/>
              <a:t>, sculpture, painting, and drawing. If necessary, though, therapists may choose to combine several techniques in order to provide the most effective treatment for the individual in therapy.</a:t>
            </a:r>
          </a:p>
          <a:p>
            <a:pPr marL="0" indent="0" algn="just" fontAlgn="base">
              <a:buNone/>
            </a:pPr>
            <a:r>
              <a:rPr lang="en-US" dirty="0"/>
              <a:t>Popular therapeutic approaches may involve the use of various drawing and art techniques, including:</a:t>
            </a:r>
          </a:p>
          <a:p>
            <a:pPr algn="just" fontAlgn="base"/>
            <a:r>
              <a:rPr lang="en-US" dirty="0"/>
              <a:t>Finger painting</a:t>
            </a:r>
          </a:p>
          <a:p>
            <a:pPr algn="just" fontAlgn="base"/>
            <a:r>
              <a:rPr lang="en-US" dirty="0"/>
              <a:t>The squiggle drawing game (sometimes used in other therapeutic approaches, especially with children)</a:t>
            </a:r>
          </a:p>
          <a:p>
            <a:pPr algn="just" fontAlgn="base"/>
            <a:r>
              <a:rPr lang="en-US" dirty="0"/>
              <a:t>Mask making</a:t>
            </a:r>
          </a:p>
          <a:p>
            <a:pPr algn="just" fontAlgn="base"/>
            <a:r>
              <a:rPr lang="en-US" dirty="0"/>
              <a:t>The blob and wet paper technique</a:t>
            </a:r>
          </a:p>
          <a:p>
            <a:pPr algn="just" fontAlgn="base"/>
            <a:r>
              <a:rPr lang="en-US" dirty="0"/>
              <a:t>The kinetic family drawing technique</a:t>
            </a:r>
          </a:p>
          <a:p>
            <a:endParaRPr lang="en-US" dirty="0"/>
          </a:p>
        </p:txBody>
      </p:sp>
    </p:spTree>
    <p:extLst>
      <p:ext uri="{BB962C8B-B14F-4D97-AF65-F5344CB8AC3E}">
        <p14:creationId xmlns:p14="http://schemas.microsoft.com/office/powerpoint/2010/main" val="356626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618" t="24740" r="42533" b="29427"/>
          <a:stretch/>
        </p:blipFill>
        <p:spPr>
          <a:xfrm>
            <a:off x="209551" y="133350"/>
            <a:ext cx="10115550" cy="6572250"/>
          </a:xfrm>
          <a:prstGeom prst="rect">
            <a:avLst/>
          </a:prstGeom>
        </p:spPr>
      </p:pic>
    </p:spTree>
    <p:extLst>
      <p:ext uri="{BB962C8B-B14F-4D97-AF65-F5344CB8AC3E}">
        <p14:creationId xmlns:p14="http://schemas.microsoft.com/office/powerpoint/2010/main" val="265114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TotalTime>
  <Words>542</Words>
  <Application>Microsoft Office PowerPoint</Application>
  <PresentationFormat>Widescreen</PresentationFormat>
  <Paragraphs>37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vt:lpstr>
      <vt:lpstr>EXPRESSIVE ARTS IN COUNSELING</vt:lpstr>
      <vt:lpstr>PowerPoint Presentation</vt:lpstr>
      <vt:lpstr>HISTORY OF EXPRESSIVE ARTS THERAPY</vt:lpstr>
      <vt:lpstr>EXPRESSIVE ARTS THERAPY PROCESS</vt:lpstr>
      <vt:lpstr>PowerPoint Presentation</vt:lpstr>
      <vt:lpstr>CONDITIONS TREATED WITH EXPRESSIVE ARTS THERAPY  </vt:lpstr>
      <vt:lpstr>PowerPoint Presentation</vt:lpstr>
      <vt:lpstr>EXPRESSIVE ARTS THERAPY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EXPRESSIVE ARTS IN COUNSELING</dc:title>
  <dc:creator>Base Line</dc:creator>
  <cp:lastModifiedBy>Base Line</cp:lastModifiedBy>
  <cp:revision>7</cp:revision>
  <dcterms:created xsi:type="dcterms:W3CDTF">2020-05-04T04:07:33Z</dcterms:created>
  <dcterms:modified xsi:type="dcterms:W3CDTF">2020-05-04T04:55:21Z</dcterms:modified>
</cp:coreProperties>
</file>