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3" r:id="rId6"/>
    <p:sldId id="26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D90902-5B8B-42DD-A44C-576E811A6D5F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D5C9FE-95D7-4271-B806-A4A907458FD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43B42B-8D64-4647-9D30-77DCD41E141B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Note: these operators are only used as symbols.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n-US" b="1" dirty="0" smtClean="0">
                <a:solidFill>
                  <a:srgbClr val="CC0000"/>
                </a:solidFill>
              </a:rPr>
              <a:t/>
            </a:r>
            <a:br>
              <a:rPr lang="en-US" b="1" dirty="0" smtClean="0">
                <a:solidFill>
                  <a:srgbClr val="CC0000"/>
                </a:solidFill>
              </a:rPr>
            </a:br>
            <a:r>
              <a:rPr lang="en-US" b="1" dirty="0" smtClean="0">
                <a:solidFill>
                  <a:srgbClr val="CC0000"/>
                </a:solidFill>
              </a:rPr>
              <a:t>Filters and Operators</a:t>
            </a:r>
            <a:br>
              <a:rPr lang="en-US" b="1" dirty="0" smtClean="0">
                <a:solidFill>
                  <a:srgbClr val="CC0000"/>
                </a:solidFill>
              </a:rPr>
            </a:br>
            <a:r>
              <a:rPr lang="en-US" b="1" dirty="0" smtClean="0">
                <a:solidFill>
                  <a:srgbClr val="CC0000"/>
                </a:solidFill>
              </a:rPr>
              <a:t/>
            </a:r>
            <a:br>
              <a:rPr lang="en-US" b="1" dirty="0" smtClean="0">
                <a:solidFill>
                  <a:srgbClr val="CC0000"/>
                </a:solidFill>
              </a:rPr>
            </a:br>
            <a:r>
              <a:rPr lang="en-US" b="1" dirty="0" smtClean="0">
                <a:solidFill>
                  <a:srgbClr val="CC0000"/>
                </a:solidFill>
              </a:rPr>
              <a:t/>
            </a:r>
            <a:br>
              <a:rPr lang="en-US" b="1" dirty="0" smtClean="0">
                <a:solidFill>
                  <a:srgbClr val="CC0000"/>
                </a:solidFill>
              </a:rPr>
            </a:br>
            <a:r>
              <a:rPr lang="en-US" b="1" dirty="0" smtClean="0">
                <a:solidFill>
                  <a:srgbClr val="CC0000"/>
                </a:solidFill>
              </a:rPr>
              <a:t/>
            </a:r>
            <a:br>
              <a:rPr lang="en-US" b="1" dirty="0" smtClean="0">
                <a:solidFill>
                  <a:srgbClr val="CC0000"/>
                </a:solidFill>
              </a:rPr>
            </a:br>
            <a:r>
              <a:rPr lang="en-US" b="1" dirty="0" err="1" smtClean="0">
                <a:solidFill>
                  <a:srgbClr val="CC0000"/>
                </a:solidFill>
              </a:rPr>
              <a:t>Sadia</a:t>
            </a:r>
            <a:r>
              <a:rPr lang="en-US" b="1" dirty="0" smtClean="0">
                <a:solidFill>
                  <a:srgbClr val="CC0000"/>
                </a:solidFill>
              </a:rPr>
              <a:t> </a:t>
            </a:r>
            <a:r>
              <a:rPr lang="en-US" b="1" dirty="0" err="1" smtClean="0">
                <a:solidFill>
                  <a:srgbClr val="CC0000"/>
                </a:solidFill>
              </a:rPr>
              <a:t>Qamar</a:t>
            </a:r>
            <a:r>
              <a:rPr lang="en-US" b="1" dirty="0" smtClean="0">
                <a:solidFill>
                  <a:srgbClr val="CC0000"/>
                </a:solidFill>
              </a:rPr>
              <a:t/>
            </a:r>
            <a:br>
              <a:rPr lang="en-US" b="1" dirty="0" smtClean="0">
                <a:solidFill>
                  <a:srgbClr val="CC0000"/>
                </a:solidFill>
              </a:rPr>
            </a:b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7" name="Rectangle 11"/>
          <p:cNvSpPr>
            <a:spLocks noGrp="1" noChangeArrowheads="1"/>
          </p:cNvSpPr>
          <p:nvPr>
            <p:ph type="title"/>
          </p:nvPr>
        </p:nvSpPr>
        <p:spPr>
          <a:xfrm>
            <a:off x="2895600" y="304800"/>
            <a:ext cx="2819400" cy="685800"/>
          </a:xfrm>
          <a:ln>
            <a:solidFill>
              <a:schemeClr val="accent2"/>
            </a:solidFill>
          </a:ln>
        </p:spPr>
        <p:txBody>
          <a:bodyPr>
            <a:normAutofit fontScale="90000"/>
          </a:bodyPr>
          <a:lstStyle/>
          <a:p>
            <a:pPr eaLnBrk="1" hangingPunct="1"/>
            <a:r>
              <a:rPr lang="en-US" sz="2000" b="1" dirty="0" smtClean="0">
                <a:solidFill>
                  <a:srgbClr val="CC0000"/>
                </a:solidFill>
              </a:rPr>
              <a:t>Important Stochastic Processes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1295400" y="1600200"/>
            <a:ext cx="7239000" cy="4267200"/>
          </a:xfrm>
          <a:prstGeom prst="rect">
            <a:avLst/>
          </a:prstGeom>
          <a:solidFill>
            <a:srgbClr val="FFFFCC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400" dirty="0"/>
              <a:t> </a:t>
            </a:r>
            <a:r>
              <a:rPr lang="en-US" sz="2400" dirty="0">
                <a:hlinkClick r:id="rId2" action="ppaction://hlinksldjump"/>
              </a:rPr>
              <a:t>A purely Random Process</a:t>
            </a:r>
            <a:endParaRPr lang="en-US" sz="2400" dirty="0"/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400" dirty="0"/>
              <a:t> </a:t>
            </a:r>
            <a:r>
              <a:rPr lang="en-US" sz="2400" dirty="0">
                <a:hlinkClick r:id="rId2" action="ppaction://hlinksldjump"/>
              </a:rPr>
              <a:t>Random Walk</a:t>
            </a:r>
            <a:endParaRPr lang="en-US" sz="2400" dirty="0"/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400" dirty="0"/>
              <a:t> </a:t>
            </a:r>
            <a:r>
              <a:rPr lang="en-US" sz="2400" dirty="0">
                <a:hlinkClick r:id="" action="ppaction://noaction"/>
              </a:rPr>
              <a:t>Moving Average Process</a:t>
            </a:r>
            <a:endParaRPr lang="en-US" sz="2400" dirty="0"/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400" dirty="0"/>
              <a:t> </a:t>
            </a:r>
            <a:r>
              <a:rPr lang="en-US" sz="2400" dirty="0">
                <a:hlinkClick r:id="" action="ppaction://noaction"/>
              </a:rPr>
              <a:t>Autoregressive Process</a:t>
            </a:r>
            <a:endParaRPr lang="en-US" sz="2400" dirty="0"/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400" dirty="0"/>
              <a:t> </a:t>
            </a:r>
            <a:r>
              <a:rPr lang="en-US" sz="2400" dirty="0">
                <a:hlinkClick r:id="" action="ppaction://noaction"/>
              </a:rPr>
              <a:t>A mixed autoregressive-moving average Process</a:t>
            </a:r>
            <a:endParaRPr lang="en-US" sz="2400" dirty="0"/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>
            <a:off x="4267200" y="990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152400" y="381000"/>
            <a:ext cx="2743200" cy="609600"/>
            <a:chOff x="96" y="240"/>
            <a:chExt cx="1728" cy="384"/>
          </a:xfrm>
        </p:grpSpPr>
        <p:sp>
          <p:nvSpPr>
            <p:cNvPr id="37895" name="Rectangle 8"/>
            <p:cNvSpPr>
              <a:spLocks noChangeArrowheads="1"/>
            </p:cNvSpPr>
            <p:nvPr/>
          </p:nvSpPr>
          <p:spPr bwMode="auto">
            <a:xfrm>
              <a:off x="96" y="240"/>
              <a:ext cx="1392" cy="384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>
                  <a:hlinkClick r:id="" action="ppaction://noaction"/>
                </a:rPr>
                <a:t>Filters/Operators</a:t>
              </a:r>
              <a:endParaRPr lang="en-US" sz="2000" b="1"/>
            </a:p>
          </p:txBody>
        </p:sp>
        <p:sp>
          <p:nvSpPr>
            <p:cNvPr id="37896" name="Line 13"/>
            <p:cNvSpPr>
              <a:spLocks noChangeShapeType="1"/>
            </p:cNvSpPr>
            <p:nvPr/>
          </p:nvSpPr>
          <p:spPr bwMode="auto">
            <a:xfrm flipH="1">
              <a:off x="1488" y="384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9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385" decel="100000"/>
                                        <p:tgtEl>
                                          <p:spTgt spid="922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385" decel="100000"/>
                                        <p:tgtEl>
                                          <p:spTgt spid="9222">
                                            <p:bg/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9222">
                                            <p:bg/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0" dur="385" fill="hold"/>
                                        <p:tgtEl>
                                          <p:spTgt spid="922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922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2" dur="385" fill="hold"/>
                                        <p:tgtEl>
                                          <p:spTgt spid="922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922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385" decel="100000"/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385" decel="100000"/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0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1" dur="385" fill="hold"/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2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3" dur="385" fill="hold"/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4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385" decel="100000"/>
                                        <p:tgtEl>
                                          <p:spTgt spid="92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0" dur="385" decel="100000"/>
                                        <p:tgtEl>
                                          <p:spTgt spid="92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2" dur="385" fill="hold"/>
                                        <p:tgtEl>
                                          <p:spTgt spid="92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4" dur="385" fill="hold"/>
                                        <p:tgtEl>
                                          <p:spTgt spid="92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5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385" decel="100000"/>
                                        <p:tgtEl>
                                          <p:spTgt spid="92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1" dur="385" decel="100000"/>
                                        <p:tgtEl>
                                          <p:spTgt spid="92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2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3" dur="385" fill="hold"/>
                                        <p:tgtEl>
                                          <p:spTgt spid="92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4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5" dur="385" fill="hold"/>
                                        <p:tgtEl>
                                          <p:spTgt spid="92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6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385" decel="100000"/>
                                        <p:tgtEl>
                                          <p:spTgt spid="92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2" dur="385" decel="100000"/>
                                        <p:tgtEl>
                                          <p:spTgt spid="92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4" dur="385" fill="hold"/>
                                        <p:tgtEl>
                                          <p:spTgt spid="92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5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6" dur="385" fill="hold"/>
                                        <p:tgtEl>
                                          <p:spTgt spid="92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7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385" decel="100000"/>
                                        <p:tgtEl>
                                          <p:spTgt spid="92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3" dur="385" decel="100000"/>
                                        <p:tgtEl>
                                          <p:spTgt spid="92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4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5" dur="385" fill="hold"/>
                                        <p:tgtEl>
                                          <p:spTgt spid="92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6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7" dur="385" fill="hold"/>
                                        <p:tgtEl>
                                          <p:spTgt spid="92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8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7" grpId="0" animBg="1"/>
      <p:bldP spid="9222" grpId="0" build="allAtOnce" animBg="1"/>
      <p:bldP spid="922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3"/>
          <p:cNvGrpSpPr>
            <a:grpSpLocks/>
          </p:cNvGrpSpPr>
          <p:nvPr/>
        </p:nvGrpSpPr>
        <p:grpSpPr bwMode="auto">
          <a:xfrm>
            <a:off x="762000" y="914400"/>
            <a:ext cx="6477000" cy="1143000"/>
            <a:chOff x="480" y="576"/>
            <a:chExt cx="4080" cy="720"/>
          </a:xfrm>
        </p:grpSpPr>
        <p:sp>
          <p:nvSpPr>
            <p:cNvPr id="38946" name="Rectangle 5"/>
            <p:cNvSpPr>
              <a:spLocks noChangeArrowheads="1"/>
            </p:cNvSpPr>
            <p:nvPr/>
          </p:nvSpPr>
          <p:spPr bwMode="auto">
            <a:xfrm>
              <a:off x="480" y="912"/>
              <a:ext cx="1008" cy="384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Filters</a:t>
              </a:r>
            </a:p>
          </p:txBody>
        </p:sp>
        <p:sp>
          <p:nvSpPr>
            <p:cNvPr id="38947" name="Line 6"/>
            <p:cNvSpPr>
              <a:spLocks noChangeShapeType="1"/>
            </p:cNvSpPr>
            <p:nvPr/>
          </p:nvSpPr>
          <p:spPr bwMode="auto">
            <a:xfrm>
              <a:off x="2832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948" name="Line 7"/>
            <p:cNvSpPr>
              <a:spLocks noChangeShapeType="1"/>
            </p:cNvSpPr>
            <p:nvPr/>
          </p:nvSpPr>
          <p:spPr bwMode="auto">
            <a:xfrm>
              <a:off x="960" y="720"/>
              <a:ext cx="3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949" name="Line 8"/>
            <p:cNvSpPr>
              <a:spLocks noChangeShapeType="1"/>
            </p:cNvSpPr>
            <p:nvPr/>
          </p:nvSpPr>
          <p:spPr bwMode="auto">
            <a:xfrm>
              <a:off x="960" y="72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950" name="Line 9"/>
            <p:cNvSpPr>
              <a:spLocks noChangeShapeType="1"/>
            </p:cNvSpPr>
            <p:nvPr/>
          </p:nvSpPr>
          <p:spPr bwMode="auto">
            <a:xfrm>
              <a:off x="4080" y="72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951" name="Rectangle 10"/>
            <p:cNvSpPr>
              <a:spLocks noChangeArrowheads="1"/>
            </p:cNvSpPr>
            <p:nvPr/>
          </p:nvSpPr>
          <p:spPr bwMode="auto">
            <a:xfrm>
              <a:off x="3648" y="912"/>
              <a:ext cx="912" cy="384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>
                  <a:hlinkClick r:id="rId3" action="ppaction://hlinksldjump"/>
                </a:rPr>
                <a:t>Operators</a:t>
              </a:r>
              <a:endParaRPr lang="en-US" sz="2000" b="1"/>
            </a:p>
          </p:txBody>
        </p:sp>
      </p:grpSp>
      <p:grpSp>
        <p:nvGrpSpPr>
          <p:cNvPr id="3" name="Group 45"/>
          <p:cNvGrpSpPr>
            <a:grpSpLocks/>
          </p:cNvGrpSpPr>
          <p:nvPr/>
        </p:nvGrpSpPr>
        <p:grpSpPr bwMode="auto">
          <a:xfrm>
            <a:off x="5791200" y="2057400"/>
            <a:ext cx="1600200" cy="1371600"/>
            <a:chOff x="3648" y="1296"/>
            <a:chExt cx="1008" cy="864"/>
          </a:xfrm>
        </p:grpSpPr>
        <p:sp>
          <p:nvSpPr>
            <p:cNvPr id="38944" name="Line 11"/>
            <p:cNvSpPr>
              <a:spLocks noChangeShapeType="1"/>
            </p:cNvSpPr>
            <p:nvPr/>
          </p:nvSpPr>
          <p:spPr bwMode="auto">
            <a:xfrm>
              <a:off x="4128" y="129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945" name="Rectangle 12"/>
            <p:cNvSpPr>
              <a:spLocks noChangeArrowheads="1"/>
            </p:cNvSpPr>
            <p:nvPr/>
          </p:nvSpPr>
          <p:spPr bwMode="auto">
            <a:xfrm>
              <a:off x="3648" y="1536"/>
              <a:ext cx="1008" cy="624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buFont typeface="Wingdings" pitchFamily="2" charset="2"/>
                <a:buChar char="Ø"/>
              </a:pPr>
              <a:r>
                <a:rPr lang="en-US"/>
                <a:t> Differencing</a:t>
              </a:r>
            </a:p>
            <a:p>
              <a:pPr>
                <a:buFont typeface="Wingdings" pitchFamily="2" charset="2"/>
                <a:buChar char="Ø"/>
              </a:pPr>
              <a:r>
                <a:rPr lang="en-US"/>
                <a:t> Backward</a:t>
              </a:r>
            </a:p>
            <a:p>
              <a:pPr>
                <a:buFont typeface="Wingdings" pitchFamily="2" charset="2"/>
                <a:buChar char="Ø"/>
              </a:pPr>
              <a:r>
                <a:rPr lang="en-US"/>
                <a:t> Forward</a:t>
              </a:r>
            </a:p>
          </p:txBody>
        </p:sp>
      </p:grpSp>
      <p:grpSp>
        <p:nvGrpSpPr>
          <p:cNvPr id="4" name="Group 44"/>
          <p:cNvGrpSpPr>
            <a:grpSpLocks/>
          </p:cNvGrpSpPr>
          <p:nvPr/>
        </p:nvGrpSpPr>
        <p:grpSpPr bwMode="auto">
          <a:xfrm>
            <a:off x="457200" y="2057400"/>
            <a:ext cx="2895600" cy="1219200"/>
            <a:chOff x="288" y="1296"/>
            <a:chExt cx="1824" cy="768"/>
          </a:xfrm>
        </p:grpSpPr>
        <p:sp>
          <p:nvSpPr>
            <p:cNvPr id="38942" name="Line 13"/>
            <p:cNvSpPr>
              <a:spLocks noChangeShapeType="1"/>
            </p:cNvSpPr>
            <p:nvPr/>
          </p:nvSpPr>
          <p:spPr bwMode="auto">
            <a:xfrm>
              <a:off x="912" y="129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943" name="Rectangle 14"/>
            <p:cNvSpPr>
              <a:spLocks noChangeArrowheads="1"/>
            </p:cNvSpPr>
            <p:nvPr/>
          </p:nvSpPr>
          <p:spPr bwMode="auto">
            <a:xfrm>
              <a:off x="288" y="1440"/>
              <a:ext cx="1824" cy="624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buFont typeface="Wingdings" pitchFamily="2" charset="2"/>
                <a:buNone/>
              </a:pPr>
              <a:r>
                <a:rPr lang="en-US"/>
                <a:t>Through filters, from one</a:t>
              </a:r>
            </a:p>
            <a:p>
              <a:pPr>
                <a:buFont typeface="Wingdings" pitchFamily="2" charset="2"/>
                <a:buNone/>
              </a:pPr>
              <a:r>
                <a:rPr lang="en-US"/>
                <a:t> series, another series is</a:t>
              </a:r>
            </a:p>
            <a:p>
              <a:pPr>
                <a:buFont typeface="Wingdings" pitchFamily="2" charset="2"/>
                <a:buNone/>
              </a:pPr>
              <a:r>
                <a:rPr lang="en-US"/>
                <a:t> generated.  </a:t>
              </a:r>
            </a:p>
          </p:txBody>
        </p:sp>
      </p:grpSp>
      <p:grpSp>
        <p:nvGrpSpPr>
          <p:cNvPr id="5" name="Group 31"/>
          <p:cNvGrpSpPr>
            <a:grpSpLocks/>
          </p:cNvGrpSpPr>
          <p:nvPr/>
        </p:nvGrpSpPr>
        <p:grpSpPr bwMode="auto">
          <a:xfrm>
            <a:off x="609600" y="3276600"/>
            <a:ext cx="6096000" cy="1447800"/>
            <a:chOff x="384" y="2208"/>
            <a:chExt cx="3840" cy="912"/>
          </a:xfrm>
        </p:grpSpPr>
        <p:grpSp>
          <p:nvGrpSpPr>
            <p:cNvPr id="6" name="Group 30"/>
            <p:cNvGrpSpPr>
              <a:grpSpLocks/>
            </p:cNvGrpSpPr>
            <p:nvPr/>
          </p:nvGrpSpPr>
          <p:grpSpPr bwMode="auto">
            <a:xfrm>
              <a:off x="384" y="2208"/>
              <a:ext cx="3552" cy="912"/>
              <a:chOff x="384" y="2208"/>
              <a:chExt cx="3552" cy="912"/>
            </a:xfrm>
          </p:grpSpPr>
          <p:sp>
            <p:nvSpPr>
              <p:cNvPr id="38932" name="Line 15"/>
              <p:cNvSpPr>
                <a:spLocks noChangeShapeType="1"/>
              </p:cNvSpPr>
              <p:nvPr/>
            </p:nvSpPr>
            <p:spPr bwMode="auto">
              <a:xfrm>
                <a:off x="384" y="2208"/>
                <a:ext cx="0" cy="7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33" name="Line 17"/>
              <p:cNvSpPr>
                <a:spLocks noChangeShapeType="1"/>
              </p:cNvSpPr>
              <p:nvPr/>
            </p:nvSpPr>
            <p:spPr bwMode="auto">
              <a:xfrm>
                <a:off x="384" y="2928"/>
                <a:ext cx="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34" name="Line 18"/>
              <p:cNvSpPr>
                <a:spLocks noChangeShapeType="1"/>
              </p:cNvSpPr>
              <p:nvPr/>
            </p:nvSpPr>
            <p:spPr bwMode="auto">
              <a:xfrm>
                <a:off x="672" y="2928"/>
                <a:ext cx="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35" name="Rectangle 19"/>
              <p:cNvSpPr>
                <a:spLocks noChangeArrowheads="1"/>
              </p:cNvSpPr>
              <p:nvPr/>
            </p:nvSpPr>
            <p:spPr bwMode="auto">
              <a:xfrm>
                <a:off x="960" y="2784"/>
                <a:ext cx="624" cy="336"/>
              </a:xfrm>
              <a:prstGeom prst="rect">
                <a:avLst/>
              </a:prstGeom>
              <a:solidFill>
                <a:srgbClr val="CCFFCC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/>
                  <a:t>Filter 1</a:t>
                </a:r>
              </a:p>
            </p:txBody>
          </p:sp>
          <p:sp>
            <p:nvSpPr>
              <p:cNvPr id="38936" name="Line 20"/>
              <p:cNvSpPr>
                <a:spLocks noChangeShapeType="1"/>
              </p:cNvSpPr>
              <p:nvPr/>
            </p:nvSpPr>
            <p:spPr bwMode="auto">
              <a:xfrm>
                <a:off x="1584" y="2976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37" name="Line 21"/>
              <p:cNvSpPr>
                <a:spLocks noChangeShapeType="1"/>
              </p:cNvSpPr>
              <p:nvPr/>
            </p:nvSpPr>
            <p:spPr bwMode="auto">
              <a:xfrm>
                <a:off x="1968" y="2976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38" name="Rectangle 23"/>
              <p:cNvSpPr>
                <a:spLocks noChangeArrowheads="1"/>
              </p:cNvSpPr>
              <p:nvPr/>
            </p:nvSpPr>
            <p:spPr bwMode="auto">
              <a:xfrm>
                <a:off x="2400" y="2784"/>
                <a:ext cx="624" cy="336"/>
              </a:xfrm>
              <a:prstGeom prst="rect">
                <a:avLst/>
              </a:prstGeom>
              <a:solidFill>
                <a:srgbClr val="D7F9C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/>
                  <a:t>Filter 2</a:t>
                </a:r>
              </a:p>
            </p:txBody>
          </p:sp>
          <p:sp>
            <p:nvSpPr>
              <p:cNvPr id="38939" name="Line 24"/>
              <p:cNvSpPr>
                <a:spLocks noChangeShapeType="1"/>
              </p:cNvSpPr>
              <p:nvPr/>
            </p:nvSpPr>
            <p:spPr bwMode="auto">
              <a:xfrm>
                <a:off x="3024" y="2976"/>
                <a:ext cx="9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40" name="Text Box 26"/>
              <p:cNvSpPr txBox="1">
                <a:spLocks noChangeArrowheads="1"/>
              </p:cNvSpPr>
              <p:nvPr/>
            </p:nvSpPr>
            <p:spPr bwMode="auto">
              <a:xfrm>
                <a:off x="576" y="2688"/>
                <a:ext cx="43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1"/>
                  <a:t>x</a:t>
                </a:r>
                <a:r>
                  <a:rPr lang="en-US" b="1" baseline="-25000"/>
                  <a:t>t</a:t>
                </a:r>
                <a:endParaRPr lang="en-US" b="1"/>
              </a:p>
            </p:txBody>
          </p:sp>
          <p:sp>
            <p:nvSpPr>
              <p:cNvPr id="38941" name="Text Box 27"/>
              <p:cNvSpPr txBox="1">
                <a:spLocks noChangeArrowheads="1"/>
              </p:cNvSpPr>
              <p:nvPr/>
            </p:nvSpPr>
            <p:spPr bwMode="auto">
              <a:xfrm>
                <a:off x="1920" y="2736"/>
                <a:ext cx="38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1"/>
                  <a:t>y</a:t>
                </a:r>
                <a:r>
                  <a:rPr lang="en-US" b="1" baseline="-25000"/>
                  <a:t>t</a:t>
                </a:r>
                <a:endParaRPr lang="en-US" b="1"/>
              </a:p>
            </p:txBody>
          </p:sp>
        </p:grpSp>
        <p:sp>
          <p:nvSpPr>
            <p:cNvPr id="38931" name="Text Box 28"/>
            <p:cNvSpPr txBox="1">
              <a:spLocks noChangeArrowheads="1"/>
            </p:cNvSpPr>
            <p:nvPr/>
          </p:nvSpPr>
          <p:spPr bwMode="auto">
            <a:xfrm>
              <a:off x="3888" y="2784"/>
              <a:ext cx="3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/>
                <a:t>z</a:t>
              </a:r>
              <a:r>
                <a:rPr lang="en-US" b="1" baseline="-25000"/>
                <a:t>t</a:t>
              </a:r>
              <a:endParaRPr lang="en-US" b="1"/>
            </a:p>
          </p:txBody>
        </p:sp>
      </p:grpSp>
      <p:sp>
        <p:nvSpPr>
          <p:cNvPr id="11296" name="Line 32"/>
          <p:cNvSpPr>
            <a:spLocks noChangeShapeType="1"/>
          </p:cNvSpPr>
          <p:nvPr/>
        </p:nvSpPr>
        <p:spPr bwMode="auto">
          <a:xfrm>
            <a:off x="1981200" y="4724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97" name="Rectangle 33"/>
          <p:cNvSpPr>
            <a:spLocks noChangeArrowheads="1"/>
          </p:cNvSpPr>
          <p:nvPr/>
        </p:nvSpPr>
        <p:spPr bwMode="auto">
          <a:xfrm>
            <a:off x="381000" y="4953000"/>
            <a:ext cx="3048000" cy="762000"/>
          </a:xfrm>
          <a:prstGeom prst="rect">
            <a:avLst/>
          </a:prstGeom>
          <a:gradFill rotWithShape="1">
            <a:gsLst>
              <a:gs pos="0">
                <a:srgbClr val="5C744B"/>
              </a:gs>
              <a:gs pos="50000">
                <a:srgbClr val="C7FBA3"/>
              </a:gs>
              <a:gs pos="100000">
                <a:srgbClr val="5C744B"/>
              </a:gs>
            </a:gsLst>
            <a:lin ang="5400000" scaled="1"/>
          </a:gra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Weights {a</a:t>
            </a:r>
            <a:r>
              <a:rPr lang="en-US" b="1" baseline="-25000"/>
              <a:t>j</a:t>
            </a:r>
            <a:r>
              <a:rPr lang="en-US" b="1"/>
              <a:t>} acts on</a:t>
            </a:r>
          </a:p>
          <a:p>
            <a:pPr algn="ctr"/>
            <a:r>
              <a:rPr lang="en-US" b="1"/>
              <a:t>{x</a:t>
            </a:r>
            <a:r>
              <a:rPr lang="en-US" b="1" baseline="-25000"/>
              <a:t>t</a:t>
            </a:r>
            <a:r>
              <a:rPr lang="en-US" b="1"/>
              <a:t>} to generate {y</a:t>
            </a:r>
            <a:r>
              <a:rPr lang="en-US" b="1" baseline="-25000"/>
              <a:t>t</a:t>
            </a:r>
            <a:r>
              <a:rPr lang="en-US" b="1"/>
              <a:t>}.</a:t>
            </a:r>
          </a:p>
        </p:txBody>
      </p:sp>
      <p:sp>
        <p:nvSpPr>
          <p:cNvPr id="11298" name="Rectangle 34"/>
          <p:cNvSpPr>
            <a:spLocks noChangeArrowheads="1"/>
          </p:cNvSpPr>
          <p:nvPr/>
        </p:nvSpPr>
        <p:spPr bwMode="auto">
          <a:xfrm>
            <a:off x="4038600" y="4953000"/>
            <a:ext cx="2667000" cy="762000"/>
          </a:xfrm>
          <a:prstGeom prst="rect">
            <a:avLst/>
          </a:prstGeom>
          <a:gradFill rotWithShape="1">
            <a:gsLst>
              <a:gs pos="0">
                <a:srgbClr val="4B7475"/>
              </a:gs>
              <a:gs pos="50000">
                <a:srgbClr val="A1FBFD"/>
              </a:gs>
              <a:gs pos="100000">
                <a:srgbClr val="4B7475"/>
              </a:gs>
            </a:gsLst>
            <a:lin ang="5400000" scaled="1"/>
          </a:gra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Weights {b</a:t>
            </a:r>
            <a:r>
              <a:rPr lang="en-US" b="1" baseline="-25000"/>
              <a:t>j</a:t>
            </a:r>
            <a:r>
              <a:rPr lang="en-US" b="1"/>
              <a:t>} acts on</a:t>
            </a:r>
          </a:p>
          <a:p>
            <a:pPr algn="ctr"/>
            <a:r>
              <a:rPr lang="en-US" b="1"/>
              <a:t>{y</a:t>
            </a:r>
            <a:r>
              <a:rPr lang="en-US" b="1" baseline="-25000"/>
              <a:t>t</a:t>
            </a:r>
            <a:r>
              <a:rPr lang="en-US" b="1"/>
              <a:t>} to generate {z</a:t>
            </a:r>
            <a:r>
              <a:rPr lang="en-US" b="1" baseline="-25000"/>
              <a:t>t</a:t>
            </a:r>
            <a:r>
              <a:rPr lang="en-US" b="1"/>
              <a:t>}.</a:t>
            </a:r>
          </a:p>
        </p:txBody>
      </p:sp>
      <p:sp>
        <p:nvSpPr>
          <p:cNvPr id="11299" name="Line 35"/>
          <p:cNvSpPr>
            <a:spLocks noChangeShapeType="1"/>
          </p:cNvSpPr>
          <p:nvPr/>
        </p:nvSpPr>
        <p:spPr bwMode="auto">
          <a:xfrm>
            <a:off x="4343400" y="4724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300" name="Line 36"/>
          <p:cNvSpPr>
            <a:spLocks noChangeShapeType="1"/>
          </p:cNvSpPr>
          <p:nvPr/>
        </p:nvSpPr>
        <p:spPr bwMode="auto">
          <a:xfrm>
            <a:off x="2057400" y="5715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7" name="Group 39"/>
          <p:cNvGrpSpPr>
            <a:grpSpLocks/>
          </p:cNvGrpSpPr>
          <p:nvPr/>
        </p:nvGrpSpPr>
        <p:grpSpPr bwMode="auto">
          <a:xfrm>
            <a:off x="685800" y="6019800"/>
            <a:ext cx="2590800" cy="685800"/>
            <a:chOff x="432" y="3792"/>
            <a:chExt cx="1632" cy="432"/>
          </a:xfrm>
        </p:grpSpPr>
        <p:sp>
          <p:nvSpPr>
            <p:cNvPr id="38928" name="Rectangle 37"/>
            <p:cNvSpPr>
              <a:spLocks noChangeArrowheads="1"/>
            </p:cNvSpPr>
            <p:nvPr/>
          </p:nvSpPr>
          <p:spPr bwMode="auto">
            <a:xfrm>
              <a:off x="432" y="3792"/>
              <a:ext cx="1632" cy="432"/>
            </a:xfrm>
            <a:prstGeom prst="rect">
              <a:avLst/>
            </a:prstGeom>
            <a:gradFill rotWithShape="1">
              <a:gsLst>
                <a:gs pos="0">
                  <a:srgbClr val="A2F3FC"/>
                </a:gs>
                <a:gs pos="50000">
                  <a:srgbClr val="C7FBA3"/>
                </a:gs>
                <a:gs pos="100000">
                  <a:srgbClr val="A2F3FC"/>
                </a:gs>
              </a:gsLst>
              <a:lin ang="5400000" scaled="1"/>
            </a:gra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38929" name="Object 38"/>
            <p:cNvGraphicFramePr>
              <a:graphicFrameLocks noChangeAspect="1"/>
            </p:cNvGraphicFramePr>
            <p:nvPr/>
          </p:nvGraphicFramePr>
          <p:xfrm>
            <a:off x="864" y="3840"/>
            <a:ext cx="720" cy="360"/>
          </p:xfrm>
          <a:graphic>
            <a:graphicData uri="http://schemas.openxmlformats.org/presentationml/2006/ole">
              <p:oleObj spid="_x0000_s1026" name="Equation" r:id="rId4" imgW="888614" imgH="444307" progId="">
                <p:embed/>
              </p:oleObj>
            </a:graphicData>
          </a:graphic>
        </p:graphicFrame>
      </p:grpSp>
      <p:sp>
        <p:nvSpPr>
          <p:cNvPr id="11304" name="Line 40"/>
          <p:cNvSpPr>
            <a:spLocks noChangeShapeType="1"/>
          </p:cNvSpPr>
          <p:nvPr/>
        </p:nvSpPr>
        <p:spPr bwMode="auto">
          <a:xfrm>
            <a:off x="3276600" y="6400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925" name="Rectangle 41"/>
          <p:cNvSpPr>
            <a:spLocks noChangeArrowheads="1"/>
          </p:cNvSpPr>
          <p:nvPr/>
        </p:nvSpPr>
        <p:spPr bwMode="auto">
          <a:xfrm>
            <a:off x="3581400" y="6019800"/>
            <a:ext cx="2590800" cy="609600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>
                <a:hlinkClick r:id="" action="ppaction://noaction"/>
              </a:rPr>
              <a:t>Linear Filter Model</a:t>
            </a:r>
            <a:endParaRPr lang="en-US" sz="2000" b="1"/>
          </a:p>
        </p:txBody>
      </p:sp>
      <p:sp>
        <p:nvSpPr>
          <p:cNvPr id="11310" name="Rectangle 46"/>
          <p:cNvSpPr>
            <a:spLocks noGrp="1" noChangeArrowheads="1"/>
          </p:cNvSpPr>
          <p:nvPr>
            <p:ph type="title"/>
          </p:nvPr>
        </p:nvSpPr>
        <p:spPr>
          <a:xfrm>
            <a:off x="1981200" y="304800"/>
            <a:ext cx="4648200" cy="609600"/>
          </a:xfrm>
          <a:ln>
            <a:solidFill>
              <a:schemeClr val="accent2"/>
            </a:solidFill>
          </a:ln>
        </p:spPr>
        <p:txBody>
          <a:bodyPr/>
          <a:lstStyle/>
          <a:p>
            <a:pPr eaLnBrk="1" hangingPunct="1"/>
            <a:r>
              <a:rPr lang="en-US" sz="2400" b="1" smtClean="0">
                <a:solidFill>
                  <a:schemeClr val="tx1"/>
                </a:solidFill>
                <a:hlinkClick r:id="rId3" action="ppaction://hlinksldjump"/>
              </a:rPr>
              <a:t>Filters and Operators</a:t>
            </a:r>
            <a:endParaRPr lang="en-US" sz="2400" b="1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13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13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1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1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1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96" grpId="0" animBg="1"/>
      <p:bldP spid="11297" grpId="0" animBg="1"/>
      <p:bldP spid="11298" grpId="0" animBg="1"/>
      <p:bldP spid="11299" grpId="0" animBg="1"/>
      <p:bldP spid="11300" grpId="0" animBg="1"/>
      <p:bldP spid="11304" grpId="0" animBg="1"/>
      <p:bldP spid="113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08" name="Rectangle 20"/>
          <p:cNvSpPr>
            <a:spLocks noChangeArrowheads="1"/>
          </p:cNvSpPr>
          <p:nvPr/>
        </p:nvSpPr>
        <p:spPr bwMode="auto">
          <a:xfrm>
            <a:off x="228600" y="2667000"/>
            <a:ext cx="2667000" cy="3581400"/>
          </a:xfrm>
          <a:prstGeom prst="rect">
            <a:avLst/>
          </a:prstGeom>
          <a:solidFill>
            <a:srgbClr val="FFFFCC"/>
          </a:solidFill>
          <a:ln w="9525">
            <a:solidFill>
              <a:srgbClr val="FF505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FF5050"/>
              </a:buClr>
              <a:buFont typeface="Wingdings" pitchFamily="2" charset="2"/>
              <a:buChar char="Ø"/>
            </a:pPr>
            <a:r>
              <a:rPr lang="en-US"/>
              <a:t>Used to get successive</a:t>
            </a:r>
          </a:p>
          <a:p>
            <a:r>
              <a:rPr lang="en-US"/>
              <a:t>   differences.</a:t>
            </a:r>
          </a:p>
          <a:p>
            <a:pPr>
              <a:buClr>
                <a:srgbClr val="FF5050"/>
              </a:buClr>
              <a:buFont typeface="Wingdings" pitchFamily="2" charset="2"/>
              <a:buChar char="Ø"/>
            </a:pPr>
            <a:r>
              <a:rPr lang="en-US">
                <a:sym typeface="Symbol" pitchFamily="18" charset="2"/>
              </a:rPr>
              <a:t> is used as notation.</a:t>
            </a:r>
          </a:p>
          <a:p>
            <a:pPr>
              <a:buClr>
                <a:srgbClr val="FF5050"/>
              </a:buClr>
              <a:buFont typeface="Wingdings" pitchFamily="2" charset="2"/>
              <a:buChar char="Ø"/>
            </a:pPr>
            <a:endParaRPr lang="en-US">
              <a:sym typeface="Symbol" pitchFamily="18" charset="2"/>
            </a:endParaRPr>
          </a:p>
          <a:p>
            <a:pPr>
              <a:buClr>
                <a:srgbClr val="FF5050"/>
              </a:buClr>
              <a:buFont typeface="Wingdings" pitchFamily="2" charset="2"/>
              <a:buChar char="Ø"/>
            </a:pPr>
            <a:r>
              <a:rPr lang="en-US">
                <a:sym typeface="Symbol" pitchFamily="18" charset="2"/>
              </a:rPr>
              <a:t>x</a:t>
            </a:r>
            <a:r>
              <a:rPr lang="en-US" baseline="-25000">
                <a:sym typeface="Symbol" pitchFamily="18" charset="2"/>
              </a:rPr>
              <a:t>t+1</a:t>
            </a:r>
            <a:r>
              <a:rPr lang="en-US">
                <a:sym typeface="Symbol" pitchFamily="18" charset="2"/>
              </a:rPr>
              <a:t> =  x</a:t>
            </a:r>
            <a:r>
              <a:rPr lang="en-US" baseline="-25000">
                <a:sym typeface="Symbol" pitchFamily="18" charset="2"/>
              </a:rPr>
              <a:t>t+1</a:t>
            </a:r>
            <a:r>
              <a:rPr lang="en-US">
                <a:sym typeface="Symbol" pitchFamily="18" charset="2"/>
              </a:rPr>
              <a:t> – x</a:t>
            </a:r>
            <a:r>
              <a:rPr lang="en-US" baseline="-25000">
                <a:sym typeface="Symbol" pitchFamily="18" charset="2"/>
              </a:rPr>
              <a:t>t</a:t>
            </a:r>
            <a:endParaRPr lang="en-US">
              <a:sym typeface="Symbol" pitchFamily="18" charset="2"/>
            </a:endParaRPr>
          </a:p>
          <a:p>
            <a:pPr>
              <a:buClr>
                <a:srgbClr val="FF5050"/>
              </a:buClr>
              <a:buFont typeface="Wingdings" pitchFamily="2" charset="2"/>
              <a:buChar char="Ø"/>
            </a:pPr>
            <a:endParaRPr lang="en-US">
              <a:sym typeface="Symbol" pitchFamily="18" charset="2"/>
            </a:endParaRPr>
          </a:p>
          <a:p>
            <a:pPr>
              <a:buClr>
                <a:srgbClr val="FF5050"/>
              </a:buClr>
              <a:buFont typeface="Wingdings" pitchFamily="2" charset="2"/>
              <a:buChar char="Ø"/>
            </a:pPr>
            <a:r>
              <a:rPr lang="en-US">
                <a:sym typeface="Symbol" pitchFamily="18" charset="2"/>
              </a:rPr>
              <a:t></a:t>
            </a:r>
            <a:r>
              <a:rPr lang="en-US" baseline="30000">
                <a:sym typeface="Symbol" pitchFamily="18" charset="2"/>
              </a:rPr>
              <a:t>2</a:t>
            </a:r>
            <a:r>
              <a:rPr lang="en-US">
                <a:sym typeface="Symbol" pitchFamily="18" charset="2"/>
              </a:rPr>
              <a:t>x</a:t>
            </a:r>
            <a:r>
              <a:rPr lang="en-US" baseline="-25000">
                <a:sym typeface="Symbol" pitchFamily="18" charset="2"/>
              </a:rPr>
              <a:t>t+2</a:t>
            </a:r>
            <a:r>
              <a:rPr lang="en-US">
                <a:sym typeface="Symbol" pitchFamily="18" charset="2"/>
              </a:rPr>
              <a:t> =  x</a:t>
            </a:r>
            <a:r>
              <a:rPr lang="en-US" baseline="-25000">
                <a:sym typeface="Symbol" pitchFamily="18" charset="2"/>
              </a:rPr>
              <a:t>t+2</a:t>
            </a:r>
            <a:r>
              <a:rPr lang="en-US">
                <a:sym typeface="Symbol" pitchFamily="18" charset="2"/>
              </a:rPr>
              <a:t> – x</a:t>
            </a:r>
            <a:r>
              <a:rPr lang="en-US" baseline="-25000">
                <a:sym typeface="Symbol" pitchFamily="18" charset="2"/>
              </a:rPr>
              <a:t>t+1</a:t>
            </a:r>
            <a:endParaRPr lang="en-US">
              <a:sym typeface="Symbol" pitchFamily="18" charset="2"/>
            </a:endParaRPr>
          </a:p>
          <a:p>
            <a:pPr>
              <a:buClr>
                <a:srgbClr val="FF5050"/>
              </a:buClr>
              <a:buFont typeface="Wingdings" pitchFamily="2" charset="2"/>
              <a:buChar char="Ø"/>
            </a:pPr>
            <a:endParaRPr lang="en-US">
              <a:sym typeface="Symbol" pitchFamily="18" charset="2"/>
            </a:endParaRPr>
          </a:p>
          <a:p>
            <a:pPr>
              <a:buClr>
                <a:srgbClr val="FF5050"/>
              </a:buClr>
              <a:buFont typeface="Wingdings" pitchFamily="2" charset="2"/>
              <a:buChar char="Ø"/>
            </a:pPr>
            <a:r>
              <a:rPr lang="en-US" baseline="-25000">
                <a:sym typeface="Symbol" pitchFamily="18" charset="2"/>
              </a:rPr>
              <a:t> </a:t>
            </a:r>
            <a:r>
              <a:rPr lang="en-US">
                <a:sym typeface="Symbol" pitchFamily="18" charset="2"/>
              </a:rPr>
              <a:t>For seasonal data </a:t>
            </a:r>
          </a:p>
          <a:p>
            <a:pPr>
              <a:buFont typeface="Wingdings" pitchFamily="2" charset="2"/>
              <a:buNone/>
            </a:pPr>
            <a:r>
              <a:rPr lang="en-US">
                <a:sym typeface="Symbol" pitchFamily="18" charset="2"/>
              </a:rPr>
              <a:t>    differencing can attain </a:t>
            </a:r>
          </a:p>
          <a:p>
            <a:pPr>
              <a:buFont typeface="Wingdings" pitchFamily="2" charset="2"/>
              <a:buNone/>
            </a:pPr>
            <a:r>
              <a:rPr lang="en-US">
                <a:sym typeface="Symbol" pitchFamily="18" charset="2"/>
              </a:rPr>
              <a:t>    stationarity.</a:t>
            </a:r>
          </a:p>
          <a:p>
            <a:pPr>
              <a:buFont typeface="Wingdings" pitchFamily="2" charset="2"/>
              <a:buNone/>
            </a:pPr>
            <a:r>
              <a:rPr lang="en-US">
                <a:sym typeface="Symbol" pitchFamily="18" charset="2"/>
              </a:rPr>
              <a:t> </a:t>
            </a:r>
          </a:p>
          <a:p>
            <a:endParaRPr lang="en-US"/>
          </a:p>
        </p:txBody>
      </p:sp>
      <p:sp>
        <p:nvSpPr>
          <p:cNvPr id="12310" name="Rectangle 22"/>
          <p:cNvSpPr>
            <a:spLocks noChangeArrowheads="1"/>
          </p:cNvSpPr>
          <p:nvPr/>
        </p:nvSpPr>
        <p:spPr bwMode="auto">
          <a:xfrm>
            <a:off x="3124200" y="2667000"/>
            <a:ext cx="3048000" cy="3581400"/>
          </a:xfrm>
          <a:prstGeom prst="rect">
            <a:avLst/>
          </a:prstGeom>
          <a:solidFill>
            <a:srgbClr val="FFFFCC"/>
          </a:solidFill>
          <a:ln w="9525">
            <a:solidFill>
              <a:srgbClr val="FF505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FF5050"/>
              </a:buClr>
              <a:buFont typeface="Wingdings" pitchFamily="2" charset="2"/>
              <a:buChar char="Ø"/>
            </a:pPr>
            <a:r>
              <a:rPr lang="en-US"/>
              <a:t> Used to get previous </a:t>
            </a:r>
          </a:p>
          <a:p>
            <a:pPr>
              <a:buFont typeface="Wingdings" pitchFamily="2" charset="2"/>
              <a:buNone/>
            </a:pPr>
            <a:r>
              <a:rPr lang="en-US"/>
              <a:t>     observations.</a:t>
            </a:r>
          </a:p>
          <a:p>
            <a:pPr>
              <a:buClr>
                <a:srgbClr val="FF5050"/>
              </a:buClr>
              <a:buFont typeface="Wingdings" pitchFamily="2" charset="2"/>
              <a:buChar char="Ø"/>
            </a:pPr>
            <a:r>
              <a:rPr lang="en-US"/>
              <a:t> B is used as notation.</a:t>
            </a:r>
          </a:p>
          <a:p>
            <a:pPr>
              <a:buClr>
                <a:srgbClr val="FF5050"/>
              </a:buClr>
              <a:buFont typeface="Wingdings" pitchFamily="2" charset="2"/>
              <a:buChar char="Ø"/>
            </a:pPr>
            <a:endParaRPr lang="en-US"/>
          </a:p>
          <a:p>
            <a:pPr>
              <a:buClr>
                <a:srgbClr val="FF5050"/>
              </a:buClr>
              <a:buFont typeface="Wingdings" pitchFamily="2" charset="2"/>
              <a:buChar char="Ø"/>
            </a:pPr>
            <a:r>
              <a:rPr lang="en-US"/>
              <a:t> Bx</a:t>
            </a:r>
            <a:r>
              <a:rPr lang="en-US" baseline="-25000"/>
              <a:t>t</a:t>
            </a:r>
            <a:r>
              <a:rPr lang="en-US"/>
              <a:t> = x</a:t>
            </a:r>
            <a:r>
              <a:rPr lang="en-US" baseline="-25000"/>
              <a:t>t-1</a:t>
            </a:r>
            <a:endParaRPr lang="en-US"/>
          </a:p>
          <a:p>
            <a:pPr>
              <a:buClr>
                <a:srgbClr val="FF5050"/>
              </a:buClr>
              <a:buFont typeface="Wingdings" pitchFamily="2" charset="2"/>
              <a:buChar char="Ø"/>
            </a:pPr>
            <a:endParaRPr lang="en-US"/>
          </a:p>
          <a:p>
            <a:pPr>
              <a:buClr>
                <a:srgbClr val="FF5050"/>
              </a:buClr>
              <a:buFont typeface="Wingdings" pitchFamily="2" charset="2"/>
              <a:buChar char="Ø"/>
            </a:pPr>
            <a:r>
              <a:rPr lang="en-US"/>
              <a:t> B</a:t>
            </a:r>
            <a:r>
              <a:rPr lang="en-US" baseline="30000"/>
              <a:t>2</a:t>
            </a:r>
            <a:r>
              <a:rPr lang="en-US"/>
              <a:t>x</a:t>
            </a:r>
            <a:r>
              <a:rPr lang="en-US" baseline="-25000"/>
              <a:t>t</a:t>
            </a:r>
            <a:r>
              <a:rPr lang="en-US"/>
              <a:t> = x</a:t>
            </a:r>
            <a:r>
              <a:rPr lang="en-US" baseline="-25000"/>
              <a:t>t-2</a:t>
            </a:r>
            <a:r>
              <a:rPr lang="en-US"/>
              <a:t> </a:t>
            </a:r>
          </a:p>
          <a:p>
            <a:pPr>
              <a:buFont typeface="Wingdings" pitchFamily="2" charset="2"/>
              <a:buChar char="Ø"/>
            </a:pPr>
            <a:endParaRPr lang="en-US"/>
          </a:p>
          <a:p>
            <a:pPr>
              <a:buClr>
                <a:srgbClr val="FF5050"/>
              </a:buClr>
              <a:buFont typeface="Wingdings" pitchFamily="2" charset="2"/>
              <a:buChar char="Ø"/>
            </a:pPr>
            <a:r>
              <a:rPr lang="en-US"/>
              <a:t> It is used in mathematical</a:t>
            </a:r>
          </a:p>
          <a:p>
            <a:pPr>
              <a:buFont typeface="Wingdings" pitchFamily="2" charset="2"/>
              <a:buNone/>
            </a:pPr>
            <a:r>
              <a:rPr lang="en-US"/>
              <a:t>    operations.</a:t>
            </a:r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304800" y="914400"/>
            <a:ext cx="7696200" cy="1752600"/>
            <a:chOff x="192" y="576"/>
            <a:chExt cx="4848" cy="1104"/>
          </a:xfrm>
        </p:grpSpPr>
        <p:sp>
          <p:nvSpPr>
            <p:cNvPr id="39946" name="Line 7"/>
            <p:cNvSpPr>
              <a:spLocks noChangeShapeType="1"/>
            </p:cNvSpPr>
            <p:nvPr/>
          </p:nvSpPr>
          <p:spPr bwMode="auto">
            <a:xfrm>
              <a:off x="2928" y="57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947" name="Line 8"/>
            <p:cNvSpPr>
              <a:spLocks noChangeShapeType="1"/>
            </p:cNvSpPr>
            <p:nvPr/>
          </p:nvSpPr>
          <p:spPr bwMode="auto">
            <a:xfrm>
              <a:off x="816" y="768"/>
              <a:ext cx="35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948" name="Line 9"/>
            <p:cNvSpPr>
              <a:spLocks noChangeShapeType="1"/>
            </p:cNvSpPr>
            <p:nvPr/>
          </p:nvSpPr>
          <p:spPr bwMode="auto">
            <a:xfrm>
              <a:off x="816" y="76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949" name="Line 11"/>
            <p:cNvSpPr>
              <a:spLocks noChangeShapeType="1"/>
            </p:cNvSpPr>
            <p:nvPr/>
          </p:nvSpPr>
          <p:spPr bwMode="auto">
            <a:xfrm>
              <a:off x="816" y="768"/>
              <a:ext cx="37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950" name="Line 12"/>
            <p:cNvSpPr>
              <a:spLocks noChangeShapeType="1"/>
            </p:cNvSpPr>
            <p:nvPr/>
          </p:nvSpPr>
          <p:spPr bwMode="auto">
            <a:xfrm>
              <a:off x="2784" y="76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29"/>
            <p:cNvGrpSpPr>
              <a:grpSpLocks/>
            </p:cNvGrpSpPr>
            <p:nvPr/>
          </p:nvGrpSpPr>
          <p:grpSpPr bwMode="auto">
            <a:xfrm>
              <a:off x="192" y="960"/>
              <a:ext cx="4848" cy="528"/>
              <a:chOff x="192" y="960"/>
              <a:chExt cx="4848" cy="528"/>
            </a:xfrm>
          </p:grpSpPr>
          <p:sp>
            <p:nvSpPr>
              <p:cNvPr id="39956" name="Rectangle 13"/>
              <p:cNvSpPr>
                <a:spLocks noChangeArrowheads="1"/>
              </p:cNvSpPr>
              <p:nvPr/>
            </p:nvSpPr>
            <p:spPr bwMode="auto">
              <a:xfrm>
                <a:off x="192" y="960"/>
                <a:ext cx="960" cy="528"/>
              </a:xfrm>
              <a:prstGeom prst="rect">
                <a:avLst/>
              </a:prstGeom>
              <a:solidFill>
                <a:srgbClr val="B0F0AE"/>
              </a:solidFill>
              <a:ln w="9525">
                <a:solidFill>
                  <a:srgbClr val="FF505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/>
                  <a:t>Differencing </a:t>
                </a:r>
              </a:p>
              <a:p>
                <a:pPr algn="ctr"/>
                <a:r>
                  <a:rPr lang="en-US"/>
                  <a:t>Operator</a:t>
                </a:r>
              </a:p>
            </p:txBody>
          </p:sp>
          <p:sp>
            <p:nvSpPr>
              <p:cNvPr id="39957" name="Rectangle 14"/>
              <p:cNvSpPr>
                <a:spLocks noChangeArrowheads="1"/>
              </p:cNvSpPr>
              <p:nvPr/>
            </p:nvSpPr>
            <p:spPr bwMode="auto">
              <a:xfrm>
                <a:off x="2304" y="960"/>
                <a:ext cx="816" cy="528"/>
              </a:xfrm>
              <a:prstGeom prst="rect">
                <a:avLst/>
              </a:prstGeom>
              <a:solidFill>
                <a:srgbClr val="C5C3DB"/>
              </a:solidFill>
              <a:ln w="9525">
                <a:solidFill>
                  <a:srgbClr val="FF505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/>
                  <a:t>Backward </a:t>
                </a:r>
              </a:p>
              <a:p>
                <a:pPr algn="ctr"/>
                <a:r>
                  <a:rPr lang="en-US"/>
                  <a:t>Operator</a:t>
                </a:r>
              </a:p>
            </p:txBody>
          </p:sp>
          <p:sp>
            <p:nvSpPr>
              <p:cNvPr id="39958" name="Rectangle 15"/>
              <p:cNvSpPr>
                <a:spLocks noChangeArrowheads="1"/>
              </p:cNvSpPr>
              <p:nvPr/>
            </p:nvSpPr>
            <p:spPr bwMode="auto">
              <a:xfrm>
                <a:off x="4176" y="960"/>
                <a:ext cx="864" cy="528"/>
              </a:xfrm>
              <a:prstGeom prst="rect">
                <a:avLst/>
              </a:prstGeom>
              <a:solidFill>
                <a:srgbClr val="EDB1D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/>
                  <a:t>Forward</a:t>
                </a:r>
              </a:p>
              <a:p>
                <a:pPr algn="ctr"/>
                <a:r>
                  <a:rPr lang="en-US"/>
                  <a:t>Operator</a:t>
                </a:r>
              </a:p>
              <a:p>
                <a:pPr algn="ctr"/>
                <a:endParaRPr lang="en-US"/>
              </a:p>
            </p:txBody>
          </p:sp>
        </p:grpSp>
        <p:sp>
          <p:nvSpPr>
            <p:cNvPr id="39952" name="Line 17"/>
            <p:cNvSpPr>
              <a:spLocks noChangeShapeType="1"/>
            </p:cNvSpPr>
            <p:nvPr/>
          </p:nvSpPr>
          <p:spPr bwMode="auto">
            <a:xfrm>
              <a:off x="4560" y="76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953" name="Line 19"/>
            <p:cNvSpPr>
              <a:spLocks noChangeShapeType="1"/>
            </p:cNvSpPr>
            <p:nvPr/>
          </p:nvSpPr>
          <p:spPr bwMode="auto">
            <a:xfrm>
              <a:off x="624" y="148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954" name="Line 21"/>
            <p:cNvSpPr>
              <a:spLocks noChangeShapeType="1"/>
            </p:cNvSpPr>
            <p:nvPr/>
          </p:nvSpPr>
          <p:spPr bwMode="auto">
            <a:xfrm>
              <a:off x="2688" y="148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955" name="Line 23"/>
            <p:cNvSpPr>
              <a:spLocks noChangeShapeType="1"/>
            </p:cNvSpPr>
            <p:nvPr/>
          </p:nvSpPr>
          <p:spPr bwMode="auto">
            <a:xfrm>
              <a:off x="4608" y="148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312" name="Rectangle 24"/>
          <p:cNvSpPr>
            <a:spLocks noChangeArrowheads="1"/>
          </p:cNvSpPr>
          <p:nvPr/>
        </p:nvSpPr>
        <p:spPr bwMode="auto">
          <a:xfrm>
            <a:off x="6400800" y="2667000"/>
            <a:ext cx="2514600" cy="3581400"/>
          </a:xfrm>
          <a:prstGeom prst="rect">
            <a:avLst/>
          </a:prstGeom>
          <a:solidFill>
            <a:srgbClr val="FFFFCC"/>
          </a:solidFill>
          <a:ln w="9525">
            <a:solidFill>
              <a:srgbClr val="FF505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FF5050"/>
              </a:buClr>
              <a:buFont typeface="Wingdings" pitchFamily="2" charset="2"/>
              <a:buChar char="Ø"/>
            </a:pPr>
            <a:r>
              <a:rPr lang="en-US"/>
              <a:t> Used to get following </a:t>
            </a:r>
          </a:p>
          <a:p>
            <a:pPr>
              <a:buClr>
                <a:srgbClr val="FF5050"/>
              </a:buClr>
              <a:buFont typeface="Wingdings" pitchFamily="2" charset="2"/>
              <a:buNone/>
            </a:pPr>
            <a:r>
              <a:rPr lang="en-US"/>
              <a:t>     observations.</a:t>
            </a:r>
          </a:p>
          <a:p>
            <a:pPr>
              <a:buClr>
                <a:srgbClr val="FF5050"/>
              </a:buClr>
              <a:buFont typeface="Wingdings" pitchFamily="2" charset="2"/>
              <a:buChar char="Ø"/>
            </a:pPr>
            <a:r>
              <a:rPr lang="en-US"/>
              <a:t> F is used as notation.</a:t>
            </a:r>
          </a:p>
          <a:p>
            <a:pPr>
              <a:buClr>
                <a:srgbClr val="FF5050"/>
              </a:buClr>
              <a:buFont typeface="Wingdings" pitchFamily="2" charset="2"/>
              <a:buChar char="Ø"/>
            </a:pPr>
            <a:endParaRPr lang="en-US"/>
          </a:p>
          <a:p>
            <a:pPr>
              <a:buClr>
                <a:srgbClr val="FF5050"/>
              </a:buClr>
              <a:buFont typeface="Wingdings" pitchFamily="2" charset="2"/>
              <a:buChar char="Ø"/>
            </a:pPr>
            <a:r>
              <a:rPr lang="en-US"/>
              <a:t> Fx</a:t>
            </a:r>
            <a:r>
              <a:rPr lang="en-US" baseline="-25000"/>
              <a:t>t</a:t>
            </a:r>
            <a:r>
              <a:rPr lang="en-US"/>
              <a:t> = x</a:t>
            </a:r>
            <a:r>
              <a:rPr lang="en-US" baseline="-25000"/>
              <a:t>t+1</a:t>
            </a:r>
            <a:endParaRPr lang="en-US"/>
          </a:p>
          <a:p>
            <a:pPr>
              <a:buClr>
                <a:srgbClr val="FF5050"/>
              </a:buClr>
              <a:buFont typeface="Wingdings" pitchFamily="2" charset="2"/>
              <a:buNone/>
            </a:pPr>
            <a:endParaRPr lang="en-US"/>
          </a:p>
          <a:p>
            <a:pPr>
              <a:buClr>
                <a:srgbClr val="FF5050"/>
              </a:buClr>
              <a:buFont typeface="Wingdings" pitchFamily="2" charset="2"/>
              <a:buChar char="Ø"/>
            </a:pPr>
            <a:r>
              <a:rPr lang="en-US"/>
              <a:t> F</a:t>
            </a:r>
            <a:r>
              <a:rPr lang="en-US" baseline="30000"/>
              <a:t>2</a:t>
            </a:r>
            <a:r>
              <a:rPr lang="en-US"/>
              <a:t>x</a:t>
            </a:r>
            <a:r>
              <a:rPr lang="en-US" baseline="-25000"/>
              <a:t>t</a:t>
            </a:r>
            <a:r>
              <a:rPr lang="en-US"/>
              <a:t> = x</a:t>
            </a:r>
            <a:r>
              <a:rPr lang="en-US" baseline="-25000"/>
              <a:t>t+2</a:t>
            </a:r>
            <a:r>
              <a:rPr lang="en-US"/>
              <a:t> </a:t>
            </a:r>
          </a:p>
          <a:p>
            <a:pPr>
              <a:buClr>
                <a:srgbClr val="FF5050"/>
              </a:buClr>
              <a:buFont typeface="Wingdings" pitchFamily="2" charset="2"/>
              <a:buChar char="Ø"/>
            </a:pPr>
            <a:endParaRPr lang="en-US"/>
          </a:p>
          <a:p>
            <a:pPr>
              <a:buClr>
                <a:srgbClr val="FF5050"/>
              </a:buClr>
              <a:buFont typeface="Wingdings" pitchFamily="2" charset="2"/>
              <a:buChar char="Ø"/>
            </a:pPr>
            <a:r>
              <a:rPr lang="en-US"/>
              <a:t> It is used in</a:t>
            </a:r>
          </a:p>
          <a:p>
            <a:pPr>
              <a:buFont typeface="Wingdings" pitchFamily="2" charset="2"/>
              <a:buNone/>
            </a:pPr>
            <a:r>
              <a:rPr lang="en-US"/>
              <a:t>    mathematical</a:t>
            </a:r>
          </a:p>
          <a:p>
            <a:pPr>
              <a:buFont typeface="Wingdings" pitchFamily="2" charset="2"/>
              <a:buNone/>
            </a:pPr>
            <a:r>
              <a:rPr lang="en-US"/>
              <a:t>    operations.</a:t>
            </a:r>
          </a:p>
        </p:txBody>
      </p:sp>
      <p:sp>
        <p:nvSpPr>
          <p:cNvPr id="12316" name="Rectangle 28"/>
          <p:cNvSpPr>
            <a:spLocks noGrp="1" noChangeArrowheads="1"/>
          </p:cNvSpPr>
          <p:nvPr>
            <p:ph type="title"/>
          </p:nvPr>
        </p:nvSpPr>
        <p:spPr>
          <a:xfrm>
            <a:off x="2819400" y="228600"/>
            <a:ext cx="3581400" cy="685800"/>
          </a:xfrm>
          <a:ln>
            <a:solidFill>
              <a:schemeClr val="accent2"/>
            </a:solidFill>
          </a:ln>
        </p:spPr>
        <p:txBody>
          <a:bodyPr/>
          <a:lstStyle/>
          <a:p>
            <a:pPr eaLnBrk="1" hangingPunct="1"/>
            <a:r>
              <a:rPr lang="en-US" sz="2400" b="1" smtClean="0">
                <a:solidFill>
                  <a:schemeClr val="tx1"/>
                </a:solidFill>
                <a:hlinkClick r:id="" action="ppaction://noaction"/>
              </a:rPr>
              <a:t>Operators</a:t>
            </a:r>
            <a:endParaRPr lang="en-US" sz="2400" b="1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2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1000"/>
                                        <p:tgtEl>
                                          <p:spTgt spid="1230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1000"/>
                                        <p:tgtEl>
                                          <p:spTgt spid="123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1000"/>
                                        <p:tgtEl>
                                          <p:spTgt spid="123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1000"/>
                                        <p:tgtEl>
                                          <p:spTgt spid="123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1000"/>
                                        <p:tgtEl>
                                          <p:spTgt spid="123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1000"/>
                                        <p:tgtEl>
                                          <p:spTgt spid="123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1000"/>
                                        <p:tgtEl>
                                          <p:spTgt spid="1230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1000"/>
                                        <p:tgtEl>
                                          <p:spTgt spid="1230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1000"/>
                                        <p:tgtEl>
                                          <p:spTgt spid="1230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1000"/>
                                        <p:tgtEl>
                                          <p:spTgt spid="123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1000"/>
                                        <p:tgtEl>
                                          <p:spTgt spid="123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1000"/>
                                        <p:tgtEl>
                                          <p:spTgt spid="123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8" dur="1000"/>
                                        <p:tgtEl>
                                          <p:spTgt spid="123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1" dur="1000"/>
                                        <p:tgtEl>
                                          <p:spTgt spid="123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6" dur="1000"/>
                                        <p:tgtEl>
                                          <p:spTgt spid="123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1" dur="1000"/>
                                        <p:tgtEl>
                                          <p:spTgt spid="123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6" dur="1000"/>
                                        <p:tgtEl>
                                          <p:spTgt spid="123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1" dur="1000"/>
                                        <p:tgtEl>
                                          <p:spTgt spid="123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4" dur="1000"/>
                                        <p:tgtEl>
                                          <p:spTgt spid="123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9" dur="1000"/>
                                        <p:tgtEl>
                                          <p:spTgt spid="123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4" dur="1000"/>
                                        <p:tgtEl>
                                          <p:spTgt spid="123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7" dur="1000"/>
                                        <p:tgtEl>
                                          <p:spTgt spid="123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0" dur="1000"/>
                                        <p:tgtEl>
                                          <p:spTgt spid="123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3" dur="1000"/>
                                        <p:tgtEl>
                                          <p:spTgt spid="123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8" dur="1000"/>
                                        <p:tgtEl>
                                          <p:spTgt spid="123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3" dur="2000"/>
                                        <p:tgtEl>
                                          <p:spTgt spid="123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8" dur="1000"/>
                                        <p:tgtEl>
                                          <p:spTgt spid="123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3" dur="1000"/>
                                        <p:tgtEl>
                                          <p:spTgt spid="123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6" dur="1000"/>
                                        <p:tgtEl>
                                          <p:spTgt spid="123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9" dur="1000"/>
                                        <p:tgtEl>
                                          <p:spTgt spid="123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8" grpId="0" build="allAtOnce" animBg="1"/>
      <p:bldP spid="12310" grpId="0" build="allAtOnce" animBg="1"/>
      <p:bldP spid="12312" grpId="0" build="allAtOnce" animBg="1"/>
      <p:bldP spid="123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4267200" y="914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304800" y="1219200"/>
            <a:ext cx="8839200" cy="5486400"/>
          </a:xfrm>
          <a:prstGeom prst="rect">
            <a:avLst/>
          </a:prstGeom>
          <a:solidFill>
            <a:srgbClr val="FEFBC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50000"/>
              </a:lnSpc>
            </a:pPr>
            <a:r>
              <a:rPr lang="en-US" dirty="0"/>
              <a:t>The stochastic models are based on the idea, that a time series in which successive</a:t>
            </a:r>
          </a:p>
          <a:p>
            <a:pPr>
              <a:lnSpc>
                <a:spcPct val="150000"/>
              </a:lnSpc>
            </a:pPr>
            <a:r>
              <a:rPr lang="en-US" dirty="0"/>
              <a:t> values  are highly dependent can be usefully regarded as generated from a series of</a:t>
            </a:r>
          </a:p>
          <a:p>
            <a:pPr>
              <a:lnSpc>
                <a:spcPct val="150000"/>
              </a:lnSpc>
            </a:pPr>
            <a:r>
              <a:rPr lang="en-US" dirty="0"/>
              <a:t>independent </a:t>
            </a:r>
            <a:r>
              <a:rPr lang="en-US" i="1" dirty="0"/>
              <a:t>shocks</a:t>
            </a:r>
            <a:r>
              <a:rPr lang="en-US" dirty="0"/>
              <a:t> </a:t>
            </a:r>
            <a:r>
              <a:rPr lang="en-US" dirty="0" err="1"/>
              <a:t>Z</a:t>
            </a:r>
            <a:r>
              <a:rPr lang="en-US" baseline="-25000" dirty="0" err="1"/>
              <a:t>t</a:t>
            </a:r>
            <a:r>
              <a:rPr lang="en-US" dirty="0"/>
              <a:t>. These shocks are random drawings from a fixed distribution,</a:t>
            </a:r>
          </a:p>
          <a:p>
            <a:pPr>
              <a:lnSpc>
                <a:spcPct val="150000"/>
              </a:lnSpc>
            </a:pPr>
            <a:r>
              <a:rPr lang="en-US" dirty="0"/>
              <a:t>usually assumed normal and having mean zero and </a:t>
            </a:r>
            <a:r>
              <a:rPr lang="en-US" dirty="0" smtClean="0"/>
              <a:t>variance            . </a:t>
            </a:r>
            <a:r>
              <a:rPr lang="en-US" dirty="0"/>
              <a:t>Such a sequence</a:t>
            </a:r>
          </a:p>
          <a:p>
            <a:pPr>
              <a:lnSpc>
                <a:spcPct val="150000"/>
              </a:lnSpc>
            </a:pPr>
            <a:r>
              <a:rPr lang="en-US" dirty="0"/>
              <a:t>Of random variables {</a:t>
            </a:r>
            <a:r>
              <a:rPr lang="en-US" dirty="0" err="1"/>
              <a:t>Z</a:t>
            </a:r>
            <a:r>
              <a:rPr lang="en-US" baseline="-25000" dirty="0" err="1"/>
              <a:t>t</a:t>
            </a:r>
            <a:r>
              <a:rPr lang="en-US" dirty="0"/>
              <a:t>} is called a </a:t>
            </a:r>
            <a:r>
              <a:rPr lang="en-US" i="1" dirty="0">
                <a:solidFill>
                  <a:srgbClr val="FF3300"/>
                </a:solidFill>
              </a:rPr>
              <a:t>white noise</a:t>
            </a:r>
            <a:r>
              <a:rPr lang="en-US" dirty="0"/>
              <a:t> process by engineers. The white noise</a:t>
            </a:r>
          </a:p>
          <a:p>
            <a:pPr>
              <a:lnSpc>
                <a:spcPct val="150000"/>
              </a:lnSpc>
            </a:pPr>
            <a:r>
              <a:rPr lang="en-US" dirty="0"/>
              <a:t>process {</a:t>
            </a:r>
            <a:r>
              <a:rPr lang="en-US" dirty="0" err="1"/>
              <a:t>Zt</a:t>
            </a:r>
            <a:r>
              <a:rPr lang="en-US" dirty="0"/>
              <a:t>} is supposed transformed to the process {</a:t>
            </a:r>
            <a:r>
              <a:rPr lang="en-US" dirty="0" err="1"/>
              <a:t>X</a:t>
            </a:r>
            <a:r>
              <a:rPr lang="en-US" baseline="-25000" dirty="0" err="1"/>
              <a:t>t</a:t>
            </a:r>
            <a:r>
              <a:rPr lang="en-US" dirty="0"/>
              <a:t>} by what is called a linear</a:t>
            </a:r>
          </a:p>
          <a:p>
            <a:pPr>
              <a:lnSpc>
                <a:spcPct val="150000"/>
              </a:lnSpc>
            </a:pPr>
            <a:r>
              <a:rPr lang="en-US" dirty="0"/>
              <a:t>filter. 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The linear filtering operation simply takes a weighted sum of the previous observations</a:t>
            </a:r>
          </a:p>
          <a:p>
            <a:pPr>
              <a:lnSpc>
                <a:spcPct val="150000"/>
              </a:lnSpc>
            </a:pPr>
            <a:r>
              <a:rPr lang="en-US" dirty="0"/>
              <a:t>so that </a:t>
            </a:r>
          </a:p>
          <a:p>
            <a:pPr>
              <a:lnSpc>
                <a:spcPct val="150000"/>
              </a:lnSpc>
            </a:pPr>
            <a:r>
              <a:rPr lang="en-US" dirty="0"/>
              <a:t>                                                                                    is the linear operator that </a:t>
            </a:r>
          </a:p>
          <a:p>
            <a:pPr>
              <a:lnSpc>
                <a:spcPct val="150000"/>
              </a:lnSpc>
            </a:pPr>
            <a:r>
              <a:rPr lang="en-US" dirty="0"/>
              <a:t>transforms </a:t>
            </a:r>
            <a:r>
              <a:rPr lang="en-US" dirty="0" err="1"/>
              <a:t>Z</a:t>
            </a:r>
            <a:r>
              <a:rPr lang="en-US" baseline="-25000" dirty="0" err="1"/>
              <a:t>t</a:t>
            </a:r>
            <a:r>
              <a:rPr lang="en-US" i="1" baseline="-25000" dirty="0"/>
              <a:t> </a:t>
            </a:r>
            <a:r>
              <a:rPr lang="en-US" dirty="0"/>
              <a:t>into </a:t>
            </a:r>
            <a:r>
              <a:rPr lang="en-US" dirty="0" err="1"/>
              <a:t>X</a:t>
            </a:r>
            <a:r>
              <a:rPr lang="en-US" baseline="-25000" dirty="0" err="1"/>
              <a:t>t</a:t>
            </a:r>
            <a:r>
              <a:rPr lang="en-US" dirty="0"/>
              <a:t> and is called transfer function of the filter.</a:t>
            </a:r>
            <a:r>
              <a:rPr lang="en-US" i="1" dirty="0"/>
              <a:t> </a:t>
            </a:r>
            <a:endParaRPr lang="en-US" i="1" baseline="-25000" dirty="0"/>
          </a:p>
        </p:txBody>
      </p:sp>
      <p:grpSp>
        <p:nvGrpSpPr>
          <p:cNvPr id="2" name="Group 10"/>
          <p:cNvGrpSpPr>
            <a:grpSpLocks noChangeAspect="1"/>
          </p:cNvGrpSpPr>
          <p:nvPr/>
        </p:nvGrpSpPr>
        <p:grpSpPr bwMode="auto">
          <a:xfrm>
            <a:off x="6019800" y="2819400"/>
            <a:ext cx="533400" cy="479903"/>
            <a:chOff x="4018" y="2448"/>
            <a:chExt cx="339" cy="305"/>
          </a:xfrm>
        </p:grpSpPr>
        <p:sp>
          <p:nvSpPr>
            <p:cNvPr id="44049" name="AutoShape 9"/>
            <p:cNvSpPr>
              <a:spLocks noChangeAspect="1" noChangeArrowheads="1" noTextEdit="1"/>
            </p:cNvSpPr>
            <p:nvPr/>
          </p:nvSpPr>
          <p:spPr bwMode="auto">
            <a:xfrm>
              <a:off x="4018" y="2448"/>
              <a:ext cx="339" cy="305"/>
            </a:xfrm>
            <a:prstGeom prst="rect">
              <a:avLst/>
            </a:prstGeom>
            <a:solidFill>
              <a:srgbClr val="FEFBC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50" name="Rectangle 11"/>
            <p:cNvSpPr>
              <a:spLocks noChangeArrowheads="1"/>
            </p:cNvSpPr>
            <p:nvPr/>
          </p:nvSpPr>
          <p:spPr bwMode="auto">
            <a:xfrm>
              <a:off x="4274" y="2469"/>
              <a:ext cx="52" cy="125"/>
            </a:xfrm>
            <a:prstGeom prst="rect">
              <a:avLst/>
            </a:prstGeom>
            <a:solidFill>
              <a:srgbClr val="FEFBC2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solidFill>
                    <a:srgbClr val="000000"/>
                  </a:solidFill>
                  <a:latin typeface="Times New Roman" pitchFamily="18" charset="0"/>
                </a:rPr>
                <a:t>2</a:t>
              </a:r>
              <a:endParaRPr lang="en-US"/>
            </a:p>
          </p:txBody>
        </p:sp>
        <p:sp>
          <p:nvSpPr>
            <p:cNvPr id="44051" name="Rectangle 12"/>
            <p:cNvSpPr>
              <a:spLocks noChangeArrowheads="1"/>
            </p:cNvSpPr>
            <p:nvPr/>
          </p:nvSpPr>
          <p:spPr bwMode="auto">
            <a:xfrm>
              <a:off x="4227" y="2652"/>
              <a:ext cx="22" cy="96"/>
            </a:xfrm>
            <a:prstGeom prst="rect">
              <a:avLst/>
            </a:prstGeom>
            <a:solidFill>
              <a:srgbClr val="FEFBC2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i="1">
                  <a:solidFill>
                    <a:srgbClr val="000000"/>
                  </a:solidFill>
                  <a:latin typeface="Times New Roman" pitchFamily="18" charset="0"/>
                </a:rPr>
                <a:t>t</a:t>
              </a:r>
              <a:endParaRPr lang="en-US"/>
            </a:p>
          </p:txBody>
        </p:sp>
        <p:sp>
          <p:nvSpPr>
            <p:cNvPr id="44052" name="Rectangle 13"/>
            <p:cNvSpPr>
              <a:spLocks noChangeArrowheads="1"/>
            </p:cNvSpPr>
            <p:nvPr/>
          </p:nvSpPr>
          <p:spPr bwMode="auto">
            <a:xfrm>
              <a:off x="4165" y="2598"/>
              <a:ext cx="58" cy="125"/>
            </a:xfrm>
            <a:prstGeom prst="rect">
              <a:avLst/>
            </a:prstGeom>
            <a:solidFill>
              <a:srgbClr val="FEFBC2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i="1">
                  <a:solidFill>
                    <a:srgbClr val="000000"/>
                  </a:solidFill>
                  <a:latin typeface="Times New Roman" pitchFamily="18" charset="0"/>
                </a:rPr>
                <a:t>Z</a:t>
              </a:r>
              <a:endParaRPr lang="en-US"/>
            </a:p>
          </p:txBody>
        </p:sp>
        <p:sp>
          <p:nvSpPr>
            <p:cNvPr id="44053" name="Rectangle 14"/>
            <p:cNvSpPr>
              <a:spLocks noChangeArrowheads="1"/>
            </p:cNvSpPr>
            <p:nvPr/>
          </p:nvSpPr>
          <p:spPr bwMode="auto">
            <a:xfrm>
              <a:off x="4031" y="2462"/>
              <a:ext cx="111" cy="221"/>
            </a:xfrm>
            <a:prstGeom prst="rect">
              <a:avLst/>
            </a:prstGeom>
            <a:solidFill>
              <a:srgbClr val="FEFBC2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300" i="1" dirty="0">
                  <a:solidFill>
                    <a:srgbClr val="000000"/>
                  </a:solidFill>
                  <a:latin typeface="Symbol" pitchFamily="18" charset="2"/>
                </a:rPr>
                <a:t>s</a:t>
              </a:r>
              <a:endParaRPr lang="en-US" dirty="0"/>
            </a:p>
          </p:txBody>
        </p:sp>
      </p:grpSp>
      <p:grpSp>
        <p:nvGrpSpPr>
          <p:cNvPr id="3" name="Group 29"/>
          <p:cNvGrpSpPr>
            <a:grpSpLocks/>
          </p:cNvGrpSpPr>
          <p:nvPr/>
        </p:nvGrpSpPr>
        <p:grpSpPr bwMode="auto">
          <a:xfrm>
            <a:off x="1143000" y="4038600"/>
            <a:ext cx="5791200" cy="609600"/>
            <a:chOff x="720" y="2544"/>
            <a:chExt cx="3648" cy="384"/>
          </a:xfrm>
        </p:grpSpPr>
        <p:sp>
          <p:nvSpPr>
            <p:cNvPr id="44044" name="Line 15"/>
            <p:cNvSpPr>
              <a:spLocks noChangeShapeType="1"/>
            </p:cNvSpPr>
            <p:nvPr/>
          </p:nvSpPr>
          <p:spPr bwMode="auto">
            <a:xfrm>
              <a:off x="1104" y="2736"/>
              <a:ext cx="912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45" name="Line 17"/>
            <p:cNvSpPr>
              <a:spLocks noChangeShapeType="1"/>
            </p:cNvSpPr>
            <p:nvPr/>
          </p:nvSpPr>
          <p:spPr bwMode="auto">
            <a:xfrm>
              <a:off x="3072" y="2784"/>
              <a:ext cx="816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46" name="Rectangle 18"/>
            <p:cNvSpPr>
              <a:spLocks noChangeArrowheads="1"/>
            </p:cNvSpPr>
            <p:nvPr/>
          </p:nvSpPr>
          <p:spPr bwMode="auto">
            <a:xfrm>
              <a:off x="2016" y="2544"/>
              <a:ext cx="1056" cy="384"/>
            </a:xfrm>
            <a:prstGeom prst="rect">
              <a:avLst/>
            </a:prstGeom>
            <a:gradFill rotWithShape="1">
              <a:gsLst>
                <a:gs pos="0">
                  <a:srgbClr val="637360"/>
                </a:gs>
                <a:gs pos="50000">
                  <a:srgbClr val="D7F9CF"/>
                </a:gs>
                <a:gs pos="100000">
                  <a:srgbClr val="637360"/>
                </a:gs>
              </a:gsLst>
              <a:lin ang="5400000" scaled="1"/>
            </a:gra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rgbClr val="FF3300"/>
                  </a:solidFill>
                </a:rPr>
                <a:t>Linear Filter</a:t>
              </a:r>
            </a:p>
          </p:txBody>
        </p:sp>
        <p:sp>
          <p:nvSpPr>
            <p:cNvPr id="44047" name="Text Box 19"/>
            <p:cNvSpPr txBox="1">
              <a:spLocks noChangeArrowheads="1"/>
            </p:cNvSpPr>
            <p:nvPr/>
          </p:nvSpPr>
          <p:spPr bwMode="auto">
            <a:xfrm>
              <a:off x="720" y="2592"/>
              <a:ext cx="336" cy="237"/>
            </a:xfrm>
            <a:prstGeom prst="rect">
              <a:avLst/>
            </a:prstGeom>
            <a:gradFill rotWithShape="1">
              <a:gsLst>
                <a:gs pos="0">
                  <a:srgbClr val="637360"/>
                </a:gs>
                <a:gs pos="50000">
                  <a:srgbClr val="D7F9CF"/>
                </a:gs>
                <a:gs pos="100000">
                  <a:srgbClr val="637360"/>
                </a:gs>
              </a:gsLst>
              <a:lin ang="5400000" scaled="1"/>
            </a:gra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Z</a:t>
              </a:r>
              <a:r>
                <a:rPr lang="en-US" baseline="-25000"/>
                <a:t>t</a:t>
              </a:r>
              <a:endParaRPr lang="en-US"/>
            </a:p>
          </p:txBody>
        </p:sp>
        <p:sp>
          <p:nvSpPr>
            <p:cNvPr id="44048" name="Text Box 20"/>
            <p:cNvSpPr txBox="1">
              <a:spLocks noChangeArrowheads="1"/>
            </p:cNvSpPr>
            <p:nvPr/>
          </p:nvSpPr>
          <p:spPr bwMode="auto">
            <a:xfrm>
              <a:off x="3936" y="2688"/>
              <a:ext cx="432" cy="237"/>
            </a:xfrm>
            <a:prstGeom prst="rect">
              <a:avLst/>
            </a:prstGeom>
            <a:gradFill rotWithShape="1">
              <a:gsLst>
                <a:gs pos="0">
                  <a:srgbClr val="637360"/>
                </a:gs>
                <a:gs pos="50000">
                  <a:srgbClr val="D7F9CF"/>
                </a:gs>
                <a:gs pos="100000">
                  <a:srgbClr val="637360"/>
                </a:gs>
              </a:gsLst>
              <a:lin ang="5400000" scaled="1"/>
            </a:gra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X</a:t>
              </a:r>
              <a:r>
                <a:rPr lang="en-US" baseline="-25000"/>
                <a:t>t</a:t>
              </a:r>
              <a:endParaRPr lang="en-US"/>
            </a:p>
          </p:txBody>
        </p:sp>
      </p:grpSp>
      <p:graphicFrame>
        <p:nvGraphicFramePr>
          <p:cNvPr id="16406" name="Object 22"/>
          <p:cNvGraphicFramePr>
            <a:graphicFrameLocks noChangeAspect="1"/>
          </p:cNvGraphicFramePr>
          <p:nvPr/>
        </p:nvGraphicFramePr>
        <p:xfrm>
          <a:off x="1600200" y="5334000"/>
          <a:ext cx="4038600" cy="650875"/>
        </p:xfrm>
        <a:graphic>
          <a:graphicData uri="http://schemas.openxmlformats.org/presentationml/2006/ole">
            <p:oleObj spid="_x0000_s5122" name="Equation" r:id="rId3" imgW="2997200" imgH="482600" progId="">
              <p:embed/>
            </p:oleObj>
          </a:graphicData>
        </a:graphic>
      </p:graphicFrame>
      <p:sp>
        <p:nvSpPr>
          <p:cNvPr id="16411" name="Rectangle 27"/>
          <p:cNvSpPr>
            <a:spLocks noChangeArrowheads="1"/>
          </p:cNvSpPr>
          <p:nvPr/>
        </p:nvSpPr>
        <p:spPr bwMode="auto">
          <a:xfrm>
            <a:off x="304800" y="381000"/>
            <a:ext cx="2133600" cy="609600"/>
          </a:xfrm>
          <a:prstGeom prst="rect">
            <a:avLst/>
          </a:prstGeom>
          <a:solidFill>
            <a:schemeClr val="bg1"/>
          </a:solidFill>
          <a:ln w="9525">
            <a:solidFill>
              <a:srgbClr val="FF505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>
                <a:hlinkClick r:id="" action="ppaction://noaction"/>
              </a:rPr>
              <a:t>Invertibility and </a:t>
            </a:r>
          </a:p>
          <a:p>
            <a:pPr algn="ctr"/>
            <a:r>
              <a:rPr lang="en-US" sz="2000" b="1">
                <a:hlinkClick r:id="" action="ppaction://noaction"/>
              </a:rPr>
              <a:t>Stationarity</a:t>
            </a:r>
            <a:endParaRPr lang="en-US" sz="2000" b="1"/>
          </a:p>
        </p:txBody>
      </p:sp>
      <p:sp>
        <p:nvSpPr>
          <p:cNvPr id="16412" name="Line 28"/>
          <p:cNvSpPr>
            <a:spLocks noChangeShapeType="1"/>
          </p:cNvSpPr>
          <p:nvPr/>
        </p:nvSpPr>
        <p:spPr bwMode="auto">
          <a:xfrm flipH="1">
            <a:off x="2438400" y="609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415" name="Rectangle 31"/>
          <p:cNvSpPr>
            <a:spLocks noGrp="1" noChangeArrowheads="1"/>
          </p:cNvSpPr>
          <p:nvPr>
            <p:ph type="title"/>
          </p:nvPr>
        </p:nvSpPr>
        <p:spPr>
          <a:xfrm>
            <a:off x="2895600" y="381000"/>
            <a:ext cx="4495800" cy="609600"/>
          </a:xfrm>
          <a:solidFill>
            <a:schemeClr val="bg1"/>
          </a:solidFill>
          <a:ln>
            <a:solidFill>
              <a:srgbClr val="FF5050"/>
            </a:solidFill>
          </a:ln>
        </p:spPr>
        <p:txBody>
          <a:bodyPr/>
          <a:lstStyle/>
          <a:p>
            <a:pPr eaLnBrk="1" hangingPunct="1"/>
            <a:r>
              <a:rPr lang="en-US" sz="2400" b="1" smtClean="0">
                <a:hlinkClick r:id="" action="ppaction://noaction"/>
              </a:rPr>
              <a:t>Linear Filter Model</a:t>
            </a:r>
            <a:endParaRPr lang="en-US" sz="2400" b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4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4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9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4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4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9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4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4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390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390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3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63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3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3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63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63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63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63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63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63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63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63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63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63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639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639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639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639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64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64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639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639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639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639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9" grpId="0" animBg="1"/>
      <p:bldP spid="16390" grpId="0" build="allAtOnce" animBg="1"/>
      <p:bldP spid="16411" grpId="0" animBg="1"/>
      <p:bldP spid="16412" grpId="0" animBg="1"/>
      <p:bldP spid="164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4" name="Line 6"/>
          <p:cNvSpPr>
            <a:spLocks noChangeShapeType="1"/>
          </p:cNvSpPr>
          <p:nvPr/>
        </p:nvSpPr>
        <p:spPr bwMode="auto">
          <a:xfrm>
            <a:off x="4114800" y="9144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609600" y="1752600"/>
            <a:ext cx="7543800" cy="4724400"/>
            <a:chOff x="576" y="768"/>
            <a:chExt cx="4752" cy="1728"/>
          </a:xfrm>
        </p:grpSpPr>
        <p:sp>
          <p:nvSpPr>
            <p:cNvPr id="45064" name="Rectangle 7"/>
            <p:cNvSpPr>
              <a:spLocks noChangeArrowheads="1"/>
            </p:cNvSpPr>
            <p:nvPr/>
          </p:nvSpPr>
          <p:spPr bwMode="auto">
            <a:xfrm>
              <a:off x="576" y="768"/>
              <a:ext cx="4752" cy="1728"/>
            </a:xfrm>
            <a:prstGeom prst="rect">
              <a:avLst/>
            </a:prstGeom>
            <a:solidFill>
              <a:srgbClr val="CEF8C4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buClr>
                  <a:srgbClr val="FF0000"/>
                </a:buClr>
                <a:buFont typeface="Wingdings" pitchFamily="2" charset="2"/>
                <a:buChar char="Ø"/>
              </a:pPr>
              <a:r>
                <a:rPr lang="en-US" dirty="0"/>
                <a:t>The Model                             is called linear filter model.</a:t>
              </a:r>
            </a:p>
            <a:p>
              <a:pPr>
                <a:buFont typeface="Wingdings" pitchFamily="2" charset="2"/>
                <a:buNone/>
              </a:pPr>
              <a:endParaRPr lang="en-US" dirty="0"/>
            </a:p>
            <a:p>
              <a:pPr>
                <a:buClr>
                  <a:srgbClr val="FF0000"/>
                </a:buClr>
                <a:buFont typeface="Wingdings" pitchFamily="2" charset="2"/>
                <a:buChar char="Ø"/>
              </a:pPr>
              <a:r>
                <a:rPr lang="en-US" dirty="0"/>
                <a:t> The sequence                     of weights may, theoretically, be infinite</a:t>
              </a:r>
            </a:p>
            <a:p>
              <a:pPr>
                <a:buFont typeface="Wingdings" pitchFamily="2" charset="2"/>
                <a:buNone/>
              </a:pPr>
              <a:r>
                <a:rPr lang="en-US" dirty="0"/>
                <a:t>     or finite.</a:t>
              </a:r>
            </a:p>
            <a:p>
              <a:pPr>
                <a:buClr>
                  <a:srgbClr val="FF0000"/>
                </a:buClr>
                <a:buFont typeface="Wingdings" pitchFamily="2" charset="2"/>
                <a:buChar char="Ø"/>
              </a:pPr>
              <a:r>
                <a:rPr lang="en-US" dirty="0"/>
                <a:t> If this sequence is finite or infinite and convergent, the filter is</a:t>
              </a:r>
            </a:p>
            <a:p>
              <a:pPr>
                <a:buFont typeface="Wingdings" pitchFamily="2" charset="2"/>
                <a:buNone/>
              </a:pPr>
              <a:r>
                <a:rPr lang="en-US" dirty="0"/>
                <a:t>    said to be stable and the process </a:t>
              </a:r>
              <a:r>
                <a:rPr lang="en-US" dirty="0" err="1"/>
                <a:t>X</a:t>
              </a:r>
              <a:r>
                <a:rPr lang="en-US" baseline="-25000" dirty="0" err="1"/>
                <a:t>t</a:t>
              </a:r>
              <a:r>
                <a:rPr lang="en-US" dirty="0"/>
                <a:t> to be stationary.</a:t>
              </a:r>
            </a:p>
            <a:p>
              <a:r>
                <a:rPr lang="en-US" dirty="0"/>
                <a:t>  </a:t>
              </a:r>
            </a:p>
          </p:txBody>
        </p:sp>
        <p:graphicFrame>
          <p:nvGraphicFramePr>
            <p:cNvPr id="45065" name="Object 8"/>
            <p:cNvGraphicFramePr>
              <a:graphicFrameLocks noChangeAspect="1"/>
            </p:cNvGraphicFramePr>
            <p:nvPr/>
          </p:nvGraphicFramePr>
          <p:xfrm>
            <a:off x="1344" y="1242"/>
            <a:ext cx="912" cy="188"/>
          </p:xfrm>
          <a:graphic>
            <a:graphicData uri="http://schemas.openxmlformats.org/presentationml/2006/ole">
              <p:oleObj spid="_x0000_s6146" name="Equation" r:id="rId3" imgW="812447" imgH="228501" progId="">
                <p:embed/>
              </p:oleObj>
            </a:graphicData>
          </a:graphic>
        </p:graphicFrame>
        <p:graphicFrame>
          <p:nvGraphicFramePr>
            <p:cNvPr id="45066" name="Object 9"/>
            <p:cNvGraphicFramePr>
              <a:graphicFrameLocks noChangeAspect="1"/>
            </p:cNvGraphicFramePr>
            <p:nvPr/>
          </p:nvGraphicFramePr>
          <p:xfrm>
            <a:off x="1584" y="1493"/>
            <a:ext cx="650" cy="139"/>
          </p:xfrm>
          <a:graphic>
            <a:graphicData uri="http://schemas.openxmlformats.org/presentationml/2006/ole">
              <p:oleObj spid="_x0000_s6147" name="Equation" r:id="rId4" imgW="558800" imgH="228600" progId="">
                <p:embed/>
              </p:oleObj>
            </a:graphicData>
          </a:graphic>
        </p:graphicFrame>
      </p:grpSp>
      <p:sp>
        <p:nvSpPr>
          <p:cNvPr id="17426" name="Rectangle 18"/>
          <p:cNvSpPr>
            <a:spLocks noGrp="1" noChangeArrowheads="1"/>
          </p:cNvSpPr>
          <p:nvPr>
            <p:ph type="title"/>
          </p:nvPr>
        </p:nvSpPr>
        <p:spPr>
          <a:xfrm>
            <a:off x="2438400" y="304800"/>
            <a:ext cx="3657600" cy="715963"/>
          </a:xfrm>
          <a:solidFill>
            <a:schemeClr val="bg1"/>
          </a:solidFill>
          <a:ln>
            <a:solidFill>
              <a:srgbClr val="FF5050"/>
            </a:solidFill>
          </a:ln>
        </p:spPr>
        <p:txBody>
          <a:bodyPr>
            <a:normAutofit fontScale="90000"/>
          </a:bodyPr>
          <a:lstStyle/>
          <a:p>
            <a:pPr eaLnBrk="1" hangingPunct="1"/>
            <a:r>
              <a:rPr lang="en-US" sz="2400" b="1" smtClean="0">
                <a:hlinkClick r:id="" action="ppaction://noaction"/>
              </a:rPr>
              <a:t>Linear Filter Model</a:t>
            </a:r>
            <a:r>
              <a:rPr lang="en-US" sz="2400" b="1" smtClean="0"/>
              <a:t/>
            </a:r>
            <a:br>
              <a:rPr lang="en-US" sz="2400" b="1" smtClean="0"/>
            </a:br>
            <a:r>
              <a:rPr lang="en-US" sz="2400" b="1" smtClean="0"/>
              <a:t>(Continued)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4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4" grpId="0" animBg="1"/>
      <p:bldP spid="1742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409</Words>
  <Application>Microsoft Office PowerPoint</Application>
  <PresentationFormat>On-screen Show (4:3)</PresentationFormat>
  <Paragraphs>99</Paragraphs>
  <Slides>6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Equation</vt:lpstr>
      <vt:lpstr> Filters and Operators    Sadia Qamar </vt:lpstr>
      <vt:lpstr>Important Stochastic Processes</vt:lpstr>
      <vt:lpstr>Filters and Operators</vt:lpstr>
      <vt:lpstr>Operators</vt:lpstr>
      <vt:lpstr>Linear Filter Model</vt:lpstr>
      <vt:lpstr>Linear Filter Model (Continued)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Naseer Mehar</dc:creator>
  <cp:lastModifiedBy>Sadia</cp:lastModifiedBy>
  <cp:revision>7</cp:revision>
  <dcterms:created xsi:type="dcterms:W3CDTF">2006-08-16T00:00:00Z</dcterms:created>
  <dcterms:modified xsi:type="dcterms:W3CDTF">2020-05-02T16:38:48Z</dcterms:modified>
</cp:coreProperties>
</file>