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1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presProps" Target="presProps.xml" /><Relationship Id="rId8" Type="http://schemas.openxmlformats.org/officeDocument/2006/relationships/slide" Target="slides/slide7.xml" /><Relationship Id="rId51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DAD90-C245-5D41-B3E5-077621383A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Growth  and    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50F6E5-11AA-3047-A8DE-6249C96246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32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F3C57F9-8D45-034A-87C7-BD39BA3CC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969" y="859248"/>
            <a:ext cx="8812289" cy="49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90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D408C-84BB-8C4D-BEAF-A5E295DC7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B1F39-B4C8-0B49-9CC7-82F6D5D90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DENTITION</a:t>
            </a:r>
          </a:p>
          <a:p>
            <a:r>
              <a:rPr lang="en-US"/>
              <a:t>  On average deciduous teeth erupts at 6months of age and eruption is complete by 2.5 yrs </a:t>
            </a:r>
          </a:p>
          <a:p>
            <a:r>
              <a:rPr lang="en-US"/>
              <a:t>Shedding of deciduous teeth starts at 6yrs and is complete by 12 yrs</a:t>
            </a:r>
          </a:p>
        </p:txBody>
      </p:sp>
    </p:spTree>
    <p:extLst>
      <p:ext uri="{BB962C8B-B14F-4D97-AF65-F5344CB8AC3E}">
        <p14:creationId xmlns:p14="http://schemas.microsoft.com/office/powerpoint/2010/main" val="594202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1A2D0-1F77-3442-B684-49713E2A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74F8BB4-7B27-8B41-A694-077942592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0169" y="2141538"/>
            <a:ext cx="5062687" cy="36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08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49FDB-E37B-3747-B40C-5404A899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C41B2-3930-D14F-B1B9-DFBBCD362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It is quantitative ,functional maturation of organ systems</a:t>
            </a:r>
          </a:p>
          <a:p>
            <a:r>
              <a:rPr lang="en-US"/>
              <a:t>It takes place in cephalocaudal directiom i.e control of head precedes control of arm and b9th precedes control of arm .It is assesed under  four headings</a:t>
            </a:r>
          </a:p>
          <a:p>
            <a:r>
              <a:rPr lang="en-US"/>
              <a:t>         1)Gross motor</a:t>
            </a:r>
          </a:p>
          <a:p>
            <a:r>
              <a:rPr lang="en-US"/>
              <a:t>         2)Fine motor and vision</a:t>
            </a:r>
          </a:p>
          <a:p>
            <a:r>
              <a:rPr lang="en-US"/>
              <a:t>         3)Hearing and speech </a:t>
            </a:r>
          </a:p>
          <a:p>
            <a:r>
              <a:rPr lang="en-US"/>
              <a:t>         4) social behaviour</a:t>
            </a:r>
          </a:p>
        </p:txBody>
      </p:sp>
    </p:spTree>
    <p:extLst>
      <p:ext uri="{BB962C8B-B14F-4D97-AF65-F5344CB8AC3E}">
        <p14:creationId xmlns:p14="http://schemas.microsoft.com/office/powerpoint/2010/main" val="1033052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A9B60-02DF-9C42-858E-535BC667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DEVELOPMENT(NEONATE)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9860F-CB3D-8C4E-83DB-F86ED8608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GROSS MOTOR</a:t>
            </a:r>
          </a:p>
          <a:p>
            <a:r>
              <a:rPr lang="en-US"/>
              <a:t>Turns head to one side buttocks high with hip flexed,knees under abdomen,elbow flexed</a:t>
            </a:r>
          </a:p>
          <a:p>
            <a:r>
              <a:rPr lang="en-US"/>
              <a:t>Tonic neck reflexe present when head turned to one side,limbs on other side are extendef,and opposite side flexed</a:t>
            </a:r>
          </a:p>
          <a:p>
            <a:r>
              <a:rPr lang="en-US"/>
              <a:t>Marked head lag,placing and walking reflex present</a:t>
            </a:r>
          </a:p>
          <a:p>
            <a:r>
              <a:rPr lang="en-US"/>
              <a:t>Head and hips or flexef</a:t>
            </a:r>
          </a:p>
        </p:txBody>
      </p:sp>
    </p:spTree>
    <p:extLst>
      <p:ext uri="{BB962C8B-B14F-4D97-AF65-F5344CB8AC3E}">
        <p14:creationId xmlns:p14="http://schemas.microsoft.com/office/powerpoint/2010/main" val="2104047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AF206E7B-968D-D241-989D-D5BACEAF2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" y="230584"/>
            <a:ext cx="4179094" cy="3778854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44FD72F-77EB-DE4E-A40E-AEEEDE172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1" y="2089546"/>
            <a:ext cx="5197080" cy="453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14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BD6507A-5A06-2A41-824F-8900C97AF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65" y="357983"/>
            <a:ext cx="5868435" cy="337462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5F9ED16-B9FA-9C46-AB79-226BC8E9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61697"/>
            <a:ext cx="5427266" cy="28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52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AAA95-19C2-F844-9859-0A38EDB8C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219A-DC11-A249-B920-143D56E3C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FINE MOTOR AND VISION</a:t>
            </a:r>
          </a:p>
          <a:p>
            <a:pPr marL="0" indent="0">
              <a:buNone/>
            </a:pPr>
            <a:r>
              <a:rPr lang="en-US"/>
              <a:t>  Pupils react to light</a:t>
            </a:r>
          </a:p>
          <a:p>
            <a:pPr marL="0" indent="0">
              <a:buNone/>
            </a:pPr>
            <a:r>
              <a:rPr lang="en-US"/>
              <a:t>Optical closure from sudden bright light</a:t>
            </a:r>
          </a:p>
          <a:p>
            <a:pPr marL="0" indent="0">
              <a:buNone/>
            </a:pPr>
            <a:r>
              <a:rPr lang="en-US"/>
              <a:t>Doll’s eye reflex present </a:t>
            </a:r>
          </a:p>
          <a:p>
            <a:pPr marL="0" indent="0">
              <a:buNone/>
            </a:pPr>
            <a:r>
              <a:rPr lang="en-US"/>
              <a:t>Eyes and head turn to diffuse light</a:t>
            </a:r>
          </a:p>
        </p:txBody>
      </p:sp>
    </p:spTree>
    <p:extLst>
      <p:ext uri="{BB962C8B-B14F-4D97-AF65-F5344CB8AC3E}">
        <p14:creationId xmlns:p14="http://schemas.microsoft.com/office/powerpoint/2010/main" val="1832818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8D22-1040-074E-8A7F-DD19649B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2A369-7281-DA4D-919C-A6658C2B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HEARING AND SPEECH</a:t>
            </a:r>
          </a:p>
          <a:p>
            <a:r>
              <a:rPr lang="en-US"/>
              <a:t>Cries vigrously</a:t>
            </a:r>
          </a:p>
          <a:p>
            <a:r>
              <a:rPr lang="en-US"/>
              <a:t>Becomes alert in response to light</a:t>
            </a:r>
          </a:p>
          <a:p>
            <a:r>
              <a:rPr lang="en-US"/>
              <a:t>Startle reaction to sound</a:t>
            </a:r>
          </a:p>
          <a:p>
            <a:r>
              <a:rPr lang="en-US"/>
              <a:t>Engages in vocalization</a:t>
            </a:r>
          </a:p>
        </p:txBody>
      </p:sp>
    </p:spTree>
    <p:extLst>
      <p:ext uri="{BB962C8B-B14F-4D97-AF65-F5344CB8AC3E}">
        <p14:creationId xmlns:p14="http://schemas.microsoft.com/office/powerpoint/2010/main" val="3901449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ED71F-37BA-4943-B13D-B18DE048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DE8FD-61B0-2A4E-BFB5-74BF28A49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SOCIAL BEHAVIOUR</a:t>
            </a:r>
          </a:p>
          <a:p>
            <a:pPr marL="0" indent="0">
              <a:buNone/>
            </a:pPr>
            <a:r>
              <a:rPr lang="en-US"/>
              <a:t> sleeps most of time</a:t>
            </a:r>
          </a:p>
          <a:p>
            <a:pPr marL="0" indent="0">
              <a:buNone/>
            </a:pPr>
            <a:r>
              <a:rPr lang="en-US"/>
              <a:t>Moro ,rooting,sucking,and swallowing reflex are present</a:t>
            </a:r>
          </a:p>
          <a:p>
            <a:pPr marL="0" indent="0">
              <a:buNone/>
            </a:pPr>
            <a:r>
              <a:rPr lang="en-US"/>
              <a:t>Hands normally closed</a:t>
            </a:r>
          </a:p>
          <a:p>
            <a:pPr marL="0" indent="0">
              <a:buNone/>
            </a:pPr>
            <a:r>
              <a:rPr lang="en-US"/>
              <a:t>Social smile recognize parents </a:t>
            </a:r>
          </a:p>
          <a:p>
            <a:pPr marL="0" indent="0">
              <a:buNone/>
            </a:pPr>
            <a:r>
              <a:rPr lang="en-US"/>
              <a:t>Drops toys</a:t>
            </a:r>
          </a:p>
        </p:txBody>
      </p:sp>
    </p:spTree>
    <p:extLst>
      <p:ext uri="{BB962C8B-B14F-4D97-AF65-F5344CB8AC3E}">
        <p14:creationId xmlns:p14="http://schemas.microsoft.com/office/powerpoint/2010/main" val="3439616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5EF48-11E9-4049-ACC3-866C2CD9A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4EEFC-43F6-6B48-B99B-C385A1A6E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It is the change in size resulting from invrease in the number or size of cell in body</a:t>
            </a:r>
          </a:p>
          <a:p>
            <a:r>
              <a:rPr lang="en-US"/>
              <a:t>It’s a quantitative increase in the size of body and can be measured in cm and kgz</a:t>
            </a:r>
          </a:p>
          <a:p>
            <a:r>
              <a:rPr lang="en-US"/>
              <a:t>Serial measurements are taken to asses growth and then ploted to determine pattern of growth</a:t>
            </a:r>
          </a:p>
        </p:txBody>
      </p:sp>
    </p:spTree>
    <p:extLst>
      <p:ext uri="{BB962C8B-B14F-4D97-AF65-F5344CB8AC3E}">
        <p14:creationId xmlns:p14="http://schemas.microsoft.com/office/powerpoint/2010/main" val="430105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A004E-2A8B-DC40-B810-B1FDBE02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3681-8508-A04D-892F-6CBF4FFFE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GROSS MOTOR</a:t>
            </a:r>
          </a:p>
          <a:p>
            <a:pPr marL="0" indent="0">
              <a:buNone/>
            </a:pPr>
            <a:r>
              <a:rPr lang="en-US"/>
              <a:t>Head is midline,limbs move symetrically,</a:t>
            </a:r>
          </a:p>
          <a:p>
            <a:pPr marL="0" indent="0">
              <a:buNone/>
            </a:pPr>
            <a:r>
              <a:rPr lang="en-US"/>
              <a:t>Lifts head and chest above couch using fore arm as support</a:t>
            </a:r>
          </a:p>
          <a:p>
            <a:pPr marL="0" indent="0">
              <a:buNone/>
            </a:pPr>
            <a:r>
              <a:rPr lang="en-US"/>
              <a:t>Little or no head lag</a:t>
            </a:r>
          </a:p>
          <a:p>
            <a:pPr marL="0" indent="0">
              <a:buNone/>
            </a:pPr>
            <a:r>
              <a:rPr lang="en-US"/>
              <a:t>Back is straight except in lumbar region</a:t>
            </a:r>
          </a:p>
        </p:txBody>
      </p:sp>
    </p:spTree>
    <p:extLst>
      <p:ext uri="{BB962C8B-B14F-4D97-AF65-F5344CB8AC3E}">
        <p14:creationId xmlns:p14="http://schemas.microsoft.com/office/powerpoint/2010/main" val="476797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CFB364E-EE5D-4547-A650-CE2B0EBD7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50" y="177006"/>
            <a:ext cx="5781323" cy="325199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1ADF1F9-85A4-4C45-93DF-9F5A60022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905" y="3930650"/>
            <a:ext cx="7005989" cy="275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12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16EE2FD-8268-1549-B5FE-F70858F72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71" y="607218"/>
            <a:ext cx="4566006" cy="364966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2DAD37-F629-7B4E-9369-C85B0EEF8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577" y="2371008"/>
            <a:ext cx="6804642" cy="387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84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51F1F-AE85-7242-B64E-B9BCF81EC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FINE MOTOR AND VISION</a:t>
            </a:r>
          </a:p>
          <a:p>
            <a:pPr marL="0" indent="0">
              <a:buNone/>
            </a:pPr>
            <a:r>
              <a:rPr lang="en-US"/>
              <a:t>    Follows light through arc of 180 degree</a:t>
            </a:r>
          </a:p>
          <a:p>
            <a:pPr marL="0" indent="0">
              <a:buNone/>
            </a:pPr>
            <a:r>
              <a:rPr lang="en-US"/>
              <a:t>   Defensive blink is present</a:t>
            </a:r>
          </a:p>
          <a:p>
            <a:pPr marL="0" indent="0">
              <a:buNone/>
            </a:pPr>
            <a:r>
              <a:rPr lang="en-US"/>
              <a:t>   Regards mother face</a:t>
            </a:r>
          </a:p>
          <a:p>
            <a:pPr marL="0" indent="0">
              <a:buNone/>
            </a:pPr>
            <a:r>
              <a:rPr lang="en-US"/>
              <a:t>   Holds rattle</a:t>
            </a:r>
          </a:p>
          <a:p>
            <a:pPr marL="0" indent="0">
              <a:buNone/>
            </a:pPr>
            <a:r>
              <a:rPr lang="en-US"/>
              <a:t>   Grasp cube_ first ulnar then later thumb opposition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9D032D0-9287-504D-A31F-86728D11C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520" y="1416183"/>
            <a:ext cx="4880832" cy="43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84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1523F-C37F-1545-8621-3D519164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74ACC-6F17-C14E-8D91-29F19FC5A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HEARING AND SPEECH</a:t>
            </a:r>
          </a:p>
          <a:p>
            <a:r>
              <a:rPr lang="en-US"/>
              <a:t>Vocalizes,delighted when spoken to or pleased</a:t>
            </a:r>
          </a:p>
          <a:p>
            <a:r>
              <a:rPr lang="en-US"/>
              <a:t>Quiets to sound of rattle</a:t>
            </a:r>
          </a:p>
          <a:p>
            <a:r>
              <a:rPr lang="en-US"/>
              <a:t>Turns to nearby voice</a:t>
            </a:r>
          </a:p>
        </p:txBody>
      </p:sp>
    </p:spTree>
    <p:extLst>
      <p:ext uri="{BB962C8B-B14F-4D97-AF65-F5344CB8AC3E}">
        <p14:creationId xmlns:p14="http://schemas.microsoft.com/office/powerpoint/2010/main" val="2403352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7F8C2-1822-1F49-A4D6-89DDD274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40078-90EF-B54D-A094-DA56F2708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SOCIAL BEHAVIOR</a:t>
            </a:r>
          </a:p>
          <a:p>
            <a:r>
              <a:rPr lang="en-US"/>
              <a:t>  Happy response to mothers face when feeding</a:t>
            </a:r>
          </a:p>
          <a:p>
            <a:r>
              <a:rPr lang="en-US"/>
              <a:t>  Hands largely open</a:t>
            </a:r>
          </a:p>
          <a:p>
            <a:r>
              <a:rPr lang="en-US"/>
              <a:t>Actine grasp anticipate food</a:t>
            </a:r>
          </a:p>
        </p:txBody>
      </p:sp>
    </p:spTree>
    <p:extLst>
      <p:ext uri="{BB962C8B-B14F-4D97-AF65-F5344CB8AC3E}">
        <p14:creationId xmlns:p14="http://schemas.microsoft.com/office/powerpoint/2010/main" val="3912162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7A395-D029-334E-AF79-B7BF0A3FA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(6MONTHS)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A95F1-65D4-7F48-BC62-4A93212B0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GROSS MOTOR</a:t>
            </a:r>
          </a:p>
          <a:p>
            <a:r>
              <a:rPr lang="en-US"/>
              <a:t>Lifts head from pillows</a:t>
            </a:r>
          </a:p>
          <a:p>
            <a:r>
              <a:rPr lang="en-US"/>
              <a:t>Lifts leg to vertical</a:t>
            </a:r>
          </a:p>
          <a:p>
            <a:r>
              <a:rPr lang="en-US"/>
              <a:t>Grasp feet</a:t>
            </a:r>
          </a:p>
          <a:p>
            <a:r>
              <a:rPr lang="en-US"/>
              <a:t>Lifts head chest wall up supporting weight on extended arms</a:t>
            </a:r>
          </a:p>
          <a:p>
            <a:r>
              <a:rPr lang="en-US"/>
              <a:t>SITS WITH SUPPORT,stretches out arm and raises head in anticipation</a:t>
            </a:r>
          </a:p>
          <a:p>
            <a:r>
              <a:rPr lang="en-US"/>
              <a:t>Takes weight on extended legs </a:t>
            </a:r>
          </a:p>
          <a:p>
            <a:r>
              <a:rPr lang="en-US"/>
              <a:t>Downward parachute reflex present</a:t>
            </a:r>
          </a:p>
        </p:txBody>
      </p:sp>
    </p:spTree>
    <p:extLst>
      <p:ext uri="{BB962C8B-B14F-4D97-AF65-F5344CB8AC3E}">
        <p14:creationId xmlns:p14="http://schemas.microsoft.com/office/powerpoint/2010/main" val="3892956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EB02126-9E72-384E-859D-55E3DC89C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13" y="541451"/>
            <a:ext cx="5641140" cy="288754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9815961-BDAF-3A4D-BB83-616F240BB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862" y="2911078"/>
            <a:ext cx="5453906" cy="36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43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B62CD43-F50B-C942-9376-41B61199F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1" y="178595"/>
            <a:ext cx="5011961" cy="398264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BDA03B2-0446-D74F-81EB-B36D8A6DD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68203"/>
            <a:ext cx="4746551" cy="37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59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50BE2-451E-F040-A9A6-E2B6F22E3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38CAA-2D73-E940-BBEB-FEF1590AA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FINE MOTOR AND VISION</a:t>
            </a:r>
          </a:p>
          <a:p>
            <a:r>
              <a:rPr lang="en-US"/>
              <a:t>Reaches with one hand</a:t>
            </a:r>
          </a:p>
          <a:p>
            <a:r>
              <a:rPr lang="en-US"/>
              <a:t>Follows dangling ball in all direction</a:t>
            </a:r>
          </a:p>
          <a:p>
            <a:r>
              <a:rPr lang="en-US"/>
              <a:t>Both eyes in unison</a:t>
            </a:r>
          </a:p>
          <a:p>
            <a:r>
              <a:rPr lang="en-US"/>
              <a:t>PALMER GRASP present</a:t>
            </a:r>
          </a:p>
        </p:txBody>
      </p:sp>
    </p:spTree>
    <p:extLst>
      <p:ext uri="{BB962C8B-B14F-4D97-AF65-F5344CB8AC3E}">
        <p14:creationId xmlns:p14="http://schemas.microsoft.com/office/powerpoint/2010/main" val="203230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804F0-4F97-E244-9E4E-22081DBE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Growth( 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1247C-E669-C347-ACF0-0CF8E673B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WEIGHT</a:t>
            </a:r>
          </a:p>
          <a:p>
            <a:pPr marL="0" indent="0">
              <a:buNone/>
            </a:pPr>
            <a:r>
              <a:rPr lang="en-US"/>
              <a:t>     Weight is best index of nutrition and growth</a:t>
            </a:r>
          </a:p>
          <a:p>
            <a:pPr marL="0" indent="0">
              <a:buNone/>
            </a:pPr>
            <a:r>
              <a:rPr lang="en-US"/>
              <a:t>     Chages in weight occur before change in any aspect</a:t>
            </a:r>
          </a:p>
          <a:p>
            <a:pPr marL="0" indent="0">
              <a:buNone/>
            </a:pPr>
            <a:r>
              <a:rPr lang="en-US"/>
              <a:t>     Average weight is 3.2 kg,new born loses upto 10%weight due to passage of meconium,urine,physiological edema and less intake.</a:t>
            </a:r>
          </a:p>
          <a:p>
            <a:pPr marL="0" indent="0">
              <a:buNone/>
            </a:pPr>
            <a:r>
              <a:rPr lang="en-US"/>
              <a:t>      Increase in weight is 30g/day(200g/week)  during  first 3 month and 150 g/ week upto 1yr of age</a:t>
            </a:r>
          </a:p>
          <a:p>
            <a:pPr marL="0" indent="0">
              <a:buNone/>
            </a:pPr>
            <a:r>
              <a:rPr lang="en-US"/>
              <a:t>       Birth weight is doubled at 5_6 months of age,trpled at 1yr and 4 times at 2 yrs of age then annual increase of 5 lbs per yr till puberty</a:t>
            </a:r>
          </a:p>
        </p:txBody>
      </p:sp>
    </p:spTree>
    <p:extLst>
      <p:ext uri="{BB962C8B-B14F-4D97-AF65-F5344CB8AC3E}">
        <p14:creationId xmlns:p14="http://schemas.microsoft.com/office/powerpoint/2010/main" val="862164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AEF6-9FE4-D347-964D-49D04D4C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01E8-2314-704E-BA06-D78B5CF2F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HEARING AND SPEECH</a:t>
            </a:r>
          </a:p>
          <a:p>
            <a:r>
              <a:rPr lang="en-US"/>
              <a:t>Vocalizes in single or double Syllables</a:t>
            </a:r>
          </a:p>
          <a:p>
            <a:r>
              <a:rPr lang="en-US"/>
              <a:t>Response to hearing test at 1 foot interval</a:t>
            </a:r>
          </a:p>
        </p:txBody>
      </p:sp>
    </p:spTree>
    <p:extLst>
      <p:ext uri="{BB962C8B-B14F-4D97-AF65-F5344CB8AC3E}">
        <p14:creationId xmlns:p14="http://schemas.microsoft.com/office/powerpoint/2010/main" val="877174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31F3-63E3-9148-9E79-1F32721CE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C09B8-5C5A-AB4A-865B-5448BB22B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SOCIAL BEHAVIOUR</a:t>
            </a:r>
          </a:p>
          <a:p>
            <a:r>
              <a:rPr lang="en-US"/>
              <a:t>Takes every thing to mouth</a:t>
            </a:r>
          </a:p>
          <a:p>
            <a:r>
              <a:rPr lang="en-US"/>
              <a:t>Sits alone ,friendly with stranger</a:t>
            </a:r>
          </a:p>
          <a:p>
            <a:r>
              <a:rPr lang="en-US"/>
              <a:t>Imitiates bye_bye</a:t>
            </a:r>
          </a:p>
        </p:txBody>
      </p:sp>
    </p:spTree>
    <p:extLst>
      <p:ext uri="{BB962C8B-B14F-4D97-AF65-F5344CB8AC3E}">
        <p14:creationId xmlns:p14="http://schemas.microsoft.com/office/powerpoint/2010/main" val="4005955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9253-A2A2-2C40-8102-EB827508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DEVELOPMENT(9MONTH)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29839-A0BC-1846-BEE2-3AE98449D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GROSS MOTOR</a:t>
            </a:r>
          </a:p>
          <a:p>
            <a:r>
              <a:rPr lang="en-US"/>
              <a:t>Sits without support   8 month</a:t>
            </a:r>
          </a:p>
          <a:p>
            <a:r>
              <a:rPr lang="en-US"/>
              <a:t>Reach for toy in front   9month</a:t>
            </a:r>
          </a:p>
          <a:p>
            <a:r>
              <a:rPr lang="en-US"/>
              <a:t>Pivots to reach toy behind   10 month</a:t>
            </a:r>
          </a:p>
          <a:p>
            <a:r>
              <a:rPr lang="en-US"/>
              <a:t>Can crawl </a:t>
            </a:r>
          </a:p>
          <a:p>
            <a:r>
              <a:rPr lang="en-US"/>
              <a:t>Pulls to stand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217E12C-A1A6-9649-89F2-B8A70886D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805" y="2095773"/>
            <a:ext cx="5534421" cy="43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65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750-A04D-364F-9218-1FA6BF0F1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98C5F-14E2-3047-9BE2-408BF24E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FINE MOTOR AND VISION</a:t>
            </a:r>
          </a:p>
          <a:p>
            <a:r>
              <a:rPr lang="en-US"/>
              <a:t>Alert to peripheral vision</a:t>
            </a:r>
          </a:p>
          <a:p>
            <a:r>
              <a:rPr lang="en-US"/>
              <a:t>Drops an object  and looks at fallen object</a:t>
            </a:r>
          </a:p>
          <a:p>
            <a:r>
              <a:rPr lang="en-US"/>
              <a:t>Uncovers the toy</a:t>
            </a:r>
          </a:p>
          <a:p>
            <a:r>
              <a:rPr lang="en-US"/>
              <a:t>Grasps string between infex finger and thumb</a:t>
            </a:r>
          </a:p>
        </p:txBody>
      </p:sp>
    </p:spTree>
    <p:extLst>
      <p:ext uri="{BB962C8B-B14F-4D97-AF65-F5344CB8AC3E}">
        <p14:creationId xmlns:p14="http://schemas.microsoft.com/office/powerpoint/2010/main" val="3891085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F2BF-E251-7646-BCE3-0A264745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DAAD-59F0-AB44-A9F8-15B4756B2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HEARING AND SPEECH</a:t>
            </a:r>
          </a:p>
          <a:p>
            <a:r>
              <a:rPr lang="en-US"/>
              <a:t>Localizes sound</a:t>
            </a:r>
          </a:p>
          <a:p>
            <a:r>
              <a:rPr lang="en-US"/>
              <a:t>Babbles  long  syllables(baba,dad-dad,agaga)</a:t>
            </a:r>
          </a:p>
          <a:p>
            <a:r>
              <a:rPr lang="en-US"/>
              <a:t>SOCIAL BEHAVIOUR</a:t>
            </a:r>
          </a:p>
          <a:p>
            <a:r>
              <a:rPr lang="en-US"/>
              <a:t>Holds bites and chews biscuit</a:t>
            </a:r>
          </a:p>
          <a:p>
            <a:r>
              <a:rPr lang="en-US"/>
              <a:t>Fear of stranger present</a:t>
            </a:r>
          </a:p>
          <a:p>
            <a:r>
              <a:rPr lang="en-US"/>
              <a:t>Plaus peek –a-boo and imitates hand clapping</a:t>
            </a:r>
          </a:p>
        </p:txBody>
      </p:sp>
    </p:spTree>
    <p:extLst>
      <p:ext uri="{BB962C8B-B14F-4D97-AF65-F5344CB8AC3E}">
        <p14:creationId xmlns:p14="http://schemas.microsoft.com/office/powerpoint/2010/main" val="3456493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CBE3-0BA2-8E4D-8F68-3060A1CBC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DEVELOPMENT(12MONTH)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161DC-2F94-F841-972E-1F0A5E88F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GROSS MOTOR </a:t>
            </a:r>
          </a:p>
          <a:p>
            <a:r>
              <a:rPr lang="en-US"/>
              <a:t>Can walk holding furniture</a:t>
            </a:r>
          </a:p>
          <a:p>
            <a:r>
              <a:rPr lang="en-US"/>
              <a:t>Walks with one hand held</a:t>
            </a:r>
          </a:p>
          <a:p>
            <a:r>
              <a:rPr lang="en-US"/>
              <a:t>FINE MOTOR</a:t>
            </a:r>
          </a:p>
          <a:p>
            <a:r>
              <a:rPr lang="en-US"/>
              <a:t>Pincer grasp </a:t>
            </a:r>
          </a:p>
          <a:p>
            <a:r>
              <a:rPr lang="en-US"/>
              <a:t>Turns pages of book</a:t>
            </a:r>
          </a:p>
          <a:p>
            <a:r>
              <a:rPr lang="en-US"/>
              <a:t>Tries to build tower of 2 cubes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0E8535-AB62-AA43-92B5-5CB57D27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608" y="2268141"/>
            <a:ext cx="5284391" cy="342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10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4FCA1-D402-ED43-A0F0-C823EC46C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004A5-7988-6041-AB62-1BEE01B3A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HEARING AND SPEECH</a:t>
            </a:r>
          </a:p>
          <a:p>
            <a:r>
              <a:rPr lang="en-US"/>
              <a:t>Turns to own name says 2_3 words,speaks one real word</a:t>
            </a:r>
          </a:p>
          <a:p>
            <a:r>
              <a:rPr lang="en-US"/>
              <a:t>Says amma baba,,knows 5_6 words</a:t>
            </a:r>
          </a:p>
          <a:p>
            <a:r>
              <a:rPr lang="en-US"/>
              <a:t>SOCIAL BEHAVIOR</a:t>
            </a:r>
          </a:p>
          <a:p>
            <a:r>
              <a:rPr lang="en-US"/>
              <a:t>Helps while dresding while holding out arm</a:t>
            </a:r>
          </a:p>
          <a:p>
            <a:r>
              <a:rPr lang="en-US"/>
              <a:t>Gives toys on request</a:t>
            </a:r>
          </a:p>
          <a:p>
            <a:r>
              <a:rPr lang="en-US"/>
              <a:t>Drinks from cup with little assistance</a:t>
            </a:r>
          </a:p>
        </p:txBody>
      </p:sp>
    </p:spTree>
    <p:extLst>
      <p:ext uri="{BB962C8B-B14F-4D97-AF65-F5344CB8AC3E}">
        <p14:creationId xmlns:p14="http://schemas.microsoft.com/office/powerpoint/2010/main" val="1201416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9F20-A2C2-044A-AF8D-092E7A09E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(18 MONTHS)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513DC-665A-F946-9BE6-5D56A4D70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GROSS MOTOR</a:t>
            </a:r>
          </a:p>
          <a:p>
            <a:r>
              <a:rPr lang="en-US"/>
              <a:t> Walks alone with uneven steps and feet apart</a:t>
            </a:r>
          </a:p>
          <a:p>
            <a:r>
              <a:rPr lang="en-US"/>
              <a:t>Throws ball,  walks upstairs with one hand held</a:t>
            </a:r>
          </a:p>
          <a:p>
            <a:r>
              <a:rPr lang="en-US"/>
              <a:t>FINE MOTOR</a:t>
            </a:r>
          </a:p>
          <a:p>
            <a:r>
              <a:rPr lang="en-US"/>
              <a:t>Tripod grasp</a:t>
            </a:r>
          </a:p>
          <a:p>
            <a:r>
              <a:rPr lang="en-US"/>
              <a:t>Build tower of 3 cubes</a:t>
            </a:r>
          </a:p>
          <a:p>
            <a:r>
              <a:rPr lang="en-US"/>
              <a:t>Turns several pages of book at time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0470AA2-1103-0741-98FC-E553C8196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513" y="2655225"/>
            <a:ext cx="4570016" cy="38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5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CED9-789F-5E4E-81B9-9D53D725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8B51E-BD1A-B947-99A6-178C481B4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HEARING AND SPEECH</a:t>
            </a:r>
          </a:p>
          <a:p>
            <a:r>
              <a:rPr lang="en-US"/>
              <a:t>Uses 6-20 recognizable words</a:t>
            </a:r>
          </a:p>
          <a:p>
            <a:r>
              <a:rPr lang="en-US"/>
              <a:t>Obeys simple instructios</a:t>
            </a:r>
          </a:p>
          <a:p>
            <a:r>
              <a:rPr lang="en-US"/>
              <a:t>Names pi ctures</a:t>
            </a:r>
          </a:p>
          <a:p>
            <a:r>
              <a:rPr lang="en-US"/>
              <a:t>SOCIAL BEHAVIOUR</a:t>
            </a:r>
          </a:p>
          <a:p>
            <a:r>
              <a:rPr lang="en-US"/>
              <a:t>Feed self with spoon</a:t>
            </a:r>
          </a:p>
          <a:p>
            <a:r>
              <a:rPr lang="en-US"/>
              <a:t>Still wets paint</a:t>
            </a:r>
          </a:p>
          <a:p>
            <a:r>
              <a:rPr lang="en-US"/>
              <a:t>Takes off shoes and socks</a:t>
            </a:r>
          </a:p>
        </p:txBody>
      </p:sp>
    </p:spTree>
    <p:extLst>
      <p:ext uri="{BB962C8B-B14F-4D97-AF65-F5344CB8AC3E}">
        <p14:creationId xmlns:p14="http://schemas.microsoft.com/office/powerpoint/2010/main" val="2794083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61683-D482-B741-8068-C47C03F1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DEVELOPMENT(2YEARS)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AB25-DAE9-0A4A-9D43-A043899EF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GROSS MOTOR</a:t>
            </a:r>
          </a:p>
          <a:p>
            <a:r>
              <a:rPr lang="en-US"/>
              <a:t> Runs well,stops and start safely</a:t>
            </a:r>
          </a:p>
          <a:p>
            <a:r>
              <a:rPr lang="en-US"/>
              <a:t>Opens door,can jump 2 feet together </a:t>
            </a:r>
          </a:p>
          <a:p>
            <a:r>
              <a:rPr lang="en-US"/>
              <a:t>Kicks ball on request</a:t>
            </a:r>
          </a:p>
          <a:p>
            <a:r>
              <a:rPr lang="en-US"/>
              <a:t>FINE MOTOR AND VISION</a:t>
            </a:r>
          </a:p>
          <a:p>
            <a:r>
              <a:rPr lang="en-US"/>
              <a:t>Picks up pins ,thread.</a:t>
            </a:r>
          </a:p>
          <a:p>
            <a:pPr marL="0" indent="0">
              <a:buNone/>
            </a:pPr>
            <a:r>
              <a:rPr lang="en-US"/>
              <a:t>      Builds tower of six cubes </a:t>
            </a:r>
          </a:p>
          <a:p>
            <a:pPr marL="0" indent="0">
              <a:buNone/>
            </a:pPr>
            <a:r>
              <a:rPr lang="en-US"/>
              <a:t>      Hold pencil and scrible</a:t>
            </a:r>
          </a:p>
          <a:p>
            <a:pPr marL="0" indent="0">
              <a:buNone/>
            </a:pPr>
            <a:r>
              <a:rPr lang="en-US"/>
              <a:t>      Makes bridge with 3 cubes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6EC604-CE56-E242-AEF0-E44497DDC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468" y="2275739"/>
            <a:ext cx="5266531" cy="430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96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E4FB746-EBF0-8746-BA47-19B1253FB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509" y="1114623"/>
            <a:ext cx="8228896" cy="46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6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D9400-BF17-D649-B50F-9CA5FCE9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D96EE-8C12-FE47-9893-70B79B7E4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HEARING AND SPEECH</a:t>
            </a:r>
          </a:p>
          <a:p>
            <a:r>
              <a:rPr lang="en-US"/>
              <a:t>Joins 2-3 words to form sentence</a:t>
            </a:r>
          </a:p>
          <a:p>
            <a:r>
              <a:rPr lang="en-US"/>
              <a:t>Refers to self by name</a:t>
            </a:r>
          </a:p>
          <a:p>
            <a:r>
              <a:rPr lang="en-US"/>
              <a:t>Uses 50 or more  words</a:t>
            </a:r>
          </a:p>
          <a:p>
            <a:r>
              <a:rPr lang="en-US"/>
              <a:t>SOCIAL BEHAVIOR</a:t>
            </a:r>
          </a:p>
          <a:p>
            <a:r>
              <a:rPr lang="en-US"/>
              <a:t>Verbalizes toilet needs ,handles spoon well</a:t>
            </a:r>
          </a:p>
          <a:p>
            <a:r>
              <a:rPr lang="en-US"/>
              <a:t>Enjoy pictures book and stories</a:t>
            </a:r>
          </a:p>
          <a:p>
            <a:r>
              <a:rPr lang="en-US"/>
              <a:t>Usually dry by day</a:t>
            </a:r>
          </a:p>
          <a:p>
            <a:r>
              <a:rPr lang="en-US"/>
              <a:t>Pulls down pants or knickers at toilet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66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4F408-81E2-544F-975D-77E22E75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DEVELOPMENT(3YEARS)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6BB8A-3622-794C-96A7-89652167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GROSS MOTOR</a:t>
            </a:r>
          </a:p>
          <a:p>
            <a:r>
              <a:rPr lang="en-US"/>
              <a:t>Walks upstairs with alternating feet</a:t>
            </a:r>
          </a:p>
          <a:p>
            <a:r>
              <a:rPr lang="en-US"/>
              <a:t>Rides tricycle </a:t>
            </a:r>
          </a:p>
          <a:p>
            <a:r>
              <a:rPr lang="en-US"/>
              <a:t>Can walk tip toe </a:t>
            </a:r>
          </a:p>
          <a:p>
            <a:r>
              <a:rPr lang="en-US"/>
              <a:t>FINE MOTOR AND VISION</a:t>
            </a:r>
          </a:p>
          <a:p>
            <a:r>
              <a:rPr lang="en-US"/>
              <a:t>Builds tower of 9_10 cubes</a:t>
            </a:r>
          </a:p>
          <a:p>
            <a:r>
              <a:rPr lang="en-US"/>
              <a:t>Copies a circle </a:t>
            </a:r>
          </a:p>
        </p:txBody>
      </p:sp>
    </p:spTree>
    <p:extLst>
      <p:ext uri="{BB962C8B-B14F-4D97-AF65-F5344CB8AC3E}">
        <p14:creationId xmlns:p14="http://schemas.microsoft.com/office/powerpoint/2010/main" val="2853863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5EBD1-EA09-3B44-880C-F37C2319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A0962-EB50-DD4E-8D0B-E7AE62DAD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SPEECH AND HEARING </a:t>
            </a:r>
          </a:p>
          <a:p>
            <a:r>
              <a:rPr lang="en-US"/>
              <a:t>Gives full name and knows age and sex</a:t>
            </a:r>
          </a:p>
          <a:p>
            <a:r>
              <a:rPr lang="en-US"/>
              <a:t>Knows several nursery rhymes</a:t>
            </a:r>
          </a:p>
          <a:p>
            <a:r>
              <a:rPr lang="en-US"/>
              <a:t>Counts upto 10 or more</a:t>
            </a:r>
          </a:p>
          <a:p>
            <a:r>
              <a:rPr lang="en-US"/>
              <a:t>Counts 3 objects correctly</a:t>
            </a:r>
          </a:p>
          <a:p>
            <a:r>
              <a:rPr lang="en-US"/>
              <a:t>SOCIAL BEHAVIOR</a:t>
            </a:r>
          </a:p>
          <a:p>
            <a:r>
              <a:rPr lang="en-US"/>
              <a:t>Washes and dries hand under supervisiom</a:t>
            </a:r>
          </a:p>
          <a:p>
            <a:r>
              <a:rPr lang="en-US"/>
              <a:t>Dry by night,can pull paints down or up</a:t>
            </a:r>
          </a:p>
          <a:p>
            <a:r>
              <a:rPr lang="en-US"/>
              <a:t>Enjoys floor play</a:t>
            </a:r>
          </a:p>
        </p:txBody>
      </p:sp>
    </p:spTree>
    <p:extLst>
      <p:ext uri="{BB962C8B-B14F-4D97-AF65-F5344CB8AC3E}">
        <p14:creationId xmlns:p14="http://schemas.microsoft.com/office/powerpoint/2010/main" val="818496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C044-7D56-2F4D-9B33-851E9E1C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(4YEARS)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023E3-D890-384B-80B0-952C688CD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GROSS MOTOR</a:t>
            </a:r>
          </a:p>
          <a:p>
            <a:r>
              <a:rPr lang="en-US"/>
              <a:t>Walks downstairs with alternating feet</a:t>
            </a:r>
          </a:p>
          <a:p>
            <a:r>
              <a:rPr lang="en-US"/>
              <a:t>Runs on tiptoe,climbs well</a:t>
            </a:r>
          </a:p>
          <a:p>
            <a:r>
              <a:rPr lang="en-US"/>
              <a:t>Runs and turns without losing balance</a:t>
            </a:r>
          </a:p>
          <a:p>
            <a:r>
              <a:rPr lang="en-US"/>
              <a:t>FINE MOTOR AND VISION</a:t>
            </a:r>
          </a:p>
          <a:p>
            <a:r>
              <a:rPr lang="en-US"/>
              <a:t>Draws a man with head,leg,trunk</a:t>
            </a:r>
          </a:p>
          <a:p>
            <a:r>
              <a:rPr lang="en-US"/>
              <a:t>Uses scissor to cut paper</a:t>
            </a:r>
          </a:p>
          <a:p>
            <a:r>
              <a:rPr lang="en-US"/>
              <a:t>Can copy a cross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9492D3-C9ED-244D-BBE4-B7EEFE493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046" y="3369942"/>
            <a:ext cx="5212953" cy="21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21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AD139-9ECC-894C-BABA-D67A801C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DB727-9B4A-8141-8510-9C1B40759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HEARING AND SPEECH</a:t>
            </a:r>
          </a:p>
          <a:p>
            <a:r>
              <a:rPr lang="en-US"/>
              <a:t>Gives full name and home address</a:t>
            </a:r>
          </a:p>
          <a:p>
            <a:r>
              <a:rPr lang="en-US"/>
              <a:t>Counts upto 20 or more</a:t>
            </a:r>
          </a:p>
          <a:p>
            <a:r>
              <a:rPr lang="en-US"/>
              <a:t>SOCIAL BEHAVIOR</a:t>
            </a:r>
          </a:p>
          <a:p>
            <a:r>
              <a:rPr lang="en-US"/>
              <a:t>Washes and dries hand</a:t>
            </a:r>
          </a:p>
          <a:p>
            <a:r>
              <a:rPr lang="en-US"/>
              <a:t>Brushes teeth</a:t>
            </a:r>
          </a:p>
          <a:p>
            <a:r>
              <a:rPr lang="en-US"/>
              <a:t>Can dress and undress except shoe laces</a:t>
            </a:r>
          </a:p>
          <a:p>
            <a:r>
              <a:rPr lang="en-US"/>
              <a:t>Knows days of week,self care at toilet,tells a story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556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ACE4-AFB5-4C4E-90A9-429E459A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(5YEARS)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57CB5-63CA-574E-9E34-F17F2B520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GROSS MOTOR</a:t>
            </a:r>
          </a:p>
          <a:p>
            <a:r>
              <a:rPr lang="en-US"/>
              <a:t>Hops and skip on one foot</a:t>
            </a:r>
          </a:p>
          <a:p>
            <a:r>
              <a:rPr lang="en-US"/>
              <a:t>Walks on straight line</a:t>
            </a:r>
          </a:p>
          <a:p>
            <a:r>
              <a:rPr lang="en-US"/>
              <a:t>Runs up and down stairs ,can catch a ball</a:t>
            </a:r>
          </a:p>
          <a:p>
            <a:r>
              <a:rPr lang="en-US"/>
              <a:t>FINE MOTOR AND VISION</a:t>
            </a:r>
          </a:p>
          <a:p>
            <a:r>
              <a:rPr lang="en-US"/>
              <a:t>Thread large needle and sew real stitches</a:t>
            </a:r>
          </a:p>
          <a:p>
            <a:r>
              <a:rPr lang="en-US"/>
              <a:t>Copies square and triangle at 5 years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0CDEFB8-BC68-A845-889F-BD0E7D000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343" y="1964183"/>
            <a:ext cx="5391547" cy="496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17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DA31-D16D-3245-8673-BA0A7B89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71D92-2EF5-524E-B4BC-CF91DE98C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HEARING AND SPEECH </a:t>
            </a:r>
          </a:p>
          <a:p>
            <a:r>
              <a:rPr lang="en-US"/>
              <a:t>Gives full name,age birthday</a:t>
            </a:r>
          </a:p>
          <a:p>
            <a:r>
              <a:rPr lang="en-US"/>
              <a:t>Names 4 colors,loves to listen stories</a:t>
            </a:r>
          </a:p>
          <a:p>
            <a:r>
              <a:rPr lang="en-US"/>
              <a:t>Defines correct nouns </a:t>
            </a:r>
          </a:p>
          <a:p>
            <a:r>
              <a:rPr lang="en-US"/>
              <a:t>SOCIAL BEHAVIOR</a:t>
            </a:r>
          </a:p>
          <a:p>
            <a:r>
              <a:rPr lang="en-US"/>
              <a:t>Dresses and undresses alone </a:t>
            </a:r>
          </a:p>
          <a:p>
            <a:r>
              <a:rPr lang="en-US"/>
              <a:t>Goes to school unattended</a:t>
            </a:r>
          </a:p>
          <a:p>
            <a:r>
              <a:rPr lang="en-US"/>
              <a:t>Washes and dries hands and face </a:t>
            </a:r>
          </a:p>
          <a:p>
            <a:r>
              <a:rPr lang="en-US"/>
              <a:t>Knows right and left hand</a:t>
            </a:r>
          </a:p>
        </p:txBody>
      </p:sp>
    </p:spTree>
    <p:extLst>
      <p:ext uri="{BB962C8B-B14F-4D97-AF65-F5344CB8AC3E}">
        <p14:creationId xmlns:p14="http://schemas.microsoft.com/office/powerpoint/2010/main" val="3639611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60DD18D-520D-DE46-ADF3-A6EC3AF47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003" y="892968"/>
            <a:ext cx="8729136" cy="49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55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849D-9708-FE41-82E1-FC00AA57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BE2C9-0CC2-F448-8AEA-2B6001865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HEIGHT</a:t>
            </a:r>
          </a:p>
          <a:p>
            <a:r>
              <a:rPr lang="en-US"/>
              <a:t>     Average length at birth is 50 cm ,inc by 25cm in first yr</a:t>
            </a:r>
          </a:p>
          <a:p>
            <a:r>
              <a:rPr lang="en-US"/>
              <a:t>     At 4 yr average height is 100cm and then increases by  5cm/year till puberty  when growth spurt occurs increases by 9-10 cm / year for 2-3 years</a:t>
            </a:r>
          </a:p>
        </p:txBody>
      </p:sp>
    </p:spTree>
    <p:extLst>
      <p:ext uri="{BB962C8B-B14F-4D97-AF65-F5344CB8AC3E}">
        <p14:creationId xmlns:p14="http://schemas.microsoft.com/office/powerpoint/2010/main" val="2750860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215EE70-4C69-1142-A0E6-882D0205D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723" y="1214438"/>
            <a:ext cx="7135777" cy="47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3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AA0E5C0-5791-6543-B42D-D216B1AB3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811" y="523204"/>
            <a:ext cx="8512553" cy="52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08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4A9BD-9623-4642-8947-5C33F6807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5E26-454D-2D48-B30B-F665F37EB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HEAD CIRCUMFERENCE</a:t>
            </a:r>
          </a:p>
          <a:p>
            <a:r>
              <a:rPr lang="en-US"/>
              <a:t>   Shows estimate of brain growth,it increase rapidly during infancy</a:t>
            </a:r>
          </a:p>
          <a:p>
            <a:r>
              <a:rPr lang="en-US"/>
              <a:t>   If head size  is small then should be compared to size of body</a:t>
            </a:r>
          </a:p>
        </p:txBody>
      </p:sp>
    </p:spTree>
    <p:extLst>
      <p:ext uri="{BB962C8B-B14F-4D97-AF65-F5344CB8AC3E}">
        <p14:creationId xmlns:p14="http://schemas.microsoft.com/office/powerpoint/2010/main" val="30550839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Celestial</vt:lpstr>
      <vt:lpstr>Growth  and     development</vt:lpstr>
      <vt:lpstr>Growth</vt:lpstr>
      <vt:lpstr>Growth( 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</vt:lpstr>
      <vt:lpstr>DEVELOPMENT(NEONATE)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MONTH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(6MONTHS)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DEVELOPMENT(9MONTH)</vt:lpstr>
      <vt:lpstr>PowerPoint Presentation</vt:lpstr>
      <vt:lpstr>PowerPoint Presentation</vt:lpstr>
      <vt:lpstr>DEVELOPMENT(12MONTH)</vt:lpstr>
      <vt:lpstr>PowerPoint Presentation</vt:lpstr>
      <vt:lpstr>DEVELOPMENT (18 MONTHS)</vt:lpstr>
      <vt:lpstr>PowerPoint Presentation</vt:lpstr>
      <vt:lpstr>DEVELOPMENT(2YEARS)</vt:lpstr>
      <vt:lpstr>PowerPoint Presentation</vt:lpstr>
      <vt:lpstr>DEVELOPMENT(3YEARS)</vt:lpstr>
      <vt:lpstr>PowerPoint Presentation</vt:lpstr>
      <vt:lpstr>DEVELOPMENT (4YEARS)</vt:lpstr>
      <vt:lpstr>PowerPoint Presentation</vt:lpstr>
      <vt:lpstr>DEVELOPMENT (5YEARS)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 and     development</dc:title>
  <dc:creator>qudsiariazkhan.qk@gmail.com</dc:creator>
  <cp:lastModifiedBy>Unknown User</cp:lastModifiedBy>
  <cp:revision>9</cp:revision>
  <dcterms:created xsi:type="dcterms:W3CDTF">2019-04-14T14:28:47Z</dcterms:created>
  <dcterms:modified xsi:type="dcterms:W3CDTF">2020-05-01T15:46:57Z</dcterms:modified>
</cp:coreProperties>
</file>