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4" r:id="rId12"/>
    <p:sldId id="302" r:id="rId13"/>
    <p:sldId id="303" r:id="rId14"/>
    <p:sldId id="305" r:id="rId15"/>
    <p:sldId id="306" r:id="rId16"/>
    <p:sldId id="307" r:id="rId17"/>
    <p:sldId id="308" r:id="rId18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8" d="100"/>
          <a:sy n="48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6 - PHP 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r</a:t>
            </a:r>
            <a:r>
              <a:rPr lang="en-GB" dirty="0"/>
              <a:t>a</a:t>
            </a:r>
            <a:r>
              <a:rPr lang="en-PK" dirty="0" err="1"/>
              <a:t>ys</a:t>
            </a:r>
            <a:endParaRPr lang="en-US" dirty="0"/>
          </a:p>
          <a:p>
            <a:r>
              <a:rPr lang="en-PK" dirty="0"/>
              <a:t>C</a:t>
            </a:r>
            <a:r>
              <a:rPr lang="en-GB" dirty="0" err="1"/>
              <a:t>hapter</a:t>
            </a:r>
            <a:r>
              <a:rPr lang="en-PK" dirty="0"/>
              <a:t> 7 – </a:t>
            </a:r>
            <a:r>
              <a:rPr lang="en-US" dirty="0"/>
              <a:t>Date and Time Functions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5B6AF-35ED-4477-8914-7B7D2B30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Array Functions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54BE-D5E0-4DD3-94F5-CF297BA92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4" y="1327114"/>
            <a:ext cx="11279909" cy="5329812"/>
          </a:xfrm>
        </p:spPr>
        <p:txBody>
          <a:bodyPr>
            <a:normAutofit lnSpcReduction="10000"/>
          </a:bodyPr>
          <a:lstStyle/>
          <a:p>
            <a:r>
              <a:rPr lang="en-PK" dirty="0"/>
              <a:t>is_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r</a:t>
            </a:r>
            <a:r>
              <a:rPr lang="en-PK" dirty="0"/>
              <a:t>a</a:t>
            </a:r>
            <a:r>
              <a:rPr lang="en-GB" dirty="0"/>
              <a:t>y</a:t>
            </a:r>
            <a:endParaRPr lang="en-PK" dirty="0"/>
          </a:p>
          <a:p>
            <a:pPr lvl="1"/>
            <a:r>
              <a:rPr lang="en-PK" dirty="0"/>
              <a:t>C</a:t>
            </a:r>
            <a:r>
              <a:rPr lang="en-US" dirty="0"/>
              <a:t>heck whether a variable is an array</a:t>
            </a:r>
            <a:r>
              <a:rPr lang="en-PK" dirty="0"/>
              <a:t>.</a:t>
            </a:r>
          </a:p>
          <a:p>
            <a:pPr lvl="2"/>
            <a:r>
              <a:rPr lang="en-US" dirty="0"/>
              <a:t>echo (</a:t>
            </a:r>
            <a:r>
              <a:rPr lang="en-US" dirty="0" err="1"/>
              <a:t>is_array</a:t>
            </a:r>
            <a:r>
              <a:rPr lang="en-US" dirty="0"/>
              <a:t>($</a:t>
            </a:r>
            <a:r>
              <a:rPr lang="en-US" dirty="0" err="1"/>
              <a:t>fred</a:t>
            </a:r>
            <a:r>
              <a:rPr lang="en-US" dirty="0"/>
              <a:t>)) ? "Is an array" : "Is not an array";</a:t>
            </a:r>
          </a:p>
          <a:p>
            <a:r>
              <a:rPr lang="en-PK" dirty="0"/>
              <a:t>co</a:t>
            </a:r>
            <a:r>
              <a:rPr lang="en-GB" dirty="0"/>
              <a:t>u</a:t>
            </a:r>
            <a:r>
              <a:rPr lang="en-PK" dirty="0"/>
              <a:t>n</a:t>
            </a:r>
            <a:r>
              <a:rPr lang="en-GB" dirty="0"/>
              <a:t>t</a:t>
            </a:r>
            <a:endParaRPr lang="en-PK" dirty="0"/>
          </a:p>
          <a:p>
            <a:pPr lvl="1"/>
            <a:r>
              <a:rPr lang="en-GB" dirty="0"/>
              <a:t>count all the elements in the top level of an array</a:t>
            </a:r>
            <a:r>
              <a:rPr lang="en-US" dirty="0"/>
              <a:t>. </a:t>
            </a:r>
            <a:endParaRPr lang="en-PK" dirty="0"/>
          </a:p>
          <a:p>
            <a:pPr lvl="2"/>
            <a:r>
              <a:rPr lang="en-US" dirty="0"/>
              <a:t>echo count($</a:t>
            </a:r>
            <a:r>
              <a:rPr lang="en-US" dirty="0" err="1"/>
              <a:t>fred</a:t>
            </a:r>
            <a:r>
              <a:rPr lang="en-US" dirty="0"/>
              <a:t>);</a:t>
            </a:r>
            <a:endParaRPr lang="en-PK" dirty="0"/>
          </a:p>
          <a:p>
            <a:pPr lvl="1"/>
            <a:r>
              <a:rPr lang="en-GB" dirty="0"/>
              <a:t>count all the elements in of an array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c</a:t>
            </a:r>
            <a:r>
              <a:rPr lang="en-PK" dirty="0"/>
              <a:t>l</a:t>
            </a:r>
            <a:r>
              <a:rPr lang="en-GB" dirty="0"/>
              <a:t>u</a:t>
            </a:r>
            <a:r>
              <a:rPr lang="en-PK" dirty="0"/>
              <a:t>ding  all </a:t>
            </a:r>
            <a:r>
              <a:rPr lang="en-PK" dirty="0" err="1"/>
              <a:t>subarr</a:t>
            </a:r>
            <a:r>
              <a:rPr lang="en-GB" dirty="0"/>
              <a:t>a</a:t>
            </a:r>
            <a:r>
              <a:rPr lang="en-PK" dirty="0"/>
              <a:t>y element.</a:t>
            </a:r>
          </a:p>
          <a:p>
            <a:pPr lvl="2"/>
            <a:r>
              <a:rPr lang="en-US" dirty="0"/>
              <a:t>echo count($</a:t>
            </a:r>
            <a:r>
              <a:rPr lang="en-US" dirty="0" err="1"/>
              <a:t>fred</a:t>
            </a:r>
            <a:r>
              <a:rPr lang="en-PK" dirty="0"/>
              <a:t>, 1</a:t>
            </a:r>
            <a:r>
              <a:rPr lang="en-US" dirty="0"/>
              <a:t>);</a:t>
            </a:r>
            <a:r>
              <a:rPr lang="en-PK" dirty="0"/>
              <a:t>	// </a:t>
            </a:r>
            <a:r>
              <a:rPr lang="en-GB" dirty="0"/>
              <a:t>o</a:t>
            </a:r>
            <a:r>
              <a:rPr lang="en-PK" dirty="0" err="1"/>
              <a:t>ptional</a:t>
            </a:r>
            <a:r>
              <a:rPr lang="en-PK" dirty="0"/>
              <a:t> (0 or 1) 1 </a:t>
            </a:r>
            <a:r>
              <a:rPr lang="en-GB" dirty="0"/>
              <a:t>f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c</a:t>
            </a:r>
            <a:r>
              <a:rPr lang="en-GB" dirty="0"/>
              <a:t>e</a:t>
            </a:r>
            <a:r>
              <a:rPr lang="en-PK" dirty="0"/>
              <a:t>s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/>
              <a:t>u</a:t>
            </a:r>
            <a:r>
              <a:rPr lang="en-GB" dirty="0"/>
              <a:t>r</a:t>
            </a:r>
            <a:r>
              <a:rPr lang="en-PK" dirty="0"/>
              <a:t>s</a:t>
            </a:r>
            <a:r>
              <a:rPr lang="en-GB" dirty="0" err="1"/>
              <a:t>i</a:t>
            </a:r>
            <a:r>
              <a:rPr lang="en-PK" dirty="0"/>
              <a:t>v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u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g</a:t>
            </a:r>
          </a:p>
          <a:p>
            <a:r>
              <a:rPr lang="en-PK" dirty="0"/>
              <a:t>s</a:t>
            </a:r>
            <a:r>
              <a:rPr lang="en-GB" dirty="0"/>
              <a:t>h</a:t>
            </a:r>
            <a:r>
              <a:rPr lang="en-PK" dirty="0"/>
              <a:t>u</a:t>
            </a:r>
            <a:r>
              <a:rPr lang="en-GB" dirty="0"/>
              <a:t>f</a:t>
            </a:r>
            <a:r>
              <a:rPr lang="en-PK" dirty="0"/>
              <a:t>f</a:t>
            </a:r>
            <a:r>
              <a:rPr lang="en-GB" dirty="0"/>
              <a:t>l</a:t>
            </a:r>
            <a:r>
              <a:rPr lang="en-PK" dirty="0"/>
              <a:t>e</a:t>
            </a:r>
          </a:p>
          <a:p>
            <a:pPr lvl="1"/>
            <a:r>
              <a:rPr lang="en-GB" dirty="0"/>
              <a:t>P</a:t>
            </a:r>
            <a:r>
              <a:rPr lang="en-PK" dirty="0"/>
              <a:t>u</a:t>
            </a:r>
            <a:r>
              <a:rPr lang="en-GB" dirty="0"/>
              <a:t>t</a:t>
            </a:r>
            <a:r>
              <a:rPr lang="en-PK" dirty="0"/>
              <a:t>s </a:t>
            </a:r>
            <a:r>
              <a:rPr lang="en-GB" dirty="0"/>
              <a:t>a</a:t>
            </a:r>
            <a:r>
              <a:rPr lang="en-PK" dirty="0" err="1"/>
              <a:t>rray</a:t>
            </a:r>
            <a:r>
              <a:rPr lang="en-PK" dirty="0"/>
              <a:t> elements in rando</a:t>
            </a:r>
            <a:r>
              <a:rPr lang="en-GB" dirty="0"/>
              <a:t>m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 err="1"/>
              <a:t>rder</a:t>
            </a:r>
            <a:endParaRPr lang="en-PK" dirty="0"/>
          </a:p>
          <a:p>
            <a:pPr lvl="1"/>
            <a:r>
              <a:rPr lang="en-GB" dirty="0"/>
              <a:t>Ac</a:t>
            </a:r>
            <a:r>
              <a:rPr lang="en-PK" dirty="0"/>
              <a:t>t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d</a:t>
            </a:r>
            <a:r>
              <a:rPr lang="en-PK" dirty="0" err="1"/>
              <a:t>i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/>
              <a:t>t</a:t>
            </a:r>
            <a:r>
              <a:rPr lang="en-GB" dirty="0"/>
              <a:t>l</a:t>
            </a:r>
            <a:r>
              <a:rPr lang="en-PK" dirty="0"/>
              <a:t>y 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r</a:t>
            </a:r>
            <a:r>
              <a:rPr lang="en-PK" dirty="0"/>
              <a:t>a</a:t>
            </a:r>
            <a:r>
              <a:rPr lang="en-GB" dirty="0"/>
              <a:t>y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u</a:t>
            </a:r>
            <a:r>
              <a:rPr lang="en-GB" dirty="0"/>
              <a:t>r</a:t>
            </a:r>
            <a:r>
              <a:rPr lang="en-PK" dirty="0"/>
              <a:t>s </a:t>
            </a:r>
            <a:r>
              <a:rPr lang="en-GB" dirty="0"/>
              <a:t>T</a:t>
            </a:r>
            <a:r>
              <a:rPr lang="en-PK" dirty="0"/>
              <a:t>R</a:t>
            </a:r>
            <a:r>
              <a:rPr lang="en-GB" dirty="0"/>
              <a:t>U</a:t>
            </a:r>
            <a:r>
              <a:rPr lang="en-PK" dirty="0"/>
              <a:t>E/</a:t>
            </a:r>
            <a:r>
              <a:rPr lang="en-GB" dirty="0"/>
              <a:t>F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s</a:t>
            </a:r>
            <a:r>
              <a:rPr lang="en-PK" dirty="0"/>
              <a:t>u</a:t>
            </a:r>
            <a:r>
              <a:rPr lang="en-GB" dirty="0"/>
              <a:t>c</a:t>
            </a:r>
            <a:r>
              <a:rPr lang="en-PK" dirty="0"/>
              <a:t>c</a:t>
            </a:r>
            <a:r>
              <a:rPr lang="en-GB" dirty="0"/>
              <a:t>e</a:t>
            </a:r>
            <a:r>
              <a:rPr lang="en-PK" dirty="0"/>
              <a:t>s</a:t>
            </a:r>
            <a:r>
              <a:rPr lang="en-GB" dirty="0"/>
              <a:t>s</a:t>
            </a:r>
            <a:r>
              <a:rPr lang="en-PK" dirty="0"/>
              <a:t>/error</a:t>
            </a:r>
          </a:p>
          <a:p>
            <a:pPr lvl="2"/>
            <a:r>
              <a:rPr lang="en-GB" dirty="0"/>
              <a:t>shuffle($cards);</a:t>
            </a:r>
            <a:endParaRPr lang="en-PK" dirty="0"/>
          </a:p>
          <a:p>
            <a:endParaRPr lang="en-US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BA59B-9272-453B-A662-61F319C8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02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5B6AF-35ED-4477-8914-7B7D2B30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Array Functions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54BE-D5E0-4DD3-94F5-CF297BA92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4" y="1294840"/>
            <a:ext cx="11279909" cy="5329812"/>
          </a:xfrm>
        </p:spPr>
        <p:txBody>
          <a:bodyPr>
            <a:normAutofit fontScale="92500" lnSpcReduction="10000"/>
          </a:bodyPr>
          <a:lstStyle/>
          <a:p>
            <a:r>
              <a:rPr lang="en-GB" sz="3500" dirty="0"/>
              <a:t>s</a:t>
            </a:r>
            <a:r>
              <a:rPr lang="en-PK" sz="3500" dirty="0"/>
              <a:t>o</a:t>
            </a:r>
            <a:r>
              <a:rPr lang="en-GB" sz="3500" dirty="0"/>
              <a:t>r</a:t>
            </a:r>
            <a:r>
              <a:rPr lang="en-PK" sz="3500" dirty="0"/>
              <a:t>t</a:t>
            </a:r>
          </a:p>
          <a:p>
            <a:pPr lvl="1"/>
            <a:r>
              <a:rPr lang="en-GB" dirty="0"/>
              <a:t>s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t</a:t>
            </a:r>
            <a:r>
              <a:rPr lang="en-GB" dirty="0"/>
              <a:t>s</a:t>
            </a:r>
            <a:r>
              <a:rPr lang="en-US" dirty="0"/>
              <a:t> an array</a:t>
            </a:r>
            <a:r>
              <a:rPr lang="en-PK" dirty="0"/>
              <a:t>.</a:t>
            </a:r>
          </a:p>
          <a:p>
            <a:pPr lvl="2"/>
            <a:r>
              <a:rPr lang="en-PK" dirty="0"/>
              <a:t>s</a:t>
            </a:r>
            <a:r>
              <a:rPr lang="en-GB" dirty="0"/>
              <a:t>o</a:t>
            </a:r>
            <a:r>
              <a:rPr lang="en-PK" dirty="0"/>
              <a:t>r</a:t>
            </a:r>
            <a:r>
              <a:rPr lang="en-GB" dirty="0"/>
              <a:t>t</a:t>
            </a:r>
            <a:r>
              <a:rPr lang="en-US" dirty="0"/>
              <a:t>($</a:t>
            </a:r>
            <a:r>
              <a:rPr lang="en-US" dirty="0" err="1"/>
              <a:t>fred</a:t>
            </a:r>
            <a:r>
              <a:rPr lang="en-US" dirty="0"/>
              <a:t>)</a:t>
            </a:r>
            <a:r>
              <a:rPr lang="en-PK" dirty="0"/>
              <a:t>;</a:t>
            </a:r>
          </a:p>
          <a:p>
            <a:pPr lvl="1"/>
            <a:r>
              <a:rPr lang="en-PK" dirty="0"/>
              <a:t>a</a:t>
            </a:r>
            <a:r>
              <a:rPr lang="en-GB" dirty="0"/>
              <a:t>c</a:t>
            </a:r>
            <a:r>
              <a:rPr lang="en-PK" dirty="0"/>
              <a:t>t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d</a:t>
            </a:r>
            <a:r>
              <a:rPr lang="en-PK" dirty="0" err="1"/>
              <a:t>i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/>
              <a:t>t</a:t>
            </a:r>
            <a:r>
              <a:rPr lang="en-GB" dirty="0"/>
              <a:t>l</a:t>
            </a:r>
            <a:r>
              <a:rPr lang="en-PK" dirty="0"/>
              <a:t>y 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r</a:t>
            </a:r>
            <a:r>
              <a:rPr lang="en-PK" dirty="0"/>
              <a:t>a</a:t>
            </a:r>
            <a:r>
              <a:rPr lang="en-GB" dirty="0"/>
              <a:t>y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u</a:t>
            </a:r>
            <a:r>
              <a:rPr lang="en-GB" dirty="0"/>
              <a:t>r</a:t>
            </a:r>
            <a:r>
              <a:rPr lang="en-PK" dirty="0"/>
              <a:t>s </a:t>
            </a:r>
            <a:r>
              <a:rPr lang="en-GB" dirty="0"/>
              <a:t>T</a:t>
            </a:r>
            <a:r>
              <a:rPr lang="en-PK" dirty="0"/>
              <a:t>R</a:t>
            </a:r>
            <a:r>
              <a:rPr lang="en-GB" dirty="0"/>
              <a:t>U</a:t>
            </a:r>
            <a:r>
              <a:rPr lang="en-PK" dirty="0"/>
              <a:t>E/</a:t>
            </a:r>
            <a:r>
              <a:rPr lang="en-GB" dirty="0"/>
              <a:t>F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s</a:t>
            </a:r>
            <a:r>
              <a:rPr lang="en-PK" dirty="0"/>
              <a:t>u</a:t>
            </a:r>
            <a:r>
              <a:rPr lang="en-GB" dirty="0"/>
              <a:t>c</a:t>
            </a:r>
            <a:r>
              <a:rPr lang="en-PK" dirty="0"/>
              <a:t>c</a:t>
            </a:r>
            <a:r>
              <a:rPr lang="en-GB" dirty="0"/>
              <a:t>e</a:t>
            </a:r>
            <a:r>
              <a:rPr lang="en-PK" dirty="0"/>
              <a:t>s</a:t>
            </a:r>
            <a:r>
              <a:rPr lang="en-GB" dirty="0"/>
              <a:t>s</a:t>
            </a:r>
            <a:r>
              <a:rPr lang="en-PK" dirty="0"/>
              <a:t>/error.</a:t>
            </a:r>
          </a:p>
          <a:p>
            <a:pPr lvl="1"/>
            <a:r>
              <a:rPr lang="en-GB" dirty="0" err="1"/>
              <a:t>su</a:t>
            </a:r>
            <a:r>
              <a:rPr lang="en-PK" dirty="0"/>
              <a:t>p</a:t>
            </a:r>
            <a:r>
              <a:rPr lang="en-GB" dirty="0"/>
              <a:t>p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t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f</a:t>
            </a:r>
            <a:r>
              <a:rPr lang="en-PK" dirty="0"/>
              <a:t>l</a:t>
            </a:r>
            <a:r>
              <a:rPr lang="en-GB" dirty="0"/>
              <a:t>a</a:t>
            </a:r>
            <a:r>
              <a:rPr lang="en-PK" dirty="0"/>
              <a:t>g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f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c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u</a:t>
            </a:r>
            <a:r>
              <a:rPr lang="en-GB" dirty="0"/>
              <a:t>m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 err="1"/>
              <a:t>i</a:t>
            </a:r>
            <a:r>
              <a:rPr lang="en-GB" dirty="0"/>
              <a:t>c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r 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r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g sorting.</a:t>
            </a:r>
          </a:p>
          <a:p>
            <a:pPr lvl="2"/>
            <a:r>
              <a:rPr lang="en-US" dirty="0"/>
              <a:t>sort($</a:t>
            </a:r>
            <a:r>
              <a:rPr lang="en-US" dirty="0" err="1"/>
              <a:t>fred</a:t>
            </a:r>
            <a:r>
              <a:rPr lang="en-US" dirty="0"/>
              <a:t>, SORT_NUMERIC);</a:t>
            </a:r>
          </a:p>
          <a:p>
            <a:pPr lvl="2"/>
            <a:r>
              <a:rPr lang="en-US" dirty="0"/>
              <a:t>sort($</a:t>
            </a:r>
            <a:r>
              <a:rPr lang="en-US" dirty="0" err="1"/>
              <a:t>fred</a:t>
            </a:r>
            <a:r>
              <a:rPr lang="en-US" dirty="0"/>
              <a:t>, SORT_STRING);</a:t>
            </a:r>
          </a:p>
          <a:p>
            <a:r>
              <a:rPr lang="en-GB" sz="3500" dirty="0"/>
              <a:t>r</a:t>
            </a:r>
            <a:r>
              <a:rPr lang="en-PK" sz="3500" dirty="0"/>
              <a:t>s</a:t>
            </a:r>
            <a:r>
              <a:rPr lang="en-GB" sz="3500" dirty="0"/>
              <a:t>o</a:t>
            </a:r>
            <a:r>
              <a:rPr lang="en-PK" sz="3500" dirty="0"/>
              <a:t>r</a:t>
            </a:r>
            <a:r>
              <a:rPr lang="en-GB" sz="3500" dirty="0"/>
              <a:t>t</a:t>
            </a:r>
            <a:endParaRPr lang="en-PK" sz="3500" dirty="0"/>
          </a:p>
          <a:p>
            <a:pPr lvl="1"/>
            <a:r>
              <a:rPr lang="en-GB" dirty="0"/>
              <a:t>sort</a:t>
            </a:r>
            <a:r>
              <a:rPr lang="en-PK" dirty="0"/>
              <a:t>s</a:t>
            </a:r>
            <a:r>
              <a:rPr lang="en-GB" dirty="0"/>
              <a:t> an array in reverse order</a:t>
            </a:r>
            <a:r>
              <a:rPr lang="en-US" dirty="0"/>
              <a:t>. </a:t>
            </a:r>
            <a:endParaRPr lang="en-PK" dirty="0"/>
          </a:p>
          <a:p>
            <a:pPr lvl="2"/>
            <a:r>
              <a:rPr lang="en-PK" dirty="0"/>
              <a:t>r</a:t>
            </a:r>
            <a:r>
              <a:rPr lang="en-GB" dirty="0"/>
              <a:t>s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t</a:t>
            </a:r>
            <a:r>
              <a:rPr lang="en-US" dirty="0"/>
              <a:t>($</a:t>
            </a:r>
            <a:r>
              <a:rPr lang="en-US" dirty="0" err="1"/>
              <a:t>fred</a:t>
            </a:r>
            <a:r>
              <a:rPr lang="en-US" dirty="0"/>
              <a:t>);</a:t>
            </a:r>
            <a:endParaRPr lang="en-PK" dirty="0"/>
          </a:p>
          <a:p>
            <a:pPr lvl="1"/>
            <a:r>
              <a:rPr lang="en-PK" dirty="0"/>
              <a:t>a</a:t>
            </a:r>
            <a:r>
              <a:rPr lang="en-GB" dirty="0"/>
              <a:t>c</a:t>
            </a:r>
            <a:r>
              <a:rPr lang="en-PK" dirty="0"/>
              <a:t>t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d</a:t>
            </a:r>
            <a:r>
              <a:rPr lang="en-PK" dirty="0" err="1"/>
              <a:t>i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/>
              <a:t>t</a:t>
            </a:r>
            <a:r>
              <a:rPr lang="en-GB" dirty="0"/>
              <a:t>l</a:t>
            </a:r>
            <a:r>
              <a:rPr lang="en-PK" dirty="0"/>
              <a:t>y 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r</a:t>
            </a:r>
            <a:r>
              <a:rPr lang="en-PK" dirty="0"/>
              <a:t>a</a:t>
            </a:r>
            <a:r>
              <a:rPr lang="en-GB" dirty="0"/>
              <a:t>y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u</a:t>
            </a:r>
            <a:r>
              <a:rPr lang="en-GB" dirty="0"/>
              <a:t>r</a:t>
            </a:r>
            <a:r>
              <a:rPr lang="en-PK" dirty="0"/>
              <a:t>s </a:t>
            </a:r>
            <a:r>
              <a:rPr lang="en-GB" dirty="0"/>
              <a:t>T</a:t>
            </a:r>
            <a:r>
              <a:rPr lang="en-PK" dirty="0"/>
              <a:t>R</a:t>
            </a:r>
            <a:r>
              <a:rPr lang="en-GB" dirty="0"/>
              <a:t>U</a:t>
            </a:r>
            <a:r>
              <a:rPr lang="en-PK" dirty="0"/>
              <a:t>E/</a:t>
            </a:r>
            <a:r>
              <a:rPr lang="en-GB" dirty="0"/>
              <a:t>F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s</a:t>
            </a:r>
            <a:r>
              <a:rPr lang="en-PK" dirty="0"/>
              <a:t>u</a:t>
            </a:r>
            <a:r>
              <a:rPr lang="en-GB" dirty="0"/>
              <a:t>c</a:t>
            </a:r>
            <a:r>
              <a:rPr lang="en-PK" dirty="0"/>
              <a:t>c</a:t>
            </a:r>
            <a:r>
              <a:rPr lang="en-GB" dirty="0"/>
              <a:t>e</a:t>
            </a:r>
            <a:r>
              <a:rPr lang="en-PK" dirty="0"/>
              <a:t>s</a:t>
            </a:r>
            <a:r>
              <a:rPr lang="en-GB" dirty="0"/>
              <a:t>s</a:t>
            </a:r>
            <a:r>
              <a:rPr lang="en-PK" dirty="0"/>
              <a:t>/error.</a:t>
            </a:r>
          </a:p>
          <a:p>
            <a:pPr lvl="1"/>
            <a:r>
              <a:rPr lang="en-GB" dirty="0" err="1"/>
              <a:t>su</a:t>
            </a:r>
            <a:r>
              <a:rPr lang="en-PK" dirty="0"/>
              <a:t>p</a:t>
            </a:r>
            <a:r>
              <a:rPr lang="en-GB" dirty="0"/>
              <a:t>p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t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f</a:t>
            </a:r>
            <a:r>
              <a:rPr lang="en-PK" dirty="0"/>
              <a:t>l</a:t>
            </a:r>
            <a:r>
              <a:rPr lang="en-GB" dirty="0"/>
              <a:t>a</a:t>
            </a:r>
            <a:r>
              <a:rPr lang="en-PK" dirty="0"/>
              <a:t>g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f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c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u</a:t>
            </a:r>
            <a:r>
              <a:rPr lang="en-GB" dirty="0"/>
              <a:t>m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 err="1"/>
              <a:t>i</a:t>
            </a:r>
            <a:r>
              <a:rPr lang="en-GB" dirty="0"/>
              <a:t>c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r 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r</a:t>
            </a:r>
            <a:r>
              <a:rPr lang="en-PK" dirty="0" err="1"/>
              <a:t>i</a:t>
            </a:r>
            <a:r>
              <a:rPr lang="en-GB" dirty="0"/>
              <a:t>n</a:t>
            </a:r>
            <a:r>
              <a:rPr lang="en-PK" dirty="0"/>
              <a:t>g sorting.</a:t>
            </a:r>
          </a:p>
          <a:p>
            <a:pPr lvl="2"/>
            <a:r>
              <a:rPr lang="en-PK" dirty="0"/>
              <a:t>r</a:t>
            </a:r>
            <a:r>
              <a:rPr lang="en-US" dirty="0"/>
              <a:t>sort($</a:t>
            </a:r>
            <a:r>
              <a:rPr lang="en-US" dirty="0" err="1"/>
              <a:t>fred</a:t>
            </a:r>
            <a:r>
              <a:rPr lang="en-US" dirty="0"/>
              <a:t>, SORT_NUMERIC);</a:t>
            </a:r>
          </a:p>
          <a:p>
            <a:pPr lvl="2"/>
            <a:r>
              <a:rPr lang="en-PK" dirty="0"/>
              <a:t>r</a:t>
            </a:r>
            <a:r>
              <a:rPr lang="en-US" dirty="0"/>
              <a:t>sort($</a:t>
            </a:r>
            <a:r>
              <a:rPr lang="en-US" dirty="0" err="1"/>
              <a:t>fred</a:t>
            </a:r>
            <a:r>
              <a:rPr lang="en-US" dirty="0"/>
              <a:t>, SORT_STRING);</a:t>
            </a:r>
          </a:p>
          <a:p>
            <a:pPr lvl="2"/>
            <a:endParaRPr lang="en-PK" dirty="0"/>
          </a:p>
          <a:p>
            <a:endParaRPr lang="en-US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BA59B-9272-453B-A662-61F319C8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52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CBD92-5929-47F4-A30C-23148DA4A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Array Functions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EBC70-6758-40D6-8484-DD5E0BBE4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e</a:t>
            </a:r>
            <a:r>
              <a:rPr lang="en-GB" dirty="0"/>
              <a:t>x</a:t>
            </a:r>
            <a:r>
              <a:rPr lang="en-PK" dirty="0"/>
              <a:t>p</a:t>
            </a:r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d</a:t>
            </a:r>
            <a:r>
              <a:rPr lang="en-PK" dirty="0"/>
              <a:t>e</a:t>
            </a:r>
          </a:p>
          <a:p>
            <a:pPr lvl="1"/>
            <a:r>
              <a:rPr lang="en-GB" dirty="0"/>
              <a:t>Converts a string containing several items separated by a single character (or string of characters) into an array of these items .</a:t>
            </a:r>
          </a:p>
          <a:p>
            <a:pPr lvl="1"/>
            <a:r>
              <a:rPr lang="en-PK" dirty="0"/>
              <a:t>S</a:t>
            </a:r>
            <a:r>
              <a:rPr lang="en-GB" dirty="0" err="1"/>
              <a:t>plit</a:t>
            </a:r>
            <a:r>
              <a:rPr lang="en-GB" dirty="0"/>
              <a:t> up a sentence into an array containing all its words</a:t>
            </a:r>
            <a:r>
              <a:rPr lang="en-PK" dirty="0"/>
              <a:t>:</a:t>
            </a:r>
            <a:endParaRPr lang="en-GB" dirty="0"/>
          </a:p>
          <a:p>
            <a:pPr marL="914400" lvl="2" indent="0">
              <a:buNone/>
            </a:pPr>
            <a:r>
              <a:rPr lang="en-GB" dirty="0"/>
              <a:t>&lt;?php</a:t>
            </a:r>
          </a:p>
          <a:p>
            <a:pPr marL="914400" lvl="2" indent="0">
              <a:buNone/>
            </a:pPr>
            <a:r>
              <a:rPr lang="en-GB" dirty="0"/>
              <a:t>$temp = explode('  ', "This is a sentence");</a:t>
            </a:r>
          </a:p>
          <a:p>
            <a:pPr marL="914400" lvl="2" indent="0">
              <a:buNone/>
            </a:pPr>
            <a:r>
              <a:rPr lang="en-GB" dirty="0" err="1"/>
              <a:t>print_r</a:t>
            </a:r>
            <a:r>
              <a:rPr lang="en-GB" dirty="0"/>
              <a:t>($temp);</a:t>
            </a:r>
          </a:p>
          <a:p>
            <a:pPr marL="914400" lvl="2" indent="0">
              <a:buNone/>
            </a:pPr>
            <a:r>
              <a:rPr lang="en-GB" dirty="0"/>
              <a:t>?&gt;</a:t>
            </a:r>
            <a:r>
              <a:rPr lang="en-PK" dirty="0"/>
              <a:t> //</a:t>
            </a:r>
            <a:r>
              <a:rPr lang="en-GB" dirty="0"/>
              <a:t>Array ( [0] =&gt; This [1] =&gt; is [2] =&gt; a [3] =&gt; sentence )</a:t>
            </a:r>
          </a:p>
          <a:p>
            <a:endParaRPr lang="en-GB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AB566-4164-4B18-90CE-87401815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5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1FD91-BB3B-4EAB-9794-A56D10B36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Array Functions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887EA-F17F-4C04-A89C-5B4424CFF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98" y="1333252"/>
            <a:ext cx="11635550" cy="5755342"/>
          </a:xfrm>
        </p:spPr>
        <p:txBody>
          <a:bodyPr>
            <a:normAutofit fontScale="92500" lnSpcReduction="10000"/>
          </a:bodyPr>
          <a:lstStyle/>
          <a:p>
            <a:r>
              <a:rPr lang="en-PK" dirty="0"/>
              <a:t>e</a:t>
            </a:r>
            <a:r>
              <a:rPr lang="en-GB" dirty="0" err="1"/>
              <a:t>xtract</a:t>
            </a:r>
            <a:endParaRPr lang="en-PK" dirty="0"/>
          </a:p>
          <a:p>
            <a:pPr lvl="1"/>
            <a:r>
              <a:rPr lang="en-GB" dirty="0"/>
              <a:t>converts array keys into variable names and array values into variable value</a:t>
            </a:r>
            <a:r>
              <a:rPr lang="en-PK" dirty="0"/>
              <a:t>.</a:t>
            </a:r>
          </a:p>
          <a:p>
            <a:pPr lvl="1"/>
            <a:r>
              <a:rPr lang="en-PK" dirty="0"/>
              <a:t>Example:</a:t>
            </a:r>
          </a:p>
          <a:p>
            <a:pPr marL="914400" lvl="2" indent="0">
              <a:buNone/>
            </a:pPr>
            <a:r>
              <a:rPr lang="en-GB" sz="2600" dirty="0"/>
              <a:t>$count = array("one" =&gt; "1", "two" =&gt; "2", "three" =&gt; "3");</a:t>
            </a:r>
          </a:p>
          <a:p>
            <a:pPr marL="914400" lvl="2" indent="0">
              <a:buNone/>
            </a:pPr>
            <a:r>
              <a:rPr lang="en-GB" sz="2600" dirty="0"/>
              <a:t>extract($count);</a:t>
            </a:r>
            <a:r>
              <a:rPr lang="en-PK" sz="2600" dirty="0"/>
              <a:t>  </a:t>
            </a:r>
            <a:r>
              <a:rPr lang="en-GB" sz="2600" dirty="0"/>
              <a:t>echo $</a:t>
            </a:r>
            <a:r>
              <a:rPr lang="en-PK" sz="2600" dirty="0"/>
              <a:t>t</a:t>
            </a:r>
            <a:r>
              <a:rPr lang="en-GB" sz="2600" dirty="0"/>
              <a:t>w</a:t>
            </a:r>
            <a:r>
              <a:rPr lang="en-PK" sz="2600" dirty="0"/>
              <a:t>o</a:t>
            </a:r>
            <a:r>
              <a:rPr lang="en-GB" sz="2600" dirty="0"/>
              <a:t>;</a:t>
            </a:r>
            <a:endParaRPr lang="en-PK" sz="2600" dirty="0"/>
          </a:p>
          <a:p>
            <a:r>
              <a:rPr lang="en-PK" dirty="0"/>
              <a:t>compact</a:t>
            </a:r>
          </a:p>
          <a:p>
            <a:pPr lvl="1"/>
            <a:r>
              <a:rPr lang="en-GB" dirty="0"/>
              <a:t>create</a:t>
            </a:r>
            <a:r>
              <a:rPr lang="en-PK" dirty="0"/>
              <a:t>s</a:t>
            </a:r>
            <a:r>
              <a:rPr lang="en-GB" dirty="0"/>
              <a:t> an array</a:t>
            </a:r>
            <a:r>
              <a:rPr lang="en-PK" dirty="0"/>
              <a:t> </a:t>
            </a:r>
            <a:r>
              <a:rPr lang="en-GB" dirty="0"/>
              <a:t>from variables and their values</a:t>
            </a:r>
            <a:r>
              <a:rPr lang="en-PK" dirty="0"/>
              <a:t>.</a:t>
            </a:r>
          </a:p>
          <a:p>
            <a:pPr lvl="1"/>
            <a:r>
              <a:rPr lang="en-GB" dirty="0"/>
              <a:t>requires the variable names to be supplied in quotes</a:t>
            </a:r>
            <a:r>
              <a:rPr lang="en-PK" dirty="0"/>
              <a:t> </a:t>
            </a:r>
            <a:r>
              <a:rPr lang="en-GB" dirty="0"/>
              <a:t>w</a:t>
            </a:r>
            <a:r>
              <a:rPr lang="en-PK" dirty="0" err="1"/>
              <a:t>i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o</a:t>
            </a:r>
            <a:r>
              <a:rPr lang="en-PK" dirty="0"/>
              <a:t>u</a:t>
            </a:r>
            <a:r>
              <a:rPr lang="en-GB" dirty="0"/>
              <a:t>t $ symbol.</a:t>
            </a:r>
            <a:endParaRPr lang="en-PK" dirty="0"/>
          </a:p>
          <a:p>
            <a:pPr lvl="1"/>
            <a:r>
              <a:rPr lang="en-GB" dirty="0"/>
              <a:t>Example</a:t>
            </a:r>
            <a:r>
              <a:rPr lang="en-PK" dirty="0"/>
              <a:t>:</a:t>
            </a:r>
            <a:endParaRPr lang="en-GB" dirty="0"/>
          </a:p>
          <a:p>
            <a:pPr marL="914400" lvl="2" indent="0">
              <a:buNone/>
            </a:pPr>
            <a:r>
              <a:rPr lang="en-GB" sz="2600" dirty="0"/>
              <a:t>&lt;?php</a:t>
            </a:r>
          </a:p>
          <a:p>
            <a:pPr marL="914400" lvl="2" indent="0">
              <a:buNone/>
            </a:pPr>
            <a:r>
              <a:rPr lang="en-GB" sz="2600" dirty="0"/>
              <a:t>$</a:t>
            </a:r>
            <a:r>
              <a:rPr lang="en-GB" sz="2600" dirty="0" err="1"/>
              <a:t>fname</a:t>
            </a:r>
            <a:r>
              <a:rPr lang="en-GB" sz="2600" dirty="0"/>
              <a:t> = "Rasmus";</a:t>
            </a:r>
            <a:r>
              <a:rPr lang="en-PK" sz="2600" dirty="0"/>
              <a:t>  </a:t>
            </a:r>
            <a:r>
              <a:rPr lang="en-GB" sz="2600" dirty="0"/>
              <a:t>$</a:t>
            </a:r>
            <a:r>
              <a:rPr lang="en-PK" sz="2600" dirty="0"/>
              <a:t>l</a:t>
            </a:r>
            <a:r>
              <a:rPr lang="en-GB" sz="2600" dirty="0"/>
              <a:t>name = "</a:t>
            </a:r>
            <a:r>
              <a:rPr lang="en-GB" sz="2600" dirty="0" err="1"/>
              <a:t>Lerdorf</a:t>
            </a:r>
            <a:r>
              <a:rPr lang="en-GB" sz="2600" dirty="0"/>
              <a:t> ";</a:t>
            </a:r>
            <a:r>
              <a:rPr lang="en-PK" sz="2600" dirty="0"/>
              <a:t> </a:t>
            </a:r>
            <a:r>
              <a:rPr lang="en-GB" sz="2600" dirty="0"/>
              <a:t>$</a:t>
            </a:r>
            <a:r>
              <a:rPr lang="en-PK" sz="2600" dirty="0"/>
              <a:t>a</a:t>
            </a:r>
            <a:r>
              <a:rPr lang="en-GB" sz="2600" dirty="0"/>
              <a:t>g</a:t>
            </a:r>
            <a:r>
              <a:rPr lang="en-PK" sz="2600" dirty="0"/>
              <a:t>e</a:t>
            </a:r>
            <a:r>
              <a:rPr lang="en-GB" sz="2600" dirty="0"/>
              <a:t> = "</a:t>
            </a:r>
            <a:r>
              <a:rPr lang="en-PK" sz="2600" dirty="0"/>
              <a:t>51</a:t>
            </a:r>
            <a:r>
              <a:rPr lang="en-GB" sz="2600" dirty="0"/>
              <a:t>";</a:t>
            </a:r>
          </a:p>
          <a:p>
            <a:pPr marL="914400" lvl="2" indent="0">
              <a:buNone/>
            </a:pPr>
            <a:r>
              <a:rPr lang="en-GB" sz="2600" dirty="0"/>
              <a:t>$contact = compact('</a:t>
            </a:r>
            <a:r>
              <a:rPr lang="en-GB" sz="2600" dirty="0" err="1"/>
              <a:t>fname</a:t>
            </a:r>
            <a:r>
              <a:rPr lang="en-GB" sz="2600" dirty="0"/>
              <a:t>', '</a:t>
            </a:r>
            <a:r>
              <a:rPr lang="en-PK" sz="2600" dirty="0"/>
              <a:t>l</a:t>
            </a:r>
            <a:r>
              <a:rPr lang="en-GB" sz="2600" dirty="0"/>
              <a:t>name', '</a:t>
            </a:r>
            <a:r>
              <a:rPr lang="en-PK" sz="2600" dirty="0"/>
              <a:t>a</a:t>
            </a:r>
            <a:r>
              <a:rPr lang="en-GB" sz="2600" dirty="0"/>
              <a:t>g</a:t>
            </a:r>
            <a:r>
              <a:rPr lang="en-PK" sz="2600" dirty="0"/>
              <a:t>e</a:t>
            </a:r>
            <a:r>
              <a:rPr lang="en-GB" sz="2600" dirty="0"/>
              <a:t>');</a:t>
            </a:r>
          </a:p>
          <a:p>
            <a:pPr marL="914400" lvl="2" indent="0">
              <a:buNone/>
            </a:pPr>
            <a:r>
              <a:rPr lang="en-GB" sz="2600" dirty="0" err="1"/>
              <a:t>print_r</a:t>
            </a:r>
            <a:r>
              <a:rPr lang="en-GB" sz="2600" dirty="0"/>
              <a:t>($contact);</a:t>
            </a:r>
          </a:p>
          <a:p>
            <a:pPr marL="914400" lvl="2" indent="0">
              <a:buNone/>
            </a:pPr>
            <a:r>
              <a:rPr lang="en-PK" sz="2600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BB91A-4BDB-4B87-8CB7-D1EE97E1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6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1FD91-BB3B-4EAB-9794-A56D10B36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Array Functions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887EA-F17F-4C04-A89C-5B4424CFF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re</a:t>
            </a:r>
            <a:r>
              <a:rPr lang="en-GB" dirty="0"/>
              <a:t>s</a:t>
            </a:r>
            <a:r>
              <a:rPr lang="en-PK" dirty="0"/>
              <a:t>e</a:t>
            </a:r>
            <a:r>
              <a:rPr lang="en-GB" dirty="0"/>
              <a:t>t</a:t>
            </a:r>
            <a:endParaRPr lang="en-PK" dirty="0"/>
          </a:p>
          <a:p>
            <a:pPr lvl="1"/>
            <a:r>
              <a:rPr lang="en-GB" dirty="0"/>
              <a:t>returns the value of </a:t>
            </a:r>
            <a:r>
              <a:rPr lang="en-PK" dirty="0"/>
              <a:t>f</a:t>
            </a:r>
            <a:r>
              <a:rPr lang="en-GB" dirty="0" err="1"/>
              <a:t>i</a:t>
            </a:r>
            <a:r>
              <a:rPr lang="en-PK" dirty="0"/>
              <a:t>r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 element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f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r</a:t>
            </a:r>
            <a:r>
              <a:rPr lang="en-PK" dirty="0"/>
              <a:t>a</a:t>
            </a:r>
            <a:r>
              <a:rPr lang="en-GB" dirty="0"/>
              <a:t>y</a:t>
            </a:r>
            <a:r>
              <a:rPr lang="en-PK" dirty="0"/>
              <a:t>.</a:t>
            </a:r>
          </a:p>
          <a:p>
            <a:pPr lvl="2"/>
            <a:r>
              <a:rPr lang="en-GB" dirty="0"/>
              <a:t>echo 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t</a:t>
            </a:r>
            <a:r>
              <a:rPr lang="en-GB" dirty="0"/>
              <a:t>($contact);</a:t>
            </a:r>
            <a:endParaRPr lang="en-PK" dirty="0"/>
          </a:p>
          <a:p>
            <a:r>
              <a:rPr lang="en-PK" dirty="0"/>
              <a:t>end</a:t>
            </a:r>
          </a:p>
          <a:p>
            <a:pPr lvl="1"/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u</a:t>
            </a:r>
            <a:r>
              <a:rPr lang="en-GB" dirty="0"/>
              <a:t>r</a:t>
            </a:r>
            <a:r>
              <a:rPr lang="en-PK" dirty="0"/>
              <a:t>n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value of the last element of the array.</a:t>
            </a:r>
          </a:p>
          <a:p>
            <a:pPr lvl="2"/>
            <a:r>
              <a:rPr lang="en-GB" dirty="0"/>
              <a:t>echo end($contact);</a:t>
            </a:r>
            <a:endParaRPr lang="en-PK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BB91A-4BDB-4B87-8CB7-D1EE97E1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04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2136-8EFD-4B26-BF62-935BDD60B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Date and Time Functions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60C4D-5B42-494B-893C-DE8DF86F9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4" y="1397629"/>
            <a:ext cx="11279909" cy="5331960"/>
          </a:xfrm>
        </p:spPr>
        <p:txBody>
          <a:bodyPr>
            <a:normAutofit fontScale="92500" lnSpcReduction="10000"/>
          </a:bodyPr>
          <a:lstStyle/>
          <a:p>
            <a:r>
              <a:rPr lang="en-GB" sz="3200" dirty="0"/>
              <a:t>PHP uses standard Unix timestamps, which are</a:t>
            </a:r>
            <a:r>
              <a:rPr lang="en-PK" sz="3200" dirty="0"/>
              <a:t> </a:t>
            </a:r>
            <a:r>
              <a:rPr lang="en-GB" sz="3200" dirty="0"/>
              <a:t>simply the number of seconds since the start of January 1, 1970.</a:t>
            </a:r>
            <a:endParaRPr lang="en-PK" sz="3200" dirty="0"/>
          </a:p>
          <a:p>
            <a:r>
              <a:rPr lang="en-PK" sz="3200" dirty="0"/>
              <a:t>U</a:t>
            </a:r>
            <a:r>
              <a:rPr lang="en-GB" sz="3200" dirty="0"/>
              <a:t>se the time function</a:t>
            </a:r>
            <a:r>
              <a:rPr lang="en-PK" sz="3200" dirty="0"/>
              <a:t> </a:t>
            </a:r>
            <a:r>
              <a:rPr lang="en-GB" sz="3200" dirty="0"/>
              <a:t>to determine the</a:t>
            </a:r>
            <a:r>
              <a:rPr lang="en-PK" sz="3200" dirty="0"/>
              <a:t> </a:t>
            </a:r>
            <a:r>
              <a:rPr lang="en-GB" sz="3200" dirty="0"/>
              <a:t>current timestamp:</a:t>
            </a:r>
          </a:p>
          <a:p>
            <a:pPr marL="0" indent="0">
              <a:buNone/>
            </a:pPr>
            <a:r>
              <a:rPr lang="en-PK" sz="3200" dirty="0"/>
              <a:t>	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 time();</a:t>
            </a:r>
            <a:endParaRPr lang="en-PK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PK" dirty="0"/>
              <a:t>U</a:t>
            </a:r>
            <a:r>
              <a:rPr lang="en-GB" dirty="0"/>
              <a:t>se the </a:t>
            </a:r>
            <a:r>
              <a:rPr lang="en-GB" b="1" dirty="0" err="1"/>
              <a:t>mktime</a:t>
            </a:r>
            <a:r>
              <a:rPr lang="en-GB" dirty="0"/>
              <a:t> function</a:t>
            </a:r>
            <a:r>
              <a:rPr lang="en-PK" dirty="0"/>
              <a:t> </a:t>
            </a:r>
            <a:r>
              <a:rPr lang="en-GB" dirty="0"/>
              <a:t>to create a timestamp for a given date.</a:t>
            </a:r>
            <a:endParaRPr lang="en-PK" dirty="0"/>
          </a:p>
          <a:p>
            <a:pPr marL="0" indent="0">
              <a:buNone/>
            </a:pPr>
            <a:r>
              <a:rPr lang="en-PK" dirty="0"/>
              <a:t>	</a:t>
            </a:r>
            <a:r>
              <a:rPr lang="es-E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 </a:t>
            </a:r>
            <a:r>
              <a:rPr lang="es-E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mktime</a:t>
            </a:r>
            <a:r>
              <a:rPr lang="es-E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(0, 0, 0, 1, 1, 2000);</a:t>
            </a:r>
            <a:endParaRPr lang="en-PK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/>
              <a:t>The parameters to pass are, in order from left to right:</a:t>
            </a:r>
          </a:p>
          <a:p>
            <a:pPr lvl="2"/>
            <a:r>
              <a:rPr lang="en-PK" dirty="0"/>
              <a:t>N</a:t>
            </a:r>
            <a:r>
              <a:rPr lang="en-GB" dirty="0"/>
              <a:t>umber of the hour (0–23)</a:t>
            </a:r>
          </a:p>
          <a:p>
            <a:pPr lvl="2"/>
            <a:r>
              <a:rPr lang="en-PK" dirty="0"/>
              <a:t>N</a:t>
            </a:r>
            <a:r>
              <a:rPr lang="en-GB" dirty="0"/>
              <a:t>umber of the minute (0–59)</a:t>
            </a:r>
          </a:p>
          <a:p>
            <a:pPr lvl="2"/>
            <a:r>
              <a:rPr lang="en-PK" dirty="0"/>
              <a:t>N</a:t>
            </a:r>
            <a:r>
              <a:rPr lang="en-GB" dirty="0"/>
              <a:t>umber of seconds (0–59)</a:t>
            </a:r>
          </a:p>
          <a:p>
            <a:pPr lvl="2"/>
            <a:r>
              <a:rPr lang="en-GB" dirty="0"/>
              <a:t>Number of the month (1–12)</a:t>
            </a:r>
          </a:p>
          <a:p>
            <a:pPr lvl="2"/>
            <a:r>
              <a:rPr lang="en-PK" dirty="0"/>
              <a:t>N</a:t>
            </a:r>
            <a:r>
              <a:rPr lang="en-GB" dirty="0"/>
              <a:t>umber of the day (1–31)</a:t>
            </a:r>
          </a:p>
          <a:p>
            <a:pPr lvl="2"/>
            <a:r>
              <a:rPr lang="en-PK" dirty="0"/>
              <a:t>Y</a:t>
            </a:r>
            <a:r>
              <a:rPr lang="en-GB" dirty="0"/>
              <a:t>ear (1970–2038, or 1901–2038)</a:t>
            </a:r>
            <a:endParaRPr lang="en-GB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5E055-5657-4910-AB09-CB9E0B1E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21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56011-EFE7-45EE-8983-57B1B86D2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Date and Time Functions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DE8C1-CD5E-417E-9829-B45EA0FE0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49732"/>
          </a:xfrm>
        </p:spPr>
        <p:txBody>
          <a:bodyPr/>
          <a:lstStyle/>
          <a:p>
            <a:r>
              <a:rPr lang="en-GB" dirty="0"/>
              <a:t>Use the </a:t>
            </a:r>
            <a:r>
              <a:rPr lang="en-GB" b="1" dirty="0"/>
              <a:t>date</a:t>
            </a:r>
            <a:r>
              <a:rPr lang="en-GB" dirty="0"/>
              <a:t> function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o</a:t>
            </a:r>
            <a:r>
              <a:rPr lang="en-GB" dirty="0"/>
              <a:t> display </a:t>
            </a:r>
            <a:r>
              <a:rPr lang="en-PK" dirty="0"/>
              <a:t>a </a:t>
            </a:r>
            <a:r>
              <a:rPr lang="en-GB" dirty="0"/>
              <a:t>date</a:t>
            </a:r>
            <a:r>
              <a:rPr lang="en-PK" dirty="0"/>
              <a:t>.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date($format, $timestamp);</a:t>
            </a:r>
            <a:endParaRPr lang="en-PK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800" dirty="0"/>
              <a:t>The parameter $format should be a string containing formatting specifiers as detailed</a:t>
            </a:r>
            <a:r>
              <a:rPr lang="en-PK" sz="2800" dirty="0"/>
              <a:t> </a:t>
            </a:r>
            <a:r>
              <a:rPr lang="en-GB" sz="2800" dirty="0"/>
              <a:t>in Table 7-4, and $timestamp should be a Unix timestamp. </a:t>
            </a:r>
            <a:endParaRPr lang="en-PK" sz="2800" dirty="0"/>
          </a:p>
          <a:p>
            <a:r>
              <a:rPr lang="en-PK" sz="2800" dirty="0"/>
              <a:t>Example: </a:t>
            </a:r>
            <a:r>
              <a:rPr lang="en-GB" sz="2800" dirty="0"/>
              <a:t>The following command will output the current</a:t>
            </a:r>
            <a:r>
              <a:rPr lang="en-PK" sz="2800" dirty="0"/>
              <a:t> </a:t>
            </a:r>
            <a:r>
              <a:rPr lang="en-GB" sz="2800" dirty="0"/>
              <a:t>date and time in the format "Thursday July 6th, 2017 - 1:38pm":</a:t>
            </a:r>
          </a:p>
          <a:p>
            <a:pPr marL="0" indent="0">
              <a:buNone/>
            </a:pPr>
            <a:r>
              <a:rPr lang="en-PK" sz="2800" dirty="0"/>
              <a:t>	</a:t>
            </a:r>
            <a:r>
              <a:rPr lang="en-GB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 date("l F </a:t>
            </a:r>
            <a:r>
              <a:rPr lang="en-GB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r>
              <a:rPr lang="en-GB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Y - g:ia", time());</a:t>
            </a:r>
            <a:endParaRPr lang="en-PK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PK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4F607-4261-47D5-A839-89A3628F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14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358DC-CA55-420D-B64D-1121385D4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 err="1"/>
              <a:t>checkdate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7A2C-BF87-4E29-BA3F-09BD2A43C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92763"/>
          </a:xfrm>
        </p:spPr>
        <p:txBody>
          <a:bodyPr>
            <a:normAutofit/>
          </a:bodyPr>
          <a:lstStyle/>
          <a:p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 </a:t>
            </a:r>
            <a:r>
              <a:rPr lang="en-GB" dirty="0"/>
              <a:t>check</a:t>
            </a:r>
            <a:r>
              <a:rPr lang="en-PK" dirty="0"/>
              <a:t> </a:t>
            </a:r>
            <a:r>
              <a:rPr lang="en-GB" dirty="0"/>
              <a:t>whether a user has submitted a valid date to your program</a:t>
            </a:r>
            <a:r>
              <a:rPr lang="en-PK" dirty="0"/>
              <a:t>,</a:t>
            </a:r>
            <a:r>
              <a:rPr lang="en-GB" dirty="0"/>
              <a:t> pass the</a:t>
            </a:r>
            <a:r>
              <a:rPr lang="en-PK" dirty="0"/>
              <a:t> </a:t>
            </a:r>
            <a:r>
              <a:rPr lang="en-GB" dirty="0"/>
              <a:t>month, day, and year to the </a:t>
            </a:r>
            <a:r>
              <a:rPr lang="en-GB" dirty="0" err="1"/>
              <a:t>checkdate</a:t>
            </a:r>
            <a:r>
              <a:rPr lang="en-GB" dirty="0"/>
              <a:t> function</a:t>
            </a:r>
            <a:r>
              <a:rPr lang="en-PK" dirty="0"/>
              <a:t>.</a:t>
            </a:r>
          </a:p>
          <a:p>
            <a:r>
              <a:rPr lang="en-PK" dirty="0"/>
              <a:t>R</a:t>
            </a:r>
            <a:r>
              <a:rPr lang="en-GB" dirty="0" err="1"/>
              <a:t>eturns</a:t>
            </a:r>
            <a:r>
              <a:rPr lang="en-GB" dirty="0"/>
              <a:t> a value of TRUE if the</a:t>
            </a:r>
            <a:r>
              <a:rPr lang="en-PK" dirty="0"/>
              <a:t> </a:t>
            </a:r>
            <a:r>
              <a:rPr lang="en-GB" dirty="0"/>
              <a:t>date is valid, or FALSE if it is not.</a:t>
            </a:r>
            <a:endParaRPr lang="en-PK" dirty="0"/>
          </a:p>
          <a:p>
            <a:r>
              <a:rPr lang="en-GB" dirty="0"/>
              <a:t>Example 7-3. Checking for the validity of a date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$month = 9; // September (only has 30 days)</a:t>
            </a:r>
          </a:p>
          <a:p>
            <a:pPr marL="457200" lvl="1" indent="0">
              <a:buNone/>
            </a:pPr>
            <a:r>
              <a:rPr lang="en-GB" dirty="0"/>
              <a:t>$day = 31; // 31st</a:t>
            </a:r>
          </a:p>
          <a:p>
            <a:pPr marL="457200" lvl="1" indent="0">
              <a:buNone/>
            </a:pPr>
            <a:r>
              <a:rPr lang="en-GB" dirty="0"/>
              <a:t>$year = 2022; // 2022</a:t>
            </a:r>
          </a:p>
          <a:p>
            <a:pPr marL="457200" lvl="1" indent="0">
              <a:buNone/>
            </a:pPr>
            <a:r>
              <a:rPr lang="en-GB" dirty="0"/>
              <a:t>if (</a:t>
            </a:r>
            <a:r>
              <a:rPr lang="en-GB" dirty="0" err="1"/>
              <a:t>checkdate</a:t>
            </a:r>
            <a:r>
              <a:rPr lang="en-GB" dirty="0"/>
              <a:t>($month, $day, $year)) echo "Date is valid";</a:t>
            </a:r>
          </a:p>
          <a:p>
            <a:pPr marL="457200" lvl="1" indent="0">
              <a:buNone/>
            </a:pPr>
            <a:r>
              <a:rPr lang="en-GB" dirty="0"/>
              <a:t>else echo "Date is invalid";</a:t>
            </a:r>
          </a:p>
          <a:p>
            <a:pPr marL="457200" lvl="1" indent="0">
              <a:buNone/>
            </a:pPr>
            <a:r>
              <a:rPr lang="en-GB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E2F22-84E7-4FFB-A2CE-F7D74C758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2136-8EFD-4B26-BF62-935BDD60B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Numerically Indexed Arrays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60C4D-5B42-494B-893C-DE8DF86F9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4" y="1397629"/>
            <a:ext cx="11279909" cy="533196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An array with a numeric index.</a:t>
            </a:r>
          </a:p>
          <a:p>
            <a:r>
              <a:rPr lang="en-US" sz="3200" dirty="0"/>
              <a:t>The indices start at zero by default.</a:t>
            </a:r>
          </a:p>
          <a:p>
            <a:r>
              <a:rPr lang="en-US" sz="3200" dirty="0"/>
              <a:t>The index can be assigned automatically.</a:t>
            </a:r>
          </a:p>
          <a:p>
            <a:pPr lvl="2"/>
            <a:r>
              <a:rPr lang="en-PK" sz="2600" dirty="0"/>
              <a:t>E</a:t>
            </a:r>
            <a:r>
              <a:rPr lang="en-GB" sz="2600" dirty="0"/>
              <a:t>ach time </a:t>
            </a:r>
            <a:r>
              <a:rPr lang="en-PK" sz="2600" dirty="0"/>
              <a:t>a </a:t>
            </a:r>
            <a:r>
              <a:rPr lang="en-GB" sz="2600" dirty="0"/>
              <a:t>v</a:t>
            </a:r>
            <a:r>
              <a:rPr lang="en-PK" sz="2600" dirty="0"/>
              <a:t>a</a:t>
            </a:r>
            <a:r>
              <a:rPr lang="en-GB" sz="2600" dirty="0"/>
              <a:t>l</a:t>
            </a:r>
            <a:r>
              <a:rPr lang="en-PK" sz="2600" dirty="0"/>
              <a:t>u</a:t>
            </a:r>
            <a:r>
              <a:rPr lang="en-GB" sz="2600" dirty="0"/>
              <a:t>e</a:t>
            </a:r>
            <a:r>
              <a:rPr lang="en-PK" sz="2600" dirty="0"/>
              <a:t> </a:t>
            </a:r>
            <a:r>
              <a:rPr lang="en-GB" sz="2600" dirty="0" err="1"/>
              <a:t>i</a:t>
            </a:r>
            <a:r>
              <a:rPr lang="en-PK" sz="2600" dirty="0"/>
              <a:t>s </a:t>
            </a:r>
            <a:r>
              <a:rPr lang="en-GB" sz="2600" dirty="0"/>
              <a:t>assign</a:t>
            </a:r>
            <a:r>
              <a:rPr lang="en-PK" sz="2600" dirty="0"/>
              <a:t>ed</a:t>
            </a:r>
            <a:r>
              <a:rPr lang="en-GB" sz="2600" dirty="0"/>
              <a:t>, the first empty</a:t>
            </a:r>
            <a:r>
              <a:rPr lang="en-PK" sz="2600" dirty="0"/>
              <a:t> </a:t>
            </a:r>
            <a:r>
              <a:rPr lang="en-GB" sz="2600" dirty="0"/>
              <a:t>location is used to store the value, and a pointer internal to PHP is</a:t>
            </a:r>
            <a:r>
              <a:rPr lang="en-PK" sz="2600" dirty="0"/>
              <a:t> </a:t>
            </a:r>
            <a:r>
              <a:rPr lang="en-GB" sz="2600" dirty="0"/>
              <a:t>incremented to point to the next free location</a:t>
            </a:r>
            <a:r>
              <a:rPr lang="en-PK" sz="2600" dirty="0"/>
              <a:t>.</a:t>
            </a:r>
          </a:p>
          <a:p>
            <a:r>
              <a:rPr lang="en-GB" sz="3200" dirty="0"/>
              <a:t>Example 6-1. Adding items to an array</a:t>
            </a:r>
            <a:endParaRPr lang="en-PK" sz="3200" dirty="0"/>
          </a:p>
          <a:p>
            <a:pPr marL="457200" lvl="1" indent="0">
              <a:buNone/>
            </a:pPr>
            <a:r>
              <a:rPr lang="en-GB" sz="3000" dirty="0"/>
              <a:t>&lt;?php</a:t>
            </a:r>
          </a:p>
          <a:p>
            <a:pPr marL="457200" lvl="1" indent="0">
              <a:buNone/>
            </a:pPr>
            <a:r>
              <a:rPr lang="en-GB" sz="3000" dirty="0"/>
              <a:t>$paper[] = "Copier";</a:t>
            </a:r>
          </a:p>
          <a:p>
            <a:pPr marL="457200" lvl="1" indent="0">
              <a:buNone/>
            </a:pPr>
            <a:r>
              <a:rPr lang="en-GB" sz="3000" dirty="0"/>
              <a:t>$paper[] = "Inkjet";</a:t>
            </a:r>
          </a:p>
          <a:p>
            <a:pPr marL="457200" lvl="1" indent="0">
              <a:buNone/>
            </a:pPr>
            <a:r>
              <a:rPr lang="en-GB" sz="3000" dirty="0"/>
              <a:t>$paper[] = "Laser";</a:t>
            </a:r>
          </a:p>
          <a:p>
            <a:pPr marL="457200" lvl="1" indent="0">
              <a:buNone/>
            </a:pPr>
            <a:r>
              <a:rPr lang="en-GB" sz="3000" dirty="0"/>
              <a:t>$paper[] = "Photo";</a:t>
            </a:r>
          </a:p>
          <a:p>
            <a:pPr marL="457200" lvl="1" indent="0">
              <a:buNone/>
            </a:pPr>
            <a:r>
              <a:rPr lang="en-GB" sz="3000" dirty="0" err="1"/>
              <a:t>print_r</a:t>
            </a:r>
            <a:r>
              <a:rPr lang="en-GB" sz="3000" dirty="0"/>
              <a:t>($paper);</a:t>
            </a:r>
          </a:p>
          <a:p>
            <a:pPr marL="457200" lvl="1" indent="0">
              <a:buNone/>
            </a:pPr>
            <a:r>
              <a:rPr lang="en-GB" sz="3000" dirty="0"/>
              <a:t>?&gt;</a:t>
            </a:r>
            <a:r>
              <a:rPr lang="en-PK" sz="3000" dirty="0"/>
              <a:t> // </a:t>
            </a:r>
            <a:r>
              <a:rPr lang="en-GB" sz="3000" dirty="0"/>
              <a:t>Array ( [0] =&gt; Copier [1] =&gt; Inkjet [2] =&gt; Laser [3] =&gt; Photo 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5E055-5657-4910-AB09-CB9E0B1E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1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89D7E-5EC5-4C2A-B23F-B2BB3317A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Numerically Indexed Arrays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6BDCF-E126-457B-9E19-E300C084C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66" y="1420009"/>
            <a:ext cx="11657066" cy="4936340"/>
          </a:xfrm>
        </p:spPr>
        <p:txBody>
          <a:bodyPr numCol="2">
            <a:normAutofit lnSpcReduction="10000"/>
          </a:bodyPr>
          <a:lstStyle/>
          <a:p>
            <a:r>
              <a:rPr lang="en-GB" i="1" dirty="0"/>
              <a:t>Example 6-2. Adding items to an array using explicit locations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$paper[0] = "Copier";</a:t>
            </a:r>
          </a:p>
          <a:p>
            <a:pPr marL="457200" lvl="1" indent="0">
              <a:buNone/>
            </a:pPr>
            <a:r>
              <a:rPr lang="en-GB" dirty="0"/>
              <a:t>$paper[1] = "Inkjet";</a:t>
            </a:r>
          </a:p>
          <a:p>
            <a:pPr marL="457200" lvl="1" indent="0">
              <a:buNone/>
            </a:pPr>
            <a:r>
              <a:rPr lang="en-GB" dirty="0"/>
              <a:t>$paper[2] = "Laser";</a:t>
            </a:r>
          </a:p>
          <a:p>
            <a:pPr marL="457200" lvl="1" indent="0">
              <a:buNone/>
            </a:pPr>
            <a:r>
              <a:rPr lang="en-GB" dirty="0"/>
              <a:t>$paper[3] = "Photo";</a:t>
            </a:r>
          </a:p>
          <a:p>
            <a:pPr marL="457200" lvl="1" indent="0">
              <a:buNone/>
            </a:pPr>
            <a:r>
              <a:rPr lang="en-GB" dirty="0" err="1"/>
              <a:t>print_r</a:t>
            </a:r>
            <a:r>
              <a:rPr lang="en-GB" dirty="0"/>
              <a:t>($paper);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  <a:p>
            <a:pPr marL="457200" lvl="1" indent="0">
              <a:buNone/>
            </a:pPr>
            <a:endParaRPr lang="en-PK" dirty="0"/>
          </a:p>
          <a:p>
            <a:pPr marL="457200" lvl="1" indent="0">
              <a:buNone/>
            </a:pPr>
            <a:endParaRPr lang="en-PK" dirty="0"/>
          </a:p>
          <a:p>
            <a:r>
              <a:rPr lang="en-GB" sz="3200" i="1" dirty="0"/>
              <a:t>Example 6-3. Adding items to an array and retrieving them</a:t>
            </a:r>
          </a:p>
          <a:p>
            <a:pPr marL="457200" lvl="1" indent="0">
              <a:buNone/>
            </a:pPr>
            <a:r>
              <a:rPr lang="en-GB" sz="3000" dirty="0"/>
              <a:t>&lt;?php</a:t>
            </a:r>
          </a:p>
          <a:p>
            <a:pPr marL="457200" lvl="1" indent="0">
              <a:buNone/>
            </a:pPr>
            <a:r>
              <a:rPr lang="en-GB" sz="3000" dirty="0"/>
              <a:t>$paper[] = "Copier";</a:t>
            </a:r>
          </a:p>
          <a:p>
            <a:pPr marL="457200" lvl="1" indent="0">
              <a:buNone/>
            </a:pPr>
            <a:r>
              <a:rPr lang="en-GB" sz="3000" dirty="0"/>
              <a:t>$paper[] = "Inkjet";</a:t>
            </a:r>
          </a:p>
          <a:p>
            <a:pPr marL="457200" lvl="1" indent="0">
              <a:buNone/>
            </a:pPr>
            <a:r>
              <a:rPr lang="en-GB" sz="3000" dirty="0"/>
              <a:t>$paper[] = "Laser";</a:t>
            </a:r>
          </a:p>
          <a:p>
            <a:pPr marL="457200" lvl="1" indent="0">
              <a:buNone/>
            </a:pPr>
            <a:r>
              <a:rPr lang="en-GB" sz="3000" dirty="0"/>
              <a:t>$paper[] = "Photo";</a:t>
            </a:r>
          </a:p>
          <a:p>
            <a:pPr marL="457200" lvl="1" indent="0">
              <a:buNone/>
            </a:pPr>
            <a:r>
              <a:rPr lang="en-GB" sz="3000" dirty="0"/>
              <a:t>for ($j = 0 ; $j &lt; 4 ; ++$j)</a:t>
            </a:r>
          </a:p>
          <a:p>
            <a:pPr marL="457200" lvl="1" indent="0">
              <a:buNone/>
            </a:pPr>
            <a:r>
              <a:rPr lang="en-PK" sz="3000" dirty="0"/>
              <a:t>	</a:t>
            </a:r>
            <a:r>
              <a:rPr lang="en-GB" sz="3000" dirty="0"/>
              <a:t>echo "$j: $paper[$j]&lt;</a:t>
            </a:r>
            <a:r>
              <a:rPr lang="en-GB" sz="3000" dirty="0" err="1"/>
              <a:t>br</a:t>
            </a:r>
            <a:r>
              <a:rPr lang="en-GB" sz="3000" dirty="0"/>
              <a:t>&gt;";</a:t>
            </a:r>
          </a:p>
          <a:p>
            <a:pPr marL="457200" lvl="1" indent="0">
              <a:buNone/>
            </a:pPr>
            <a:r>
              <a:rPr lang="en-PK" sz="3000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2E6CD-F593-409C-AEB9-22D8FCEF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6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4AE0-A430-416A-8733-855EBDD6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Associative Arrays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FEC6F-EC31-4723-828B-66263DB98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23191"/>
            <a:ext cx="11279909" cy="5263224"/>
          </a:xfrm>
        </p:spPr>
        <p:txBody>
          <a:bodyPr>
            <a:normAutofit lnSpcReduction="10000"/>
          </a:bodyPr>
          <a:lstStyle/>
          <a:p>
            <a:r>
              <a:rPr lang="en-PK" dirty="0"/>
              <a:t>R</a:t>
            </a:r>
            <a:r>
              <a:rPr lang="en-GB" dirty="0" err="1"/>
              <a:t>eference</a:t>
            </a:r>
            <a:r>
              <a:rPr lang="en-PK" dirty="0"/>
              <a:t> </a:t>
            </a:r>
            <a:r>
              <a:rPr lang="en-GB" dirty="0"/>
              <a:t>the items in an array by name rather than by number.</a:t>
            </a:r>
            <a:endParaRPr lang="en-PK" dirty="0"/>
          </a:p>
          <a:p>
            <a:r>
              <a:rPr lang="en-GB" dirty="0"/>
              <a:t>The names are called </a:t>
            </a:r>
            <a:r>
              <a:rPr lang="en-GB" b="1" dirty="0"/>
              <a:t>indexes or keys</a:t>
            </a:r>
            <a:r>
              <a:rPr lang="en-GB" dirty="0"/>
              <a:t>, and the</a:t>
            </a:r>
            <a:r>
              <a:rPr lang="en-PK" dirty="0"/>
              <a:t> </a:t>
            </a:r>
            <a:r>
              <a:rPr lang="en-GB" dirty="0"/>
              <a:t>items assigned to them are called </a:t>
            </a:r>
            <a:r>
              <a:rPr lang="en-GB" b="1" dirty="0"/>
              <a:t>values</a:t>
            </a:r>
            <a:r>
              <a:rPr lang="en-GB" dirty="0"/>
              <a:t>.</a:t>
            </a:r>
            <a:endParaRPr lang="en-PK" dirty="0"/>
          </a:p>
          <a:p>
            <a:r>
              <a:rPr lang="en-GB" i="1" dirty="0"/>
              <a:t>Example 6-4. Adding items to an associative array and retrieving them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$paper['copier'] = "Copier &amp; Multipurpose";</a:t>
            </a:r>
          </a:p>
          <a:p>
            <a:pPr marL="457200" lvl="1" indent="0">
              <a:buNone/>
            </a:pPr>
            <a:r>
              <a:rPr lang="en-GB" dirty="0"/>
              <a:t>$paper['inkjet'] = "Inkjet Printer";</a:t>
            </a:r>
          </a:p>
          <a:p>
            <a:pPr marL="457200" lvl="1" indent="0">
              <a:buNone/>
            </a:pPr>
            <a:r>
              <a:rPr lang="en-GB" dirty="0"/>
              <a:t>$paper['laser'] = "Laser Printer";</a:t>
            </a:r>
          </a:p>
          <a:p>
            <a:pPr marL="457200" lvl="1" indent="0">
              <a:buNone/>
            </a:pPr>
            <a:r>
              <a:rPr lang="en-GB" dirty="0"/>
              <a:t>$paper['photo'] = "Photographic Paper";</a:t>
            </a:r>
          </a:p>
          <a:p>
            <a:pPr marL="457200" lvl="1" indent="0">
              <a:buNone/>
            </a:pPr>
            <a:r>
              <a:rPr lang="en-GB" dirty="0"/>
              <a:t>echo $paper['laser'];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9E689-3605-4004-B916-C11F97529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7977E-D60D-4AAA-99D3-56CC09BA0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 Using the array Keyword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105F6-355D-448E-960A-617C5224A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66222"/>
            <a:ext cx="11279909" cy="535525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</a:t>
            </a:r>
            <a:r>
              <a:rPr lang="en-PK" dirty="0"/>
              <a:t>s</a:t>
            </a:r>
            <a:r>
              <a:rPr lang="en-GB" dirty="0"/>
              <a:t>s</a:t>
            </a:r>
            <a:r>
              <a:rPr lang="en-PK" dirty="0" err="1"/>
              <a:t>i</a:t>
            </a:r>
            <a:r>
              <a:rPr lang="en-GB" dirty="0"/>
              <a:t>g</a:t>
            </a:r>
            <a:r>
              <a:rPr lang="en-PK" dirty="0"/>
              <a:t>n </a:t>
            </a:r>
            <a:r>
              <a:rPr lang="en-GB" dirty="0"/>
              <a:t>v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/>
              <a:t>u</a:t>
            </a:r>
            <a:r>
              <a:rPr lang="en-GB" dirty="0"/>
              <a:t>e</a:t>
            </a:r>
            <a:r>
              <a:rPr lang="en-PK" dirty="0"/>
              <a:t>s </a:t>
            </a:r>
            <a:r>
              <a:rPr lang="en-GB" dirty="0"/>
              <a:t>a</a:t>
            </a:r>
            <a:r>
              <a:rPr lang="en-PK" dirty="0"/>
              <a:t>t </a:t>
            </a:r>
            <a:r>
              <a:rPr lang="en-GB" dirty="0"/>
              <a:t>o</a:t>
            </a:r>
            <a:r>
              <a:rPr lang="en-PK" dirty="0" err="1"/>
              <a:t>nce</a:t>
            </a:r>
            <a:r>
              <a:rPr lang="en-PK" dirty="0"/>
              <a:t>.</a:t>
            </a:r>
          </a:p>
          <a:p>
            <a:r>
              <a:rPr lang="en-PK" dirty="0"/>
              <a:t>U</a:t>
            </a:r>
            <a:r>
              <a:rPr lang="en-GB" dirty="0"/>
              <a:t>sing the format </a:t>
            </a:r>
            <a:r>
              <a:rPr lang="en-GB" i="1" dirty="0"/>
              <a:t>key </a:t>
            </a:r>
            <a:r>
              <a:rPr lang="en-GB" dirty="0"/>
              <a:t>=&gt; </a:t>
            </a:r>
            <a:r>
              <a:rPr lang="en-GB" i="1" dirty="0"/>
              <a:t>value</a:t>
            </a:r>
            <a:r>
              <a:rPr lang="en-PK" i="1" dirty="0"/>
              <a:t>, </a:t>
            </a:r>
            <a:r>
              <a:rPr lang="en-GB" dirty="0"/>
              <a:t>s</a:t>
            </a:r>
            <a:r>
              <a:rPr lang="en-PK" dirty="0" err="1"/>
              <a:t>i</a:t>
            </a:r>
            <a:r>
              <a:rPr lang="en-GB" dirty="0"/>
              <a:t>m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 err="1"/>
              <a:t>i</a:t>
            </a:r>
            <a:r>
              <a:rPr lang="en-GB" dirty="0"/>
              <a:t>a</a:t>
            </a:r>
            <a:r>
              <a:rPr lang="en-PK" dirty="0"/>
              <a:t>r </a:t>
            </a:r>
            <a:r>
              <a:rPr lang="en-GB" dirty="0"/>
              <a:t>t</a:t>
            </a:r>
            <a:r>
              <a:rPr lang="en-PK" dirty="0"/>
              <a:t>o = </a:t>
            </a:r>
            <a:r>
              <a:rPr lang="en-GB" dirty="0"/>
              <a:t>b</a:t>
            </a:r>
            <a:r>
              <a:rPr lang="en-PK" dirty="0"/>
              <a:t>u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s</a:t>
            </a:r>
            <a:r>
              <a:rPr lang="en-GB" dirty="0"/>
              <a:t>s</a:t>
            </a:r>
            <a:r>
              <a:rPr lang="en-PK" dirty="0" err="1"/>
              <a:t>i</a:t>
            </a:r>
            <a:r>
              <a:rPr lang="en-GB" dirty="0"/>
              <a:t>g</a:t>
            </a:r>
            <a:r>
              <a:rPr lang="en-PK" dirty="0"/>
              <a:t>n</a:t>
            </a:r>
            <a:r>
              <a:rPr lang="en-GB" dirty="0" err="1"/>
              <a:t>i</a:t>
            </a:r>
            <a:r>
              <a:rPr lang="en-PK" dirty="0"/>
              <a:t>ng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v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/>
              <a:t>u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a</a:t>
            </a:r>
            <a:r>
              <a:rPr lang="en-PK" dirty="0"/>
              <a:t>n 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e</a:t>
            </a:r>
            <a:r>
              <a:rPr lang="en-GB" dirty="0"/>
              <a:t>x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o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v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 err="1"/>
              <a:t>i</a:t>
            </a:r>
            <a:r>
              <a:rPr lang="en-GB" dirty="0"/>
              <a:t>a</a:t>
            </a:r>
            <a:r>
              <a:rPr lang="en-PK" dirty="0"/>
              <a:t>b</a:t>
            </a:r>
            <a:r>
              <a:rPr lang="en-GB" dirty="0"/>
              <a:t>l</a:t>
            </a:r>
            <a:r>
              <a:rPr lang="en-PK" dirty="0"/>
              <a:t>e.</a:t>
            </a:r>
          </a:p>
          <a:p>
            <a:r>
              <a:rPr lang="en-GB" i="1" dirty="0"/>
              <a:t>Example 6-5. Adding items to an array using the array keyword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$p1 = array("Copier", "Inkjet", "Laser", "Photo");</a:t>
            </a:r>
          </a:p>
          <a:p>
            <a:pPr marL="457200" lvl="1" indent="0">
              <a:buNone/>
            </a:pPr>
            <a:r>
              <a:rPr lang="es-ES" dirty="0"/>
              <a:t>echo "p1 </a:t>
            </a:r>
            <a:r>
              <a:rPr lang="es-ES" dirty="0" err="1"/>
              <a:t>element</a:t>
            </a:r>
            <a:r>
              <a:rPr lang="es-ES" dirty="0"/>
              <a:t>: " . $p1[2] . "&lt;</a:t>
            </a:r>
            <a:r>
              <a:rPr lang="es-ES" dirty="0" err="1"/>
              <a:t>br</a:t>
            </a:r>
            <a:r>
              <a:rPr lang="es-ES" dirty="0"/>
              <a:t>&gt;";</a:t>
            </a:r>
          </a:p>
          <a:p>
            <a:pPr marL="457200" lvl="1" indent="0">
              <a:buNone/>
            </a:pPr>
            <a:r>
              <a:rPr lang="en-GB" dirty="0"/>
              <a:t>$p2 = array('copier' =&gt; "Copier &amp; Multipurpose",</a:t>
            </a:r>
          </a:p>
          <a:p>
            <a:pPr marL="457200" lvl="1" indent="0">
              <a:buNone/>
            </a:pPr>
            <a:r>
              <a:rPr lang="en-GB" dirty="0"/>
              <a:t>'inkjet' =&gt; "Inkjet Printer",</a:t>
            </a:r>
          </a:p>
          <a:p>
            <a:pPr marL="457200" lvl="1" indent="0">
              <a:buNone/>
            </a:pPr>
            <a:r>
              <a:rPr lang="en-GB" dirty="0"/>
              <a:t>'laser' =&gt; "Laser Printer",</a:t>
            </a:r>
          </a:p>
          <a:p>
            <a:pPr marL="457200" lvl="1" indent="0">
              <a:buNone/>
            </a:pPr>
            <a:r>
              <a:rPr lang="en-GB" dirty="0"/>
              <a:t>'photo' =&gt; "Photographic Paper");</a:t>
            </a:r>
          </a:p>
          <a:p>
            <a:pPr marL="457200" lvl="1" indent="0">
              <a:buNone/>
            </a:pPr>
            <a:r>
              <a:rPr lang="nn-NO" dirty="0"/>
              <a:t>echo "p2 element: " . $p2['inkjet'] . "&lt;br&gt;";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1CECB-CE1C-47D8-9194-065B18E3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7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E120-F5DE-4D2B-BA67-2980F8889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foreach...as Loop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F777D-2666-4AB1-80BB-A28D1CDF7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44706"/>
            <a:ext cx="11279909" cy="5241709"/>
          </a:xfrm>
        </p:spPr>
        <p:txBody>
          <a:bodyPr>
            <a:normAutofit fontScale="92500" lnSpcReduction="10000"/>
          </a:bodyPr>
          <a:lstStyle/>
          <a:p>
            <a:r>
              <a:rPr lang="en-PK" dirty="0"/>
              <a:t>S</a:t>
            </a:r>
            <a:r>
              <a:rPr lang="en-GB" dirty="0" err="1"/>
              <a:t>tep</a:t>
            </a:r>
            <a:r>
              <a:rPr lang="en-GB" dirty="0"/>
              <a:t> through f</a:t>
            </a:r>
            <a:r>
              <a:rPr lang="en-PK" dirty="0" err="1"/>
              <a:t>i</a:t>
            </a:r>
            <a:r>
              <a:rPr lang="en-GB" dirty="0"/>
              <a:t>r</a:t>
            </a:r>
            <a:r>
              <a:rPr lang="en-PK" dirty="0"/>
              <a:t>s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m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l</a:t>
            </a:r>
            <a:r>
              <a:rPr lang="en-PK" dirty="0"/>
              <a:t>a</a:t>
            </a:r>
            <a:r>
              <a:rPr lang="en-GB" dirty="0" err="1"/>
              <a:t>st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m </a:t>
            </a:r>
            <a:r>
              <a:rPr lang="en-GB" dirty="0"/>
              <a:t>in an array, one at a time</a:t>
            </a:r>
            <a:r>
              <a:rPr lang="en-PK" dirty="0"/>
              <a:t>.</a:t>
            </a:r>
          </a:p>
          <a:p>
            <a:r>
              <a:rPr lang="en-GB" dirty="0"/>
              <a:t>I</a:t>
            </a:r>
            <a:r>
              <a:rPr lang="en-PK" dirty="0"/>
              <a:t>n </a:t>
            </a:r>
            <a:r>
              <a:rPr lang="en-GB" dirty="0"/>
              <a:t>e</a:t>
            </a:r>
            <a:r>
              <a:rPr lang="en-PK" dirty="0"/>
              <a:t>a</a:t>
            </a:r>
            <a:r>
              <a:rPr lang="en-GB" dirty="0"/>
              <a:t>c</a:t>
            </a:r>
            <a:r>
              <a:rPr lang="en-PK" dirty="0"/>
              <a:t>h </a:t>
            </a:r>
            <a:r>
              <a:rPr lang="en-GB" dirty="0" err="1"/>
              <a:t>i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r</a:t>
            </a:r>
            <a:r>
              <a:rPr lang="en-PK" dirty="0"/>
              <a:t>a</a:t>
            </a:r>
            <a:r>
              <a:rPr lang="en-GB" dirty="0"/>
              <a:t>y</a:t>
            </a:r>
            <a:r>
              <a:rPr lang="en-PK" dirty="0"/>
              <a:t> </a:t>
            </a:r>
            <a:r>
              <a:rPr lang="en-GB" dirty="0"/>
              <a:t>e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m</a:t>
            </a:r>
            <a:r>
              <a:rPr lang="en-GB" dirty="0"/>
              <a:t>e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p</a:t>
            </a:r>
            <a:r>
              <a:rPr lang="en-PK" dirty="0"/>
              <a:t>l</a:t>
            </a:r>
            <a:r>
              <a:rPr lang="en-GB" dirty="0"/>
              <a:t>a</a:t>
            </a:r>
            <a:r>
              <a:rPr lang="en-PK" dirty="0"/>
              <a:t>c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n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v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 err="1"/>
              <a:t>iable</a:t>
            </a:r>
            <a:r>
              <a:rPr lang="en-PK" dirty="0"/>
              <a:t> following as k</a:t>
            </a:r>
            <a:r>
              <a:rPr lang="en-GB" dirty="0"/>
              <a:t>e</a:t>
            </a:r>
            <a:r>
              <a:rPr lang="en-PK" dirty="0"/>
              <a:t>y</a:t>
            </a:r>
            <a:r>
              <a:rPr lang="en-GB" dirty="0"/>
              <a:t>w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d.</a:t>
            </a:r>
          </a:p>
          <a:p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o</a:t>
            </a:r>
            <a:r>
              <a:rPr lang="en-PK" dirty="0"/>
              <a:t>p </a:t>
            </a:r>
            <a:r>
              <a:rPr lang="en-GB" dirty="0"/>
              <a:t>e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s </a:t>
            </a:r>
            <a:r>
              <a:rPr lang="en-GB" dirty="0"/>
              <a:t>w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n 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/>
              <a:t>l</a:t>
            </a:r>
            <a:r>
              <a:rPr lang="en-PK" dirty="0"/>
              <a:t> </a:t>
            </a:r>
            <a:r>
              <a:rPr lang="en-GB" dirty="0"/>
              <a:t>v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/>
              <a:t>u</a:t>
            </a:r>
            <a:r>
              <a:rPr lang="en-GB" dirty="0"/>
              <a:t>e</a:t>
            </a:r>
            <a:r>
              <a:rPr lang="en-PK" dirty="0"/>
              <a:t>s 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v</a:t>
            </a:r>
            <a:r>
              <a:rPr lang="en-PK" dirty="0"/>
              <a:t>e </a:t>
            </a:r>
            <a:r>
              <a:rPr lang="en-GB" dirty="0"/>
              <a:t>b</a:t>
            </a:r>
            <a:r>
              <a:rPr lang="en-PK" dirty="0"/>
              <a:t>e</a:t>
            </a:r>
            <a:r>
              <a:rPr lang="en-GB" dirty="0"/>
              <a:t>e</a:t>
            </a:r>
            <a:r>
              <a:rPr lang="en-PK" dirty="0"/>
              <a:t>n 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d.</a:t>
            </a:r>
          </a:p>
          <a:p>
            <a:pPr lvl="2"/>
            <a:r>
              <a:rPr lang="en-GB" dirty="0"/>
              <a:t>You don’t have to know how many items are there in an array. </a:t>
            </a:r>
            <a:endParaRPr lang="en-PK" dirty="0"/>
          </a:p>
          <a:p>
            <a:r>
              <a:rPr lang="en-GB" i="1" dirty="0"/>
              <a:t>Example 6-6. Walking through a numeric array using foreach...as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$paper = array("Copier", "Inkjet", "Laser", "Photo");</a:t>
            </a:r>
          </a:p>
          <a:p>
            <a:pPr marL="457200" lvl="1" indent="0">
              <a:buNone/>
            </a:pPr>
            <a:r>
              <a:rPr lang="en-GB" dirty="0"/>
              <a:t>$j = 0;</a:t>
            </a:r>
          </a:p>
          <a:p>
            <a:pPr marL="457200" lvl="1" indent="0">
              <a:buNone/>
            </a:pPr>
            <a:r>
              <a:rPr lang="en-GB" dirty="0"/>
              <a:t>foreach($paper as $item)</a:t>
            </a:r>
            <a:r>
              <a:rPr lang="en-PK" dirty="0"/>
              <a:t> {</a:t>
            </a:r>
          </a:p>
          <a:p>
            <a:pPr marL="457200" lvl="1" indent="0">
              <a:buNone/>
            </a:pPr>
            <a:r>
              <a:rPr lang="en-PK" sz="2800" dirty="0"/>
              <a:t>	</a:t>
            </a:r>
            <a:r>
              <a:rPr lang="en-GB" sz="2800" dirty="0"/>
              <a:t>echo "$j: $item&lt;</a:t>
            </a:r>
            <a:r>
              <a:rPr lang="en-GB" sz="2800" dirty="0" err="1"/>
              <a:t>br</a:t>
            </a:r>
            <a:r>
              <a:rPr lang="en-GB" sz="2800" dirty="0"/>
              <a:t>&gt;";</a:t>
            </a:r>
            <a:r>
              <a:rPr lang="en-PK" sz="2800" dirty="0"/>
              <a:t> </a:t>
            </a:r>
            <a:r>
              <a:rPr lang="en-GB" sz="2800" dirty="0"/>
              <a:t>++$j;</a:t>
            </a:r>
          </a:p>
          <a:p>
            <a:pPr marL="457200" lvl="1" indent="0">
              <a:buNone/>
            </a:pPr>
            <a:r>
              <a:rPr lang="en-PK" dirty="0"/>
              <a:t>}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B9DAD4-4995-46ED-B782-5660DC5A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1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750F0-04F6-4375-9994-FB492B12B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foreach...as Loop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D92CF-380C-4BC5-8769-579B810C8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142156"/>
          </a:xfrm>
        </p:spPr>
        <p:txBody>
          <a:bodyPr>
            <a:normAutofit/>
          </a:bodyPr>
          <a:lstStyle/>
          <a:p>
            <a:r>
              <a:rPr lang="en-GB" dirty="0"/>
              <a:t>Example 6-7. Walking through an associative array using foreach...as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$paper = array('copier' =&gt; "Copier &amp; Multipurpose",</a:t>
            </a:r>
          </a:p>
          <a:p>
            <a:pPr marL="457200" lvl="1" indent="0">
              <a:buNone/>
            </a:pPr>
            <a:r>
              <a:rPr lang="en-PK" dirty="0"/>
              <a:t>			</a:t>
            </a:r>
            <a:r>
              <a:rPr lang="en-GB" dirty="0"/>
              <a:t>'inkjet' =&gt; "Inkjet Printer",</a:t>
            </a:r>
          </a:p>
          <a:p>
            <a:pPr marL="457200" lvl="1" indent="0">
              <a:buNone/>
            </a:pPr>
            <a:r>
              <a:rPr lang="en-PK" dirty="0"/>
              <a:t>			</a:t>
            </a:r>
            <a:r>
              <a:rPr lang="en-GB" dirty="0"/>
              <a:t>'laser' =&gt; "Laser Printer",</a:t>
            </a:r>
          </a:p>
          <a:p>
            <a:pPr marL="457200" lvl="1" indent="0">
              <a:buNone/>
            </a:pPr>
            <a:r>
              <a:rPr lang="en-PK" dirty="0"/>
              <a:t>			</a:t>
            </a:r>
            <a:r>
              <a:rPr lang="en-GB" dirty="0"/>
              <a:t>'photo' =&gt; "Photographic Paper");</a:t>
            </a:r>
          </a:p>
          <a:p>
            <a:pPr marL="457200" lvl="1" indent="0">
              <a:buNone/>
            </a:pPr>
            <a:r>
              <a:rPr lang="en-GB" dirty="0"/>
              <a:t>foreach($paper as $item =&gt; $description)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echo "$item: $description&lt;</a:t>
            </a:r>
            <a:r>
              <a:rPr lang="en-GB" dirty="0" err="1"/>
              <a:t>br</a:t>
            </a:r>
            <a:r>
              <a:rPr lang="en-GB" dirty="0"/>
              <a:t>&gt;";</a:t>
            </a:r>
          </a:p>
          <a:p>
            <a:pPr marL="457200" lvl="1" indent="0">
              <a:buNone/>
            </a:pPr>
            <a:r>
              <a:rPr lang="en-GB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9E3FC-31EC-4DE8-8551-C54B202F5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8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BC3E4-49CE-4B32-BFAF-A6991925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Multidimensional Arrays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47F2F-2E8E-4ED2-BAE9-A1158B2DF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699" y="1332572"/>
            <a:ext cx="11912301" cy="5431934"/>
          </a:xfrm>
        </p:spPr>
        <p:txBody>
          <a:bodyPr numCol="2">
            <a:normAutofit fontScale="77500" lnSpcReduction="20000"/>
          </a:bodyPr>
          <a:lstStyle/>
          <a:p>
            <a:r>
              <a:rPr lang="en-GB" dirty="0"/>
              <a:t>A</a:t>
            </a:r>
            <a:r>
              <a:rPr lang="en-PK" dirty="0"/>
              <a:t>b</a:t>
            </a:r>
            <a:r>
              <a:rPr lang="en-GB" dirty="0" err="1"/>
              <a:t>i</a:t>
            </a:r>
            <a:r>
              <a:rPr lang="en-PK" dirty="0"/>
              <a:t>l</a:t>
            </a:r>
            <a:r>
              <a:rPr lang="en-GB" dirty="0" err="1"/>
              <a:t>i</a:t>
            </a:r>
            <a:r>
              <a:rPr lang="en-PK" dirty="0"/>
              <a:t>ty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include an entire array as a part of another one</a:t>
            </a:r>
            <a:r>
              <a:rPr lang="en-PK" dirty="0"/>
              <a:t>,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o </a:t>
            </a:r>
            <a:r>
              <a:rPr lang="en-GB" dirty="0"/>
              <a:t>o</a:t>
            </a:r>
            <a:r>
              <a:rPr lang="en-PK" dirty="0"/>
              <a:t>n..</a:t>
            </a:r>
          </a:p>
          <a:p>
            <a:r>
              <a:rPr lang="en-GB" i="1" dirty="0"/>
              <a:t>Example 6-10. Creating a multidimensional associative array</a:t>
            </a:r>
          </a:p>
          <a:p>
            <a:pPr marL="0" indent="0">
              <a:buNone/>
            </a:pPr>
            <a:r>
              <a:rPr lang="en-GB" dirty="0"/>
              <a:t>&lt;?php</a:t>
            </a:r>
          </a:p>
          <a:p>
            <a:pPr marL="0" indent="0">
              <a:buNone/>
            </a:pPr>
            <a:r>
              <a:rPr lang="en-GB" dirty="0"/>
              <a:t>$products = array(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'paper' =&gt; array(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'copier' =&gt; "Copier &amp; Multipurpose",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'inkjet' =&gt; "Inkjet Printer",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'laser' =&gt; "Laser Printer",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'photo' =&gt; "Photographic Paper"),</a:t>
            </a:r>
            <a:r>
              <a:rPr lang="en-PK" dirty="0"/>
              <a:t>	</a:t>
            </a:r>
            <a:endParaRPr lang="en-GB" dirty="0"/>
          </a:p>
          <a:p>
            <a:pPr marL="0" indent="0">
              <a:buNone/>
            </a:pPr>
            <a:r>
              <a:rPr lang="en-PK" dirty="0"/>
              <a:t>	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'pens' =&gt; array(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'ball' =&gt; "Ball Point",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</a:t>
            </a:r>
            <a:r>
              <a:rPr lang="en-GB" dirty="0" err="1"/>
              <a:t>hilite</a:t>
            </a:r>
            <a:r>
              <a:rPr lang="en-GB" dirty="0"/>
              <a:t>' =&gt; "Highlighters",</a:t>
            </a:r>
          </a:p>
          <a:p>
            <a:pPr marL="0" indent="0">
              <a:buNone/>
            </a:pPr>
            <a:r>
              <a:rPr lang="en-PK" dirty="0"/>
              <a:t>	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'marker' =&gt; "Markers"),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</a:t>
            </a:r>
            <a:r>
              <a:rPr lang="en-GB" dirty="0" err="1"/>
              <a:t>misc</a:t>
            </a:r>
            <a:r>
              <a:rPr lang="en-GB" dirty="0"/>
              <a:t>' =&gt; array(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'tape' =&gt; "Sticky Tape",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'glue' =&gt; "Adhesives",</a:t>
            </a:r>
            <a:endParaRPr lang="en-PK" dirty="0"/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'clips' =&gt; "Paperclips"</a:t>
            </a:r>
          </a:p>
          <a:p>
            <a:pPr marL="0" indent="0">
              <a:buNone/>
            </a:pPr>
            <a:r>
              <a:rPr lang="en-PK" dirty="0"/>
              <a:t>	)</a:t>
            </a:r>
          </a:p>
          <a:p>
            <a:pPr marL="0" indent="0">
              <a:buNone/>
            </a:pPr>
            <a:r>
              <a:rPr lang="en-PK" dirty="0"/>
              <a:t>);</a:t>
            </a:r>
          </a:p>
          <a:p>
            <a:pPr marL="0" indent="0">
              <a:buNone/>
            </a:pPr>
            <a:r>
              <a:rPr lang="en-GB" dirty="0"/>
              <a:t>echo "&lt;pre&gt;";</a:t>
            </a:r>
          </a:p>
          <a:p>
            <a:pPr marL="0" indent="0">
              <a:buNone/>
            </a:pPr>
            <a:r>
              <a:rPr lang="en-GB" dirty="0"/>
              <a:t>foreach($products as $section =&gt; $items)</a:t>
            </a:r>
          </a:p>
          <a:p>
            <a:pPr marL="0" indent="0">
              <a:buNone/>
            </a:pPr>
            <a:r>
              <a:rPr lang="en-PK" dirty="0"/>
              <a:t>    </a:t>
            </a:r>
            <a:r>
              <a:rPr lang="en-GB" dirty="0"/>
              <a:t>foreach($items as $key =&gt; $value)</a:t>
            </a:r>
          </a:p>
          <a:p>
            <a:pPr marL="0" indent="0">
              <a:buNone/>
            </a:pPr>
            <a:r>
              <a:rPr lang="en-PK" dirty="0"/>
              <a:t>        </a:t>
            </a:r>
            <a:r>
              <a:rPr lang="en-GB" dirty="0"/>
              <a:t>echo "$section:\</a:t>
            </a:r>
            <a:r>
              <a:rPr lang="en-GB" dirty="0" err="1"/>
              <a:t>t$key</a:t>
            </a:r>
            <a:r>
              <a:rPr lang="en-GB" dirty="0"/>
              <a:t>\t($value)&lt;</a:t>
            </a:r>
            <a:r>
              <a:rPr lang="en-GB" dirty="0" err="1"/>
              <a:t>br</a:t>
            </a:r>
            <a:r>
              <a:rPr lang="en-GB" dirty="0"/>
              <a:t>&gt;";</a:t>
            </a:r>
          </a:p>
          <a:p>
            <a:pPr marL="0" indent="0">
              <a:buNone/>
            </a:pPr>
            <a:r>
              <a:rPr lang="en-GB" dirty="0"/>
              <a:t>echo "&lt;/pre&gt;";</a:t>
            </a:r>
          </a:p>
          <a:p>
            <a:pPr marL="0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A7DD6-87A7-4678-B603-0304A499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F759C-2B18-4030-895C-D77A74831602}"/>
              </a:ext>
            </a:extLst>
          </p:cNvPr>
          <p:cNvSpPr txBox="1"/>
          <p:nvPr/>
        </p:nvSpPr>
        <p:spPr>
          <a:xfrm>
            <a:off x="8821272" y="71298"/>
            <a:ext cx="3284027" cy="1600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PK" sz="1400" dirty="0">
                <a:latin typeface="Gotham Narrow Book" pitchFamily="50" charset="0"/>
              </a:rPr>
              <a:t>O</a:t>
            </a:r>
            <a:r>
              <a:rPr lang="en-GB" sz="1400" dirty="0">
                <a:latin typeface="Gotham Narrow Book" pitchFamily="50" charset="0"/>
              </a:rPr>
              <a:t>u</a:t>
            </a:r>
            <a:r>
              <a:rPr lang="en-PK" sz="1400" dirty="0">
                <a:latin typeface="Gotham Narrow Book" pitchFamily="50" charset="0"/>
              </a:rPr>
              <a:t>t</a:t>
            </a:r>
            <a:r>
              <a:rPr lang="en-GB" sz="1400" dirty="0">
                <a:latin typeface="Gotham Narrow Book" pitchFamily="50" charset="0"/>
              </a:rPr>
              <a:t>p</a:t>
            </a:r>
            <a:r>
              <a:rPr lang="en-PK" sz="1400" dirty="0">
                <a:latin typeface="Gotham Narrow Book" pitchFamily="50" charset="0"/>
              </a:rPr>
              <a:t>u</a:t>
            </a:r>
            <a:r>
              <a:rPr lang="en-GB" sz="1400" dirty="0">
                <a:latin typeface="Gotham Narrow Book" pitchFamily="50" charset="0"/>
              </a:rPr>
              <a:t>t</a:t>
            </a:r>
            <a:r>
              <a:rPr lang="en-PK" sz="1400" dirty="0">
                <a:latin typeface="Gotham Narrow Book" pitchFamily="50" charset="0"/>
              </a:rPr>
              <a:t>:</a:t>
            </a:r>
          </a:p>
          <a:p>
            <a:r>
              <a:rPr lang="en-GB" sz="1400" dirty="0">
                <a:latin typeface="Gotham Narrow Book" pitchFamily="50" charset="0"/>
              </a:rPr>
              <a:t>paper: copier (Copier &amp; Multipurpose)</a:t>
            </a:r>
          </a:p>
          <a:p>
            <a:r>
              <a:rPr lang="en-GB" sz="1400" dirty="0">
                <a:latin typeface="Gotham Narrow Book" pitchFamily="50" charset="0"/>
              </a:rPr>
              <a:t>paper: inkjet (Inkjet Printer)</a:t>
            </a:r>
          </a:p>
          <a:p>
            <a:r>
              <a:rPr lang="en-GB" sz="1400" dirty="0">
                <a:latin typeface="Gotham Narrow Book" pitchFamily="50" charset="0"/>
              </a:rPr>
              <a:t>paper: laser (Laser Printer)</a:t>
            </a:r>
          </a:p>
          <a:p>
            <a:r>
              <a:rPr lang="en-GB" sz="1400" dirty="0">
                <a:latin typeface="Gotham Narrow Book" pitchFamily="50" charset="0"/>
              </a:rPr>
              <a:t>paper: photo (Photographic Paper)</a:t>
            </a:r>
            <a:endParaRPr lang="en-PK" sz="1400" dirty="0">
              <a:latin typeface="Gotham Narrow Book" pitchFamily="50" charset="0"/>
            </a:endParaRPr>
          </a:p>
          <a:p>
            <a:r>
              <a:rPr lang="en-GB" sz="1400" dirty="0">
                <a:latin typeface="Gotham Narrow Book" pitchFamily="50" charset="0"/>
              </a:rPr>
              <a:t>pens: ball (Ball Point)</a:t>
            </a:r>
            <a:endParaRPr lang="en-PK" sz="1400" dirty="0">
              <a:latin typeface="Gotham Narrow Book" pitchFamily="50" charset="0"/>
            </a:endParaRPr>
          </a:p>
          <a:p>
            <a:r>
              <a:rPr lang="en-PK" sz="1400" dirty="0">
                <a:latin typeface="Gotham Narrow Book" pitchFamily="50" charset="0"/>
              </a:rPr>
              <a:t>….</a:t>
            </a:r>
            <a:endParaRPr lang="en-GB" sz="1400" dirty="0">
              <a:latin typeface="Gotham Narrow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251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446BE-F1D6-4103-9B1B-8411745C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Multidimensional Arrays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E527-39FA-4801-BD8D-C7DE9CC2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395" y="1344706"/>
            <a:ext cx="11811897" cy="5513294"/>
          </a:xfrm>
        </p:spPr>
        <p:txBody>
          <a:bodyPr numCol="2">
            <a:normAutofit fontScale="92500"/>
          </a:bodyPr>
          <a:lstStyle/>
          <a:p>
            <a:r>
              <a:rPr lang="en-GB" dirty="0"/>
              <a:t>Example 6-11. Creating a multidimensional numeric array</a:t>
            </a:r>
          </a:p>
          <a:p>
            <a:pPr marL="0" indent="0">
              <a:buNone/>
            </a:pPr>
            <a:r>
              <a:rPr lang="en-GB" dirty="0"/>
              <a:t>&lt;?php</a:t>
            </a:r>
          </a:p>
          <a:p>
            <a:pPr marL="0" indent="0">
              <a:buNone/>
            </a:pPr>
            <a:r>
              <a:rPr lang="en-GB" dirty="0"/>
              <a:t>$chessboard = array(</a:t>
            </a:r>
          </a:p>
          <a:p>
            <a:pPr marL="0" indent="0">
              <a:buNone/>
            </a:pPr>
            <a:r>
              <a:rPr lang="en-PK" dirty="0"/>
              <a:t>   </a:t>
            </a:r>
            <a:r>
              <a:rPr lang="en-GB" dirty="0"/>
              <a:t>array('r', 'n', 'b', 'q', 'k', 'b', 'n', 'r’),</a:t>
            </a:r>
          </a:p>
          <a:p>
            <a:pPr marL="0" indent="0">
              <a:buNone/>
            </a:pPr>
            <a:r>
              <a:rPr lang="en-PK" dirty="0"/>
              <a:t>   </a:t>
            </a:r>
            <a:r>
              <a:rPr lang="en-GB" dirty="0"/>
              <a:t>array('p', 'p', 'p', 'p', 'p', 'p', 'p', 'p’),</a:t>
            </a:r>
          </a:p>
          <a:p>
            <a:pPr marL="0" indent="0">
              <a:buNone/>
            </a:pPr>
            <a:r>
              <a:rPr lang="en-PK" dirty="0"/>
              <a:t>   </a:t>
            </a:r>
            <a:r>
              <a:rPr lang="en-GB" dirty="0"/>
              <a:t>array(' ', ' ', ' ', ' ', ' ', ' ', ' ', ' ‘),</a:t>
            </a:r>
          </a:p>
          <a:p>
            <a:pPr marL="0" indent="0">
              <a:buNone/>
            </a:pPr>
            <a:r>
              <a:rPr lang="en-PK" dirty="0"/>
              <a:t>   </a:t>
            </a:r>
            <a:r>
              <a:rPr lang="en-GB" dirty="0"/>
              <a:t>array(' ', ' ', ' ', ' ', ' ', ' ', ' ', ' ‘),</a:t>
            </a:r>
          </a:p>
          <a:p>
            <a:pPr marL="0" indent="0">
              <a:buNone/>
            </a:pPr>
            <a:r>
              <a:rPr lang="en-PK" dirty="0"/>
              <a:t>   </a:t>
            </a:r>
            <a:r>
              <a:rPr lang="en-GB" dirty="0"/>
              <a:t>array(' ', ' ', ' ', ' ', ' ', ' ', ' ', ' ‘),</a:t>
            </a:r>
          </a:p>
          <a:p>
            <a:pPr marL="0" indent="0">
              <a:buNone/>
            </a:pPr>
            <a:r>
              <a:rPr lang="en-PK" dirty="0"/>
              <a:t>   </a:t>
            </a:r>
            <a:r>
              <a:rPr lang="en-GB" dirty="0"/>
              <a:t>array(' ', ' ', ' ', ' ', ' ', ' ', ' ', ' ‘),</a:t>
            </a:r>
          </a:p>
          <a:p>
            <a:pPr marL="0" indent="0">
              <a:buNone/>
            </a:pPr>
            <a:r>
              <a:rPr lang="en-PK" dirty="0"/>
              <a:t>   </a:t>
            </a:r>
            <a:r>
              <a:rPr lang="en-GB" dirty="0"/>
              <a:t>array('P', 'P', 'P', 'P', 'P', 'P', 'P', 'P’),</a:t>
            </a:r>
          </a:p>
          <a:p>
            <a:pPr marL="0" indent="0">
              <a:buNone/>
            </a:pPr>
            <a:r>
              <a:rPr lang="en-PK" dirty="0"/>
              <a:t>   </a:t>
            </a:r>
            <a:r>
              <a:rPr lang="en-GB" dirty="0"/>
              <a:t>array('R', 'N', 'B', 'Q', 'K', 'B', 'N', 'R')</a:t>
            </a:r>
          </a:p>
          <a:p>
            <a:pPr marL="0" indent="0">
              <a:buNone/>
            </a:pPr>
            <a:r>
              <a:rPr lang="en-GB" dirty="0"/>
              <a:t>);</a:t>
            </a:r>
          </a:p>
          <a:p>
            <a:pPr marL="0" indent="0">
              <a:buNone/>
            </a:pPr>
            <a:r>
              <a:rPr lang="en-GB" dirty="0"/>
              <a:t>echo "&lt;pre&gt;";</a:t>
            </a:r>
          </a:p>
          <a:p>
            <a:pPr marL="0" indent="0">
              <a:buNone/>
            </a:pPr>
            <a:r>
              <a:rPr lang="en-GB" dirty="0"/>
              <a:t>foreach($chessboard as $row)</a:t>
            </a:r>
            <a:r>
              <a:rPr lang="en-PK" dirty="0"/>
              <a:t> </a:t>
            </a:r>
            <a:r>
              <a:rPr lang="en-GB" dirty="0"/>
              <a:t>{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foreach ($row as $piece)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echo "$piece ";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echo "&lt;</a:t>
            </a:r>
            <a:r>
              <a:rPr lang="en-GB" dirty="0" err="1"/>
              <a:t>br</a:t>
            </a:r>
            <a:r>
              <a:rPr lang="en-GB" dirty="0"/>
              <a:t>&gt;";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pPr marL="0" indent="0">
              <a:buNone/>
            </a:pPr>
            <a:r>
              <a:rPr lang="en-GB" dirty="0"/>
              <a:t>echo "&lt;/pre&gt;";</a:t>
            </a:r>
          </a:p>
          <a:p>
            <a:pPr marL="0" indent="0">
              <a:buNone/>
            </a:pPr>
            <a:r>
              <a:rPr lang="en-GB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DAE4DF-8F90-4181-8A65-7DF11C4E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3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4950</TotalTime>
  <Words>2350</Words>
  <Application>Microsoft Office PowerPoint</Application>
  <PresentationFormat>Widescreen</PresentationFormat>
  <Paragraphs>246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Gotham Narrow Book</vt:lpstr>
      <vt:lpstr>Gotham Narrow Medium</vt:lpstr>
      <vt:lpstr>Wingdings</vt:lpstr>
      <vt:lpstr>Office Theme</vt:lpstr>
      <vt:lpstr>Web Systems &amp; Technologies</vt:lpstr>
      <vt:lpstr>Numerically Indexed Arrays</vt:lpstr>
      <vt:lpstr>Numerically Indexed Arrays</vt:lpstr>
      <vt:lpstr>Associative Arrays</vt:lpstr>
      <vt:lpstr>Assignment Using the array Keyword</vt:lpstr>
      <vt:lpstr>The foreach...as Loop</vt:lpstr>
      <vt:lpstr>The foreach...as Loop</vt:lpstr>
      <vt:lpstr>Multidimensional Arrays</vt:lpstr>
      <vt:lpstr>Multidimensional Arrays</vt:lpstr>
      <vt:lpstr>Using Array Functions</vt:lpstr>
      <vt:lpstr>Using Array Functions</vt:lpstr>
      <vt:lpstr>Using Array Functions</vt:lpstr>
      <vt:lpstr>Using Array Functions</vt:lpstr>
      <vt:lpstr>Using Array Functions</vt:lpstr>
      <vt:lpstr>Date and Time Functions</vt:lpstr>
      <vt:lpstr>Date and Time Functions</vt:lpstr>
      <vt:lpstr>Using checkdate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Arrays, Date and Time Functions</dc:title>
  <dc:subject>Web Systems and Technologies</dc:subject>
  <dc:creator>Muhammad Fahad</dc:creator>
  <cp:lastModifiedBy>Muhammad Fahad</cp:lastModifiedBy>
  <cp:revision>454</cp:revision>
  <cp:lastPrinted>2018-02-20T01:02:10Z</cp:lastPrinted>
  <dcterms:created xsi:type="dcterms:W3CDTF">2017-11-25T11:53:26Z</dcterms:created>
  <dcterms:modified xsi:type="dcterms:W3CDTF">2020-05-02T19:59:04Z</dcterms:modified>
</cp:coreProperties>
</file>