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79" r:id="rId14"/>
    <p:sldId id="280" r:id="rId15"/>
    <p:sldId id="281" r:id="rId16"/>
    <p:sldId id="282" r:id="rId17"/>
    <p:sldId id="278" r:id="rId18"/>
    <p:sldId id="269" r:id="rId19"/>
    <p:sldId id="270" r:id="rId20"/>
    <p:sldId id="271" r:id="rId21"/>
    <p:sldId id="272" r:id="rId22"/>
    <p:sldId id="273" r:id="rId23"/>
    <p:sldId id="276" r:id="rId24"/>
    <p:sldId id="277" r:id="rId25"/>
    <p:sldId id="274" r:id="rId26"/>
    <p:sldId id="27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D7FEDBE-5DC4-4B81-9238-9A1B1CB60695}" type="datetimeFigureOut">
              <a:rPr lang="en-US" smtClean="0"/>
              <a:pPr/>
              <a:t>5/2/2020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6BEDF7C-97A4-47E8-91F7-847FD5700A3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FEDBE-5DC4-4B81-9238-9A1B1CB60695}"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EDF7C-97A4-47E8-91F7-847FD5700A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FEDBE-5DC4-4B81-9238-9A1B1CB60695}"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EDF7C-97A4-47E8-91F7-847FD5700A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FEDBE-5DC4-4B81-9238-9A1B1CB60695}"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EDF7C-97A4-47E8-91F7-847FD5700A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7FEDBE-5DC4-4B81-9238-9A1B1CB60695}"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EDF7C-97A4-47E8-91F7-847FD5700A3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7FEDBE-5DC4-4B81-9238-9A1B1CB60695}"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EDF7C-97A4-47E8-91F7-847FD5700A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D7FEDBE-5DC4-4B81-9238-9A1B1CB60695}" type="datetimeFigureOut">
              <a:rPr lang="en-US" smtClean="0"/>
              <a:pPr/>
              <a:t>5/2/2020</a:t>
            </a:fld>
            <a:endParaRPr lang="en-US"/>
          </a:p>
        </p:txBody>
      </p:sp>
      <p:sp>
        <p:nvSpPr>
          <p:cNvPr id="27" name="Slide Number Placeholder 26"/>
          <p:cNvSpPr>
            <a:spLocks noGrp="1"/>
          </p:cNvSpPr>
          <p:nvPr>
            <p:ph type="sldNum" sz="quarter" idx="11"/>
          </p:nvPr>
        </p:nvSpPr>
        <p:spPr/>
        <p:txBody>
          <a:bodyPr rtlCol="0"/>
          <a:lstStyle/>
          <a:p>
            <a:fld id="{06BEDF7C-97A4-47E8-91F7-847FD5700A39}"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D7FEDBE-5DC4-4B81-9238-9A1B1CB60695}" type="datetimeFigureOut">
              <a:rPr lang="en-US" smtClean="0"/>
              <a:pPr/>
              <a:t>5/2/2020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6BEDF7C-97A4-47E8-91F7-847FD5700A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FEDBE-5DC4-4B81-9238-9A1B1CB60695}"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BEDF7C-97A4-47E8-91F7-847FD5700A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7FEDBE-5DC4-4B81-9238-9A1B1CB60695}"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EDF7C-97A4-47E8-91F7-847FD5700A3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7FEDBE-5DC4-4B81-9238-9A1B1CB60695}"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EDF7C-97A4-47E8-91F7-847FD5700A3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D7FEDBE-5DC4-4B81-9238-9A1B1CB60695}" type="datetimeFigureOut">
              <a:rPr lang="en-US" smtClean="0"/>
              <a:pPr/>
              <a:t>5/2/2020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6BEDF7C-97A4-47E8-91F7-847FD5700A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1"/>
            <a:ext cx="8458200" cy="2043112"/>
          </a:xfrm>
        </p:spPr>
        <p:txBody>
          <a:bodyPr>
            <a:normAutofit fontScale="90000"/>
            <a:scene3d>
              <a:camera prst="orthographicFront">
                <a:rot lat="21572851" lon="20675009" rev="0"/>
              </a:camera>
              <a:lightRig rig="threePt" dir="t"/>
            </a:scene3d>
          </a:bodyPr>
          <a:lstStyle/>
          <a:p>
            <a:r>
              <a:rPr lang="en-US" b="1" dirty="0" smtClean="0">
                <a:solidFill>
                  <a:schemeClr val="tx1"/>
                </a:solidFill>
                <a:effectLst>
                  <a:outerShdw blurRad="50800" dist="38100" dir="5400000" algn="t" rotWithShape="0">
                    <a:prstClr val="black">
                      <a:alpha val="40000"/>
                    </a:prstClr>
                  </a:outerShdw>
                </a:effectLst>
              </a:rPr>
              <a:t>Multi-levels of analysis perspectives in research and development and psychopathology</a:t>
            </a:r>
            <a:endParaRPr lang="en-US" b="1" dirty="0">
              <a:solidFill>
                <a:schemeClr val="tx1"/>
              </a:solidFill>
              <a:effectLst>
                <a:outerShdw blurRad="50800" dist="38100" dir="5400000" algn="t" rotWithShape="0">
                  <a:prstClr val="black">
                    <a:alpha val="40000"/>
                  </a:prstClr>
                </a:outerShdw>
              </a:effectLst>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Biological Perspectives</a:t>
            </a:r>
            <a:r>
              <a:rPr lang="en-US" dirty="0" smtClean="0"/>
              <a:t> </a:t>
            </a:r>
            <a:br>
              <a:rPr lang="en-US" dirty="0" smtClean="0"/>
            </a:br>
            <a:endParaRPr lang="en-US" dirty="0"/>
          </a:p>
        </p:txBody>
      </p:sp>
      <p:sp>
        <p:nvSpPr>
          <p:cNvPr id="3" name="Content Placeholder 2"/>
          <p:cNvSpPr>
            <a:spLocks noGrp="1"/>
          </p:cNvSpPr>
          <p:nvPr>
            <p:ph idx="1"/>
          </p:nvPr>
        </p:nvSpPr>
        <p:spPr>
          <a:xfrm>
            <a:off x="457200" y="2249424"/>
            <a:ext cx="8229600" cy="4303776"/>
          </a:xfrm>
        </p:spPr>
        <p:txBody>
          <a:bodyPr>
            <a:normAutofit fontScale="25000" lnSpcReduction="20000"/>
          </a:bodyPr>
          <a:lstStyle/>
          <a:p>
            <a:endParaRPr lang="en-US" dirty="0" smtClean="0"/>
          </a:p>
          <a:p>
            <a:r>
              <a:rPr lang="en-US" sz="8000" dirty="0" smtClean="0">
                <a:latin typeface="Times New Roman" pitchFamily="18" charset="0"/>
                <a:cs typeface="Times New Roman" pitchFamily="18" charset="0"/>
              </a:rPr>
              <a:t>A neurobiological perspective considers brain and nervous system functions as underlying causes of psychological disorders in children and adults.</a:t>
            </a:r>
          </a:p>
          <a:p>
            <a:endParaRPr lang="en-US"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 Biological </a:t>
            </a:r>
            <a:r>
              <a:rPr lang="en-US" sz="8000" dirty="0" err="1" smtClean="0">
                <a:latin typeface="Times New Roman" pitchFamily="18" charset="0"/>
                <a:cs typeface="Times New Roman" pitchFamily="18" charset="0"/>
              </a:rPr>
              <a:t>inﬂuence</a:t>
            </a:r>
            <a:r>
              <a:rPr lang="en-US" sz="8000" dirty="0" smtClean="0">
                <a:latin typeface="Times New Roman" pitchFamily="18" charset="0"/>
                <a:cs typeface="Times New Roman" pitchFamily="18" charset="0"/>
              </a:rPr>
              <a:t> on a very young child’s brain development include genetic and constitutional factors, </a:t>
            </a:r>
            <a:r>
              <a:rPr lang="en-US" sz="8000" dirty="0" err="1" smtClean="0">
                <a:latin typeface="Times New Roman" pitchFamily="18" charset="0"/>
                <a:cs typeface="Times New Roman" pitchFamily="18" charset="0"/>
              </a:rPr>
              <a:t>neuro</a:t>
            </a:r>
            <a:r>
              <a:rPr lang="en-US" sz="8000" dirty="0" smtClean="0">
                <a:latin typeface="Times New Roman" pitchFamily="18" charset="0"/>
                <a:cs typeface="Times New Roman" pitchFamily="18" charset="0"/>
              </a:rPr>
              <a:t>-anatomy, and rates of maturation.</a:t>
            </a:r>
          </a:p>
          <a:p>
            <a:endParaRPr lang="en-US"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Regions of the brain are highly </a:t>
            </a:r>
            <a:r>
              <a:rPr lang="en-US" sz="8000" dirty="0" err="1" smtClean="0">
                <a:latin typeface="Times New Roman" pitchFamily="18" charset="0"/>
                <a:cs typeface="Times New Roman" pitchFamily="18" charset="0"/>
              </a:rPr>
              <a:t>inﬂuenced</a:t>
            </a:r>
            <a:r>
              <a:rPr lang="en-US" sz="8000" dirty="0" smtClean="0">
                <a:latin typeface="Times New Roman" pitchFamily="18" charset="0"/>
                <a:cs typeface="Times New Roman" pitchFamily="18" charset="0"/>
              </a:rPr>
              <a:t> by the availability of various biochemical's and </a:t>
            </a:r>
            <a:r>
              <a:rPr lang="en-US" sz="8000" dirty="0" err="1" smtClean="0">
                <a:latin typeface="Times New Roman" pitchFamily="18" charset="0"/>
                <a:cs typeface="Times New Roman" pitchFamily="18" charset="0"/>
              </a:rPr>
              <a:t>neuro</a:t>
            </a:r>
            <a:r>
              <a:rPr lang="en-US" sz="8000" dirty="0" smtClean="0">
                <a:latin typeface="Times New Roman" pitchFamily="18" charset="0"/>
                <a:cs typeface="Times New Roman" pitchFamily="18" charset="0"/>
              </a:rPr>
              <a:t>-hormones, which interact differently to affect an individual’s psychological experiences.</a:t>
            </a:r>
          </a:p>
          <a:p>
            <a:endParaRPr lang="en-US"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 This process depends on environmental factors that direct or reroute ongoing brain processes. Remember that a neurobiological perspective acknowledges and recognizes the need to incorporate environmental </a:t>
            </a:r>
            <a:r>
              <a:rPr lang="en-US" sz="8000" dirty="0" err="1" smtClean="0">
                <a:latin typeface="Times New Roman" pitchFamily="18" charset="0"/>
                <a:cs typeface="Times New Roman" pitchFamily="18" charset="0"/>
              </a:rPr>
              <a:t>inﬂuences</a:t>
            </a:r>
            <a:r>
              <a:rPr lang="en-US" sz="8000" dirty="0" smtClean="0">
                <a:latin typeface="Times New Roman" pitchFamily="18" charset="0"/>
                <a:cs typeface="Times New Roman" pitchFamily="18" charset="0"/>
              </a:rPr>
              <a:t> in accounting for disorders</a:t>
            </a:r>
            <a:r>
              <a:rPr lang="en-US" dirty="0" smtClean="0"/>
              <a:t>. </a:t>
            </a:r>
            <a:br>
              <a:rPr lang="en-US" dirty="0" smtClean="0"/>
            </a:br>
            <a:r>
              <a:rPr lang="en-US" dirty="0" smtClean="0"/>
              <a:t> </a:t>
            </a:r>
            <a:br>
              <a:rPr lang="en-US" dirty="0" smtClean="0"/>
            </a:br>
            <a:r>
              <a:rPr lang="en-US" dirty="0" smtClean="0"/>
              <a:t> </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r>
              <a:rPr lang="en-US" b="1" dirty="0" smtClean="0"/>
              <a:t/>
            </a:r>
            <a:br>
              <a:rPr lang="en-US" b="1" dirty="0" smtClean="0"/>
            </a:br>
            <a:r>
              <a:rPr lang="en-US" b="1" dirty="0" smtClean="0"/>
              <a:t>Neural Plasticity and the role of experience</a:t>
            </a:r>
            <a:r>
              <a:rPr lang="en-US" dirty="0" smtClean="0"/>
              <a:t> </a:t>
            </a:r>
            <a:br>
              <a:rPr lang="en-US" dirty="0" smtClean="0"/>
            </a:br>
            <a:endParaRPr lang="en-US" dirty="0"/>
          </a:p>
        </p:txBody>
      </p:sp>
      <p:sp>
        <p:nvSpPr>
          <p:cNvPr id="3" name="Content Placeholder 2"/>
          <p:cNvSpPr>
            <a:spLocks noGrp="1"/>
          </p:cNvSpPr>
          <p:nvPr>
            <p:ph idx="1"/>
          </p:nvPr>
        </p:nvSpPr>
        <p:spPr>
          <a:xfrm>
            <a:off x="457200" y="2057400"/>
            <a:ext cx="8229600" cy="4517136"/>
          </a:xfrm>
        </p:spPr>
        <p:txBody>
          <a:bodyPr>
            <a:normAutofit fontScale="85000" lnSpcReduction="20000"/>
          </a:bodyPr>
          <a:lstStyle/>
          <a:p>
            <a:r>
              <a:rPr lang="en-US" b="1" dirty="0" smtClean="0"/>
              <a:t>Neural plasticity</a:t>
            </a:r>
            <a:r>
              <a:rPr lang="en-US" dirty="0" smtClean="0"/>
              <a:t>, or malleability, means the brain’s anatomical differentiation is use-dependent: </a:t>
            </a:r>
          </a:p>
          <a:p>
            <a:endParaRPr lang="en-US" dirty="0" smtClean="0"/>
          </a:p>
          <a:p>
            <a:r>
              <a:rPr lang="en-US" dirty="0" smtClean="0"/>
              <a:t>Nature provides the basic processes, whereas nurture provides the experiences needed to select the most adaptive network of connections, based on the use and function of each. </a:t>
            </a:r>
          </a:p>
          <a:p>
            <a:endParaRPr lang="en-US" dirty="0" smtClean="0"/>
          </a:p>
          <a:p>
            <a:r>
              <a:rPr lang="en-US" dirty="0" smtClean="0"/>
              <a:t>It is truly fascinating how nature and nurture</a:t>
            </a:r>
            <a:br>
              <a:rPr lang="en-US" dirty="0" smtClean="0"/>
            </a:br>
            <a:r>
              <a:rPr lang="en-US" dirty="0" smtClean="0"/>
              <a:t>work together to create such highly specific, extremely</a:t>
            </a:r>
            <a:br>
              <a:rPr lang="en-US" dirty="0" smtClean="0"/>
            </a:br>
            <a:r>
              <a:rPr lang="en-US" dirty="0" smtClean="0"/>
              <a:t>adaptive central nervous system functions.</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Genetic </a:t>
            </a:r>
            <a:r>
              <a:rPr lang="en-US" dirty="0" err="1" smtClean="0"/>
              <a:t>inﬂuences</a:t>
            </a:r>
            <a:r>
              <a:rPr lang="en-US" dirty="0" smtClean="0"/>
              <a:t> depend on the environment. Genetic endowment </a:t>
            </a:r>
            <a:r>
              <a:rPr lang="en-US" dirty="0" err="1" smtClean="0"/>
              <a:t>inﬂuences</a:t>
            </a:r>
            <a:r>
              <a:rPr lang="en-US" dirty="0" smtClean="0"/>
              <a:t> behavior, emotions, and thoughts; environmental events are necessary for this </a:t>
            </a:r>
            <a:r>
              <a:rPr lang="en-US" dirty="0" err="1" smtClean="0"/>
              <a:t>inﬂuence</a:t>
            </a:r>
            <a:r>
              <a:rPr lang="en-US" dirty="0" smtClean="0"/>
              <a:t> to be expressed.</a:t>
            </a:r>
            <a:br>
              <a:rPr lang="en-US" dirty="0" smtClean="0"/>
            </a:br>
            <a:endParaRPr lang="en-US" dirty="0" smtClean="0"/>
          </a:p>
          <a:p>
            <a:r>
              <a:rPr lang="en-US" dirty="0" smtClean="0"/>
              <a:t> Gene–environment interactions (G×E) explain how the environment shapes our genotype through a process known as “epigenetic. </a:t>
            </a:r>
          </a:p>
          <a:p>
            <a:endParaRPr lang="en-US" dirty="0" smtClean="0"/>
          </a:p>
          <a:p>
            <a:r>
              <a:rPr lang="en-US" dirty="0" smtClean="0"/>
              <a:t>Neurobiological contributions to abnormal child behavior include knowledge of brain structures, the endocrine</a:t>
            </a:r>
            <a:br>
              <a:rPr lang="en-US" dirty="0" smtClean="0"/>
            </a:br>
            <a:r>
              <a:rPr lang="en-US" dirty="0" smtClean="0"/>
              <a:t>system, and neurotransmitters, all of which perform their</a:t>
            </a:r>
            <a:br>
              <a:rPr lang="en-US" dirty="0" smtClean="0"/>
            </a:br>
            <a:r>
              <a:rPr lang="en-US" dirty="0" smtClean="0"/>
              <a:t>functions in an integrated, harmonious fashion. </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5126736"/>
          </a:xfrm>
        </p:spPr>
        <p:txBody>
          <a:bodyPr>
            <a:normAutofit fontScale="55000" lnSpcReduction="20000"/>
          </a:bodyPr>
          <a:lstStyle/>
          <a:p>
            <a:r>
              <a:rPr lang="en-US" dirty="0" smtClean="0"/>
              <a:t>The brain is often divided into the </a:t>
            </a:r>
            <a:r>
              <a:rPr lang="en-US" i="1" dirty="0" smtClean="0"/>
              <a:t>brain stem </a:t>
            </a:r>
            <a:r>
              <a:rPr lang="en-US" dirty="0" smtClean="0"/>
              <a:t>and the </a:t>
            </a:r>
            <a:r>
              <a:rPr lang="en-US" i="1" dirty="0" smtClean="0"/>
              <a:t>forebrain </a:t>
            </a:r>
            <a:r>
              <a:rPr lang="en-US" dirty="0" smtClean="0"/>
              <a:t>(</a:t>
            </a:r>
            <a:r>
              <a:rPr lang="en-US" dirty="0" err="1" smtClean="0"/>
              <a:t>telencephalon</a:t>
            </a:r>
            <a:r>
              <a:rPr lang="en-US" dirty="0" smtClean="0"/>
              <a:t>) because of their separate functions.</a:t>
            </a:r>
          </a:p>
          <a:p>
            <a:endParaRPr lang="en-US" dirty="0" smtClean="0"/>
          </a:p>
          <a:p>
            <a:r>
              <a:rPr lang="en-US" dirty="0" smtClean="0"/>
              <a:t>The brain stem, located at the base of the brain, handles most of the autonomic functions necessary to stay alive. The lowest part of the brain stem, called the </a:t>
            </a:r>
            <a:r>
              <a:rPr lang="en-US" i="1" dirty="0" smtClean="0"/>
              <a:t>hindbrain</a:t>
            </a:r>
            <a:r>
              <a:rPr lang="en-US" dirty="0" smtClean="0"/>
              <a:t>, contains the </a:t>
            </a:r>
            <a:r>
              <a:rPr lang="en-US" i="1" dirty="0" smtClean="0"/>
              <a:t>medulla</a:t>
            </a:r>
            <a:r>
              <a:rPr lang="en-US" dirty="0" smtClean="0"/>
              <a:t>, the </a:t>
            </a:r>
            <a:r>
              <a:rPr lang="en-US" i="1" dirty="0" err="1" smtClean="0"/>
              <a:t>pons</a:t>
            </a:r>
            <a:r>
              <a:rPr lang="en-US" dirty="0" smtClean="0"/>
              <a:t>, and the </a:t>
            </a:r>
            <a:r>
              <a:rPr lang="en-US" i="1" dirty="0" smtClean="0"/>
              <a:t>cerebellum</a:t>
            </a:r>
            <a:r>
              <a:rPr lang="en-US" dirty="0" smtClean="0"/>
              <a:t>. The hindbrain provides essential regulation of autonomic activities such</a:t>
            </a:r>
            <a:br>
              <a:rPr lang="en-US" dirty="0" smtClean="0"/>
            </a:br>
            <a:r>
              <a:rPr lang="en-US" dirty="0" smtClean="0"/>
              <a:t>as breathing, heartbeat, and digestion, and the cerebellum controls motor coordination. The brain stem also contains the </a:t>
            </a:r>
            <a:r>
              <a:rPr lang="en-US" i="1" dirty="0" smtClean="0"/>
              <a:t>midbrain</a:t>
            </a:r>
            <a:r>
              <a:rPr lang="en-US" dirty="0" smtClean="0"/>
              <a:t>, which coordinates movement with sensory input. </a:t>
            </a:r>
          </a:p>
          <a:p>
            <a:endParaRPr lang="en-US" dirty="0" smtClean="0"/>
          </a:p>
          <a:p>
            <a:r>
              <a:rPr lang="en-US" dirty="0" smtClean="0"/>
              <a:t>The diencephalon contains the </a:t>
            </a:r>
            <a:r>
              <a:rPr lang="en-US" i="1" dirty="0" smtClean="0"/>
              <a:t>thalamus </a:t>
            </a:r>
            <a:r>
              <a:rPr lang="en-US" dirty="0" smtClean="0"/>
              <a:t>and </a:t>
            </a:r>
            <a:r>
              <a:rPr lang="en-US" i="1" dirty="0" smtClean="0"/>
              <a:t>hypothalamus</a:t>
            </a:r>
            <a:r>
              <a:rPr lang="en-US" dirty="0" smtClean="0"/>
              <a:t>, which are both essential to the regulation of behavior and emotion. The diencephalon functions primarily as a relay between the forebrain and the lower areas of the brain stem .</a:t>
            </a:r>
          </a:p>
          <a:p>
            <a:endParaRPr lang="en-US" dirty="0" smtClean="0"/>
          </a:p>
          <a:p>
            <a:r>
              <a:rPr lang="en-US" dirty="0" smtClean="0"/>
              <a:t>At the base of the forebrain is an area known as the </a:t>
            </a:r>
            <a:r>
              <a:rPr lang="en-US" i="1" dirty="0" smtClean="0"/>
              <a:t>limbic, </a:t>
            </a:r>
            <a:r>
              <a:rPr lang="en-US" dirty="0" smtClean="0"/>
              <a:t>or border, </a:t>
            </a:r>
            <a:r>
              <a:rPr lang="en-US" i="1" dirty="0" smtClean="0"/>
              <a:t>system</a:t>
            </a:r>
            <a:r>
              <a:rPr lang="en-US" dirty="0" smtClean="0"/>
              <a:t>. It contains a number of structures that are suspected causes of psychopathology, such as the </a:t>
            </a:r>
            <a:r>
              <a:rPr lang="en-US" i="1" dirty="0" smtClean="0"/>
              <a:t>hippocampus, </a:t>
            </a:r>
            <a:r>
              <a:rPr lang="en-US" i="1" dirty="0" err="1" smtClean="0"/>
              <a:t>cingulate</a:t>
            </a:r>
            <a:r>
              <a:rPr lang="en-US" i="1" dirty="0" smtClean="0"/>
              <a:t> </a:t>
            </a:r>
            <a:r>
              <a:rPr lang="en-US" i="1" dirty="0" err="1" smtClean="0"/>
              <a:t>gyrus</a:t>
            </a:r>
            <a:r>
              <a:rPr lang="en-US" i="1" dirty="0" smtClean="0"/>
              <a:t>, septum, </a:t>
            </a:r>
            <a:r>
              <a:rPr lang="en-US" dirty="0" smtClean="0"/>
              <a:t>and </a:t>
            </a:r>
            <a:r>
              <a:rPr lang="en-US" i="1" dirty="0" err="1" smtClean="0"/>
              <a:t>amygdala</a:t>
            </a:r>
            <a:r>
              <a:rPr lang="en-US" dirty="0" smtClean="0"/>
              <a:t>. These important structures regulate emotional experiences and expressions and play a significant role</a:t>
            </a:r>
            <a:br>
              <a:rPr lang="en-US" dirty="0" smtClean="0"/>
            </a:br>
            <a:r>
              <a:rPr lang="en-US" dirty="0" smtClean="0"/>
              <a:t>in learning and impulse control. </a:t>
            </a:r>
            <a:br>
              <a:rPr lang="en-US" dirty="0" smtClean="0"/>
            </a:b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Researchers believe that each hemisphere</a:t>
            </a:r>
            <a:br>
              <a:rPr lang="en-US" dirty="0" smtClean="0"/>
            </a:br>
            <a:r>
              <a:rPr lang="en-US" dirty="0" smtClean="0"/>
              <a:t>plays a different role in certain psychological disorders, such as communication and learning disorders </a:t>
            </a:r>
          </a:p>
          <a:p>
            <a:endParaRPr lang="en-US" dirty="0" smtClean="0"/>
          </a:p>
          <a:p>
            <a:r>
              <a:rPr lang="en-US" dirty="0" smtClean="0"/>
              <a:t>Around puberty, the brain develops new brain cells</a:t>
            </a:r>
            <a:br>
              <a:rPr lang="en-US" dirty="0" smtClean="0"/>
            </a:br>
            <a:r>
              <a:rPr lang="en-US" dirty="0" smtClean="0"/>
              <a:t>and neural connections, and then once again begins</a:t>
            </a:r>
            <a:br>
              <a:rPr lang="en-US" dirty="0" smtClean="0"/>
            </a:br>
            <a:r>
              <a:rPr lang="en-US" dirty="0" smtClean="0"/>
              <a:t>to reorganize and consolidate (Benes, 2006). This new</a:t>
            </a:r>
            <a:br>
              <a:rPr lang="en-US" dirty="0" smtClean="0"/>
            </a:br>
            <a:r>
              <a:rPr lang="en-US" dirty="0" smtClean="0"/>
              <a:t>growth and restructuring results in further maturation</a:t>
            </a:r>
            <a:br>
              <a:rPr lang="en-US" dirty="0" smtClean="0"/>
            </a:br>
            <a:r>
              <a:rPr lang="en-US" dirty="0" smtClean="0"/>
              <a:t>of the lobes of the brain. i.e. the </a:t>
            </a:r>
            <a:r>
              <a:rPr lang="en-US" i="1" dirty="0" smtClean="0"/>
              <a:t>temporal</a:t>
            </a:r>
            <a:r>
              <a:rPr lang="en-US" dirty="0" smtClean="0"/>
              <a:t>, </a:t>
            </a:r>
            <a:r>
              <a:rPr lang="en-US" i="1" dirty="0" smtClean="0"/>
              <a:t>parietal</a:t>
            </a:r>
            <a:r>
              <a:rPr lang="en-US" dirty="0" smtClean="0"/>
              <a:t>, and </a:t>
            </a:r>
            <a:r>
              <a:rPr lang="en-US" i="1" dirty="0" smtClean="0"/>
              <a:t>frontal lobes </a:t>
            </a:r>
            <a:r>
              <a:rPr lang="en-US" dirty="0" smtClean="0"/>
              <a:t>of the brain and their important functions.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1219200" y="1143000"/>
            <a:ext cx="7010400" cy="5259388"/>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Neurotransmitters are similar to biochemical currents in the brain. These currents develop in an organized fashion to make meaningful connections that serve larger functions such as thinking and feeling. </a:t>
            </a:r>
          </a:p>
          <a:p>
            <a:endParaRPr lang="en-US" dirty="0" smtClean="0"/>
          </a:p>
          <a:p>
            <a:r>
              <a:rPr lang="en-US" dirty="0" smtClean="0"/>
              <a:t>Neurons that are more sensitive to one type of neurotransmitter, such as serotonin, tend to cluster together and form </a:t>
            </a:r>
            <a:r>
              <a:rPr lang="en-US" b="1" dirty="0" smtClean="0"/>
              <a:t>brain circuits</a:t>
            </a:r>
            <a:r>
              <a:rPr lang="en-US" dirty="0" smtClean="0"/>
              <a:t>, which are paths from one part of the brain to another </a:t>
            </a:r>
          </a:p>
          <a:p>
            <a:endParaRPr lang="en-US" dirty="0" smtClean="0"/>
          </a:p>
          <a:p>
            <a:r>
              <a:rPr lang="en-US" dirty="0" smtClean="0"/>
              <a:t>Brain circuits and neurotransmitters relate to particular psychological disorders, permitting more targeted treatments. Psychoactive drugs work by either increasing or decreasing the </a:t>
            </a:r>
            <a:r>
              <a:rPr lang="en-US" dirty="0" err="1" smtClean="0"/>
              <a:t>ﬂow</a:t>
            </a:r>
            <a:r>
              <a:rPr lang="en-US" dirty="0" smtClean="0"/>
              <a:t> of various neurotransmitters</a:t>
            </a:r>
          </a:p>
          <a:p>
            <a:endParaRPr lang="en-US" dirty="0" smtClean="0"/>
          </a:p>
          <a:p>
            <a:r>
              <a:rPr lang="en-US" b="1" dirty="0" smtClean="0"/>
              <a:t>Example </a:t>
            </a:r>
          </a:p>
          <a:p>
            <a:pPr>
              <a:buNone/>
            </a:pPr>
            <a:r>
              <a:rPr lang="en-US" dirty="0" smtClean="0"/>
              <a:t/>
            </a:r>
            <a:br>
              <a:rPr lang="en-US" dirty="0" smtClean="0"/>
            </a:br>
            <a:r>
              <a:rPr lang="en-US" dirty="0" smtClean="0"/>
              <a:t>increasing dopamine in the case of stimulant medications for ADHD </a:t>
            </a:r>
            <a:br>
              <a:rPr lang="en-US" dirty="0" smtClean="0"/>
            </a:br>
            <a:r>
              <a:rPr lang="en-US" dirty="0" smtClean="0"/>
              <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609600" y="1371600"/>
            <a:ext cx="8000999" cy="5135563"/>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Psychological Perspectives</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Our interest in psychological bases for abnormal</a:t>
            </a:r>
            <a:br>
              <a:rPr lang="en-US" dirty="0" smtClean="0"/>
            </a:br>
            <a:r>
              <a:rPr lang="en-US" dirty="0" smtClean="0"/>
              <a:t>behavior begins with a focus on the role of emotions in establishing an infant’s ability to adapt to new surroundings. Infants use emotion to organize new information and avoid potential harm.</a:t>
            </a:r>
          </a:p>
          <a:p>
            <a:endParaRPr lang="en-US" dirty="0" smtClean="0"/>
          </a:p>
          <a:p>
            <a:r>
              <a:rPr lang="en-US" dirty="0" smtClean="0"/>
              <a:t>the child develops, cognitive processes such as self-efficacy play a larger role in assisting the young child to make sense of the world and to reorganize earlier functions that may be unnecessary or even maladaptive for new challenges involving language development, peer interactions, and similar skills.</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normAutofit fontScale="90000"/>
          </a:bodyPr>
          <a:lstStyle/>
          <a:p>
            <a:r>
              <a:rPr lang="en-US" b="1" dirty="0" smtClean="0"/>
              <a:t>emotional Inﬂuences</a:t>
            </a:r>
            <a:r>
              <a:rPr lang="en-US" dirty="0" smtClean="0"/>
              <a:t> </a:t>
            </a:r>
            <a:br>
              <a:rPr lang="en-US" dirty="0" smtClean="0"/>
            </a:br>
            <a:endParaRPr lang="en-US" dirty="0"/>
          </a:p>
        </p:txBody>
      </p:sp>
      <p:sp>
        <p:nvSpPr>
          <p:cNvPr id="3" name="Content Placeholder 2"/>
          <p:cNvSpPr>
            <a:spLocks noGrp="1"/>
          </p:cNvSpPr>
          <p:nvPr>
            <p:ph idx="1"/>
          </p:nvPr>
        </p:nvSpPr>
        <p:spPr>
          <a:xfrm>
            <a:off x="457200" y="1600200"/>
            <a:ext cx="8229600" cy="4974336"/>
          </a:xfrm>
        </p:spPr>
        <p:txBody>
          <a:bodyPr>
            <a:normAutofit fontScale="70000" lnSpcReduction="20000"/>
          </a:bodyPr>
          <a:lstStyle/>
          <a:p>
            <a:r>
              <a:rPr lang="en-US" dirty="0" smtClean="0"/>
              <a:t>Emotions and affective expression are core elements of human psychological experience. From birth, they are a central feature of infant activity and regulation.</a:t>
            </a:r>
          </a:p>
          <a:p>
            <a:endParaRPr lang="en-US" dirty="0" smtClean="0"/>
          </a:p>
          <a:p>
            <a:r>
              <a:rPr lang="en-US" dirty="0" smtClean="0"/>
              <a:t>Throughout our lives, emotional reactions assist us in our fight-or-</a:t>
            </a:r>
            <a:r>
              <a:rPr lang="en-US" dirty="0" err="1" smtClean="0"/>
              <a:t>ﬂight</a:t>
            </a:r>
            <a:r>
              <a:rPr lang="en-US" dirty="0" smtClean="0"/>
              <a:t> response. From an evolutionary perspective, emotions give special value to events and make particular actions most likely to occur. In effect, emotions tell us what to pay attention to and what to ignore, what to approach and what to avoid. </a:t>
            </a:r>
          </a:p>
          <a:p>
            <a:endParaRPr lang="en-US" dirty="0" smtClean="0"/>
          </a:p>
          <a:p>
            <a:r>
              <a:rPr lang="en-US" dirty="0" smtClean="0"/>
              <a:t>Children have a natural tendency to attend to emotional cues from others, which helps them learn to interpret and regulate their own emotions. They learn, from a very young age, through the emotional</a:t>
            </a:r>
            <a:br>
              <a:rPr lang="en-US" dirty="0" smtClean="0"/>
            </a:br>
            <a:r>
              <a:rPr lang="en-US" dirty="0" smtClean="0"/>
              <a:t>expressions of others.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We must recognize children as valuable, independent of any other purpose, to help them develop normal lives and competencies. </a:t>
            </a:r>
          </a:p>
          <a:p>
            <a:endParaRPr lang="en-US" dirty="0" smtClean="0"/>
          </a:p>
          <a:p>
            <a:r>
              <a:rPr lang="en-US" dirty="0" smtClean="0"/>
              <a:t>Although this view of children should seem self-evident to us today, valuing children as persons in their own right—and providing medical, educational, and psychological resources to</a:t>
            </a:r>
            <a:br>
              <a:rPr lang="en-US" dirty="0" smtClean="0"/>
            </a:br>
            <a:r>
              <a:rPr lang="en-US" dirty="0" smtClean="0"/>
              <a:t>encourage their progress—has not been a priority of previous societies. </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85000" lnSpcReduction="20000"/>
          </a:bodyPr>
          <a:lstStyle/>
          <a:p>
            <a:r>
              <a:rPr lang="en-US" dirty="0" smtClean="0"/>
              <a:t>We can divide emotional processes into two dimensions: emotion reactivity and emotion regulation. </a:t>
            </a:r>
          </a:p>
          <a:p>
            <a:endParaRPr lang="en-US" b="1" dirty="0" smtClean="0"/>
          </a:p>
          <a:p>
            <a:r>
              <a:rPr lang="en-US" b="1" dirty="0" smtClean="0"/>
              <a:t>Emotion reactivity </a:t>
            </a:r>
            <a:r>
              <a:rPr lang="en-US" dirty="0" smtClean="0"/>
              <a:t>refers to individual differences in the threshold and intensity of emotional experience, which provide clues to an individual’s level of distress and sensitivity to the environment.</a:t>
            </a:r>
          </a:p>
          <a:p>
            <a:endParaRPr lang="en-US" b="1" dirty="0" smtClean="0"/>
          </a:p>
          <a:p>
            <a:r>
              <a:rPr lang="en-US" b="1" dirty="0" smtClean="0"/>
              <a:t>Emotion regulation</a:t>
            </a:r>
            <a:r>
              <a:rPr lang="en-US" dirty="0" smtClean="0"/>
              <a:t>, on the other hand, involves enhancing, maintaining, or inhibiting emotional arousal, which is usually done for a specific purpose or goal </a:t>
            </a:r>
            <a:br>
              <a:rPr lang="en-US" dirty="0" smtClean="0"/>
            </a:br>
            <a:r>
              <a:rPr lang="en-US" dirty="0" smtClean="0"/>
              <a:t/>
            </a:r>
            <a:br>
              <a:rPr lang="en-US" dirty="0" smtClean="0"/>
            </a:br>
            <a:r>
              <a:rPr lang="en-US" dirty="0" smtClean="0"/>
              <a:t/>
            </a:r>
            <a:br>
              <a:rPr lang="en-US" dirty="0" smtClean="0"/>
            </a:br>
            <a:endParaRPr lang="en-US" dirty="0"/>
          </a:p>
        </p:txBody>
      </p:sp>
      <p:sp>
        <p:nvSpPr>
          <p:cNvPr id="4" name="Title 3"/>
          <p:cNvSpPr>
            <a:spLocks noGrp="1"/>
          </p:cNvSpPr>
          <p:nvPr>
            <p:ph type="title"/>
          </p:nvPr>
        </p:nvSpPr>
        <p:spPr/>
        <p:txBody>
          <a:bodyPr>
            <a:normAutofit fontScale="90000"/>
          </a:bodyPr>
          <a:lstStyle/>
          <a:p>
            <a:r>
              <a:rPr lang="en-US" b="1" i="1" dirty="0" smtClean="0"/>
              <a:t>Emotion Reactivity and Regulation</a:t>
            </a: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Behavioral and Cognitive Inﬂuences</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Behavioral and cognitive explanations for abnormal</a:t>
            </a:r>
            <a:br>
              <a:rPr lang="en-US" dirty="0" smtClean="0"/>
            </a:br>
            <a:r>
              <a:rPr lang="en-US" dirty="0" smtClean="0"/>
              <a:t>child behavior emphasize principles of learning and</a:t>
            </a:r>
            <a:br>
              <a:rPr lang="en-US" dirty="0" smtClean="0"/>
            </a:br>
            <a:r>
              <a:rPr lang="en-US" dirty="0" smtClean="0"/>
              <a:t>cognition, which shape children’s behavior and their</a:t>
            </a:r>
            <a:br>
              <a:rPr lang="en-US" dirty="0" smtClean="0"/>
            </a:br>
            <a:r>
              <a:rPr lang="en-US" dirty="0" smtClean="0"/>
              <a:t>interpretation of things around them.</a:t>
            </a:r>
          </a:p>
          <a:p>
            <a:endParaRPr lang="en-US" dirty="0" smtClean="0"/>
          </a:p>
          <a:p>
            <a:r>
              <a:rPr lang="en-US" dirty="0" smtClean="0"/>
              <a:t> Behavioral and cognitive approaches differ essentially in the extent to which they apply cognitive concepts and procedures to the understanding of behavior. </a:t>
            </a:r>
            <a:br>
              <a:rPr lang="en-US" dirty="0" smtClean="0"/>
            </a:b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Three major approaches to abnormal behavior, based on principles of learning, are applied behavior analysis, principles of classical conditioning, and social learning and social cognition theories. Social learning and social cognition theories place more significance on cognitive processes than overt behavior.</a:t>
            </a:r>
            <a:br>
              <a:rPr lang="en-US" dirty="0" smtClean="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Classical Conditioning</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Based on the extension of Pavlov’s famous learning trials and Watson’s experiments with Little Albert classical conditioning explains the acquisition of deviant behavior on the basis of paired associations between previously neutral stimuli (such as math problems) and unconditioned stimuli (such as food or criticism)</a:t>
            </a:r>
          </a:p>
          <a:p>
            <a:endParaRPr lang="en-US" dirty="0" smtClean="0"/>
          </a:p>
          <a:p>
            <a:r>
              <a:rPr lang="en-US" dirty="0" smtClean="0"/>
              <a:t> Any neutral event can become a </a:t>
            </a:r>
            <a:r>
              <a:rPr lang="en-US" i="1" dirty="0" smtClean="0"/>
              <a:t>conditioned</a:t>
            </a:r>
            <a:br>
              <a:rPr lang="en-US" i="1" dirty="0" smtClean="0"/>
            </a:br>
            <a:r>
              <a:rPr lang="en-US" i="1" dirty="0" smtClean="0"/>
              <a:t>stimulus </a:t>
            </a:r>
            <a:r>
              <a:rPr lang="en-US" dirty="0" smtClean="0"/>
              <a:t>if it is paired enough times with an event that already elicits a certain response.</a:t>
            </a:r>
          </a:p>
          <a:p>
            <a:pPr>
              <a:buNone/>
            </a:pP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Social Learning and Cognition</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r>
              <a:rPr lang="en-US" dirty="0" smtClean="0"/>
              <a:t>According to Albert </a:t>
            </a:r>
            <a:r>
              <a:rPr lang="en-US" dirty="0" err="1" smtClean="0"/>
              <a:t>Bandura’s</a:t>
            </a:r>
            <a:r>
              <a:rPr lang="en-US" dirty="0" smtClean="0"/>
              <a:t> (1977, 1986) social learning explanation, behavior may be learned not only by operant and classical conditioning, but also indirectly through </a:t>
            </a:r>
            <a:r>
              <a:rPr lang="en-US" i="1" dirty="0" smtClean="0"/>
              <a:t>observational </a:t>
            </a:r>
            <a:r>
              <a:rPr lang="en-US" dirty="0" smtClean="0"/>
              <a:t>(vicarious) learning. </a:t>
            </a:r>
          </a:p>
          <a:p>
            <a:endParaRPr lang="en-US" dirty="0" smtClean="0"/>
          </a:p>
          <a:p>
            <a:r>
              <a:rPr lang="en-US" b="1" dirty="0" smtClean="0"/>
              <a:t>Social cognition </a:t>
            </a:r>
            <a:r>
              <a:rPr lang="en-US" dirty="0" smtClean="0"/>
              <a:t>relates to how children think</a:t>
            </a:r>
            <a:br>
              <a:rPr lang="en-US" dirty="0" smtClean="0"/>
            </a:br>
            <a:r>
              <a:rPr lang="en-US" dirty="0" smtClean="0"/>
              <a:t>about themselves and others, resulting in the formation</a:t>
            </a:r>
            <a:br>
              <a:rPr lang="en-US" dirty="0" smtClean="0"/>
            </a:br>
            <a:r>
              <a:rPr lang="en-US" dirty="0" smtClean="0"/>
              <a:t>of mental representations of themselves, their relationships, and their social world. </a:t>
            </a:r>
            <a:br>
              <a:rPr lang="en-US" dirty="0" smtClean="0"/>
            </a:br>
            <a:r>
              <a:rPr lang="en-US" dirty="0" smtClean="0"/>
              <a:t> </a:t>
            </a:r>
            <a:br>
              <a:rPr lang="en-US" dirty="0" smtClean="0"/>
            </a:br>
            <a:r>
              <a:rPr lang="en-US" dirty="0" smtClean="0"/>
              <a:t/>
            </a:r>
            <a:br>
              <a:rPr lang="en-US"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b="1" dirty="0" smtClean="0"/>
              <a:t/>
            </a:r>
            <a:br>
              <a:rPr lang="en-US" b="1" dirty="0" smtClean="0"/>
            </a:br>
            <a:r>
              <a:rPr lang="en-US" b="1" dirty="0" smtClean="0"/>
              <a:t>Family, Social, and Cultural</a:t>
            </a:r>
            <a:br>
              <a:rPr lang="en-US" b="1" dirty="0" smtClean="0"/>
            </a:br>
            <a:r>
              <a:rPr lang="en-US" b="1" dirty="0" smtClean="0"/>
              <a:t>Perspectives</a:t>
            </a:r>
            <a:r>
              <a:rPr lang="en-US" dirty="0" smtClean="0"/>
              <a:t> </a:t>
            </a:r>
            <a:br>
              <a:rPr lang="en-US" dirty="0" smtClean="0"/>
            </a:br>
            <a:endParaRPr lang="en-US" dirty="0"/>
          </a:p>
        </p:txBody>
      </p:sp>
      <p:sp>
        <p:nvSpPr>
          <p:cNvPr id="3" name="Content Placeholder 2"/>
          <p:cNvSpPr>
            <a:spLocks noGrp="1"/>
          </p:cNvSpPr>
          <p:nvPr>
            <p:ph idx="1"/>
          </p:nvPr>
        </p:nvSpPr>
        <p:spPr>
          <a:xfrm>
            <a:off x="457200" y="2057400"/>
            <a:ext cx="8229600" cy="4517136"/>
          </a:xfrm>
        </p:spPr>
        <p:txBody>
          <a:bodyPr>
            <a:normAutofit fontScale="85000" lnSpcReduction="20000"/>
          </a:bodyPr>
          <a:lstStyle/>
          <a:p>
            <a:r>
              <a:rPr lang="en-US" dirty="0" smtClean="0"/>
              <a:t>Environmental </a:t>
            </a:r>
            <a:r>
              <a:rPr lang="en-US" dirty="0" err="1" smtClean="0"/>
              <a:t>inﬂuences</a:t>
            </a:r>
            <a:r>
              <a:rPr lang="en-US" dirty="0" smtClean="0"/>
              <a:t> include shared and non-shared types. </a:t>
            </a:r>
          </a:p>
          <a:p>
            <a:endParaRPr lang="en-US" b="1" dirty="0" smtClean="0"/>
          </a:p>
          <a:p>
            <a:r>
              <a:rPr lang="en-US" b="1" dirty="0" smtClean="0"/>
              <a:t>Shared environment </a:t>
            </a:r>
            <a:r>
              <a:rPr lang="en-US" dirty="0" smtClean="0"/>
              <a:t>refers to environmental factors that produce similarities in developmental outcomes among siblings in the same family.</a:t>
            </a:r>
          </a:p>
          <a:p>
            <a:endParaRPr lang="en-US" b="1" dirty="0" smtClean="0"/>
          </a:p>
          <a:p>
            <a:r>
              <a:rPr lang="en-US" b="1" dirty="0" err="1" smtClean="0"/>
              <a:t>Nonshared</a:t>
            </a:r>
            <a:r>
              <a:rPr lang="en-US" b="1" dirty="0" smtClean="0"/>
              <a:t> environment</a:t>
            </a:r>
            <a:r>
              <a:rPr lang="en-US" dirty="0" smtClean="0"/>
              <a:t>, which refers to environmental factors that produce behavioral</a:t>
            </a:r>
            <a:br>
              <a:rPr lang="en-US" dirty="0" smtClean="0"/>
            </a:br>
            <a:r>
              <a:rPr lang="en-US" dirty="0" smtClean="0"/>
              <a:t>differences among siblings, can then be calculated by</a:t>
            </a:r>
            <a:br>
              <a:rPr lang="en-US" dirty="0" smtClean="0"/>
            </a:br>
            <a:r>
              <a:rPr lang="en-US" dirty="0" smtClean="0"/>
              <a:t>subtracting the MZ twin correlation from 1.0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Attachment approaches to abnormal child behavior emphasize the evolving infant–caregiver relationship, which helps the infant regulate behavior and emotions, especially under conditions of threat or stress. </a:t>
            </a:r>
          </a:p>
          <a:p>
            <a:endParaRPr lang="en-US" dirty="0" smtClean="0"/>
          </a:p>
          <a:p>
            <a:r>
              <a:rPr lang="en-US" dirty="0" smtClean="0"/>
              <a:t>Children’s normal and abnormal development depends</a:t>
            </a:r>
            <a:br>
              <a:rPr lang="en-US" dirty="0" smtClean="0"/>
            </a:br>
            <a:r>
              <a:rPr lang="en-US" dirty="0" smtClean="0"/>
              <a:t>on a variety of social and environmental settings, including the child’s family and peer system and the larger social and cultural context.</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To conceptualize and understand abnormal child psychology, biological </a:t>
            </a:r>
            <a:r>
              <a:rPr lang="en-US" dirty="0" err="1" smtClean="0"/>
              <a:t>inﬂuences</a:t>
            </a:r>
            <a:r>
              <a:rPr lang="en-US" dirty="0" smtClean="0"/>
              <a:t> must be balanced with</a:t>
            </a:r>
            <a:br>
              <a:rPr lang="en-US" dirty="0" smtClean="0"/>
            </a:br>
            <a:r>
              <a:rPr lang="en-US" dirty="0" smtClean="0"/>
              <a:t>important developmental and cultural factors, including the family, peer group, and school. Of course, this</a:t>
            </a:r>
            <a:br>
              <a:rPr lang="en-US" dirty="0" smtClean="0"/>
            </a:br>
            <a:r>
              <a:rPr lang="en-US" dirty="0" smtClean="0"/>
              <a:t>perception was not always the case.</a:t>
            </a:r>
          </a:p>
          <a:p>
            <a:endParaRPr lang="en-US" dirty="0" smtClean="0"/>
          </a:p>
          <a:p>
            <a:r>
              <a:rPr lang="en-US" dirty="0" smtClean="0"/>
              <a:t> The long-standing, medically based view that abnormal behavior is a disorder or disease residing within the person unfortunately led to neglect of the essential role of a person’s surroundings, context, and relations, and of the interactions among these variables. </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Defining what is abnormal within the context of</a:t>
            </a:r>
            <a:br>
              <a:rPr lang="en-US" dirty="0" smtClean="0"/>
            </a:br>
            <a:r>
              <a:rPr lang="en-US" dirty="0" smtClean="0"/>
              <a:t>children’s ongoing adaptation and development, and</a:t>
            </a:r>
            <a:br>
              <a:rPr lang="en-US" dirty="0" smtClean="0"/>
            </a:br>
            <a:r>
              <a:rPr lang="en-US" dirty="0" smtClean="0"/>
              <a:t>sorting out the most probable causes of identified</a:t>
            </a:r>
            <a:br>
              <a:rPr lang="en-US" dirty="0" smtClean="0"/>
            </a:br>
            <a:r>
              <a:rPr lang="en-US" dirty="0" smtClean="0"/>
              <a:t>problems, is a complicated process. Very few simple or</a:t>
            </a:r>
            <a:br>
              <a:rPr lang="en-US" dirty="0" smtClean="0"/>
            </a:br>
            <a:r>
              <a:rPr lang="en-US" dirty="0" smtClean="0"/>
              <a:t>direct cause-and-effect relationships exist. </a:t>
            </a:r>
          </a:p>
          <a:p>
            <a:endParaRPr lang="en-US" dirty="0" smtClean="0"/>
          </a:p>
          <a:p>
            <a:r>
              <a:rPr lang="en-US" dirty="0" smtClean="0"/>
              <a:t>The study of abnormal child behavior requires an appreciation of developmental processes as well as individual and situational events that can have a major bearing on the course and direction of a particular child’s life. Studying normal development informs our theories of abnormal development, and vice versa.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32500" lnSpcReduction="20000"/>
          </a:bodyPr>
          <a:lstStyle/>
          <a:p>
            <a:r>
              <a:rPr lang="en-US" sz="5900" dirty="0" smtClean="0">
                <a:latin typeface="Times New Roman" pitchFamily="18" charset="0"/>
                <a:cs typeface="Times New Roman" pitchFamily="18" charset="0"/>
              </a:rPr>
              <a:t>Theory is essentially a language of science that allows us to assemble and communicate existing knowledge more comprehensively. </a:t>
            </a:r>
          </a:p>
          <a:p>
            <a:endParaRPr lang="en-US" sz="5900" dirty="0" smtClean="0">
              <a:latin typeface="Times New Roman" pitchFamily="18" charset="0"/>
              <a:cs typeface="Times New Roman" pitchFamily="18" charset="0"/>
            </a:endParaRPr>
          </a:p>
          <a:p>
            <a:r>
              <a:rPr lang="en-US" sz="5900" dirty="0" smtClean="0">
                <a:latin typeface="Times New Roman" pitchFamily="18" charset="0"/>
                <a:cs typeface="Times New Roman" pitchFamily="18" charset="0"/>
              </a:rPr>
              <a:t>A theory permits us to make educated guesses and predictions about behavior based on samples of knowledge, moving us forward to explore possible explanations. </a:t>
            </a:r>
          </a:p>
          <a:p>
            <a:endParaRPr lang="en-US" sz="5900" dirty="0" smtClean="0">
              <a:latin typeface="Times New Roman" pitchFamily="18" charset="0"/>
              <a:cs typeface="Times New Roman" pitchFamily="18" charset="0"/>
            </a:endParaRPr>
          </a:p>
          <a:p>
            <a:r>
              <a:rPr lang="en-US" sz="5900" dirty="0" smtClean="0">
                <a:latin typeface="Times New Roman" pitchFamily="18" charset="0"/>
                <a:cs typeface="Times New Roman" pitchFamily="18" charset="0"/>
              </a:rPr>
              <a:t>The study of the causes of childhood disorders is known as </a:t>
            </a:r>
            <a:r>
              <a:rPr lang="en-US" sz="5900" b="1" dirty="0" smtClean="0">
                <a:latin typeface="Times New Roman" pitchFamily="18" charset="0"/>
                <a:cs typeface="Times New Roman" pitchFamily="18" charset="0"/>
              </a:rPr>
              <a:t>etiology</a:t>
            </a:r>
            <a:r>
              <a:rPr lang="en-US" sz="5900" dirty="0" smtClean="0">
                <a:latin typeface="Times New Roman" pitchFamily="18" charset="0"/>
                <a:cs typeface="Times New Roman" pitchFamily="18" charset="0"/>
              </a:rPr>
              <a:t>, which considers how biological, psychological, and environmental processes interact to produce the outcomes that are observed over time.</a:t>
            </a:r>
            <a:br>
              <a:rPr lang="en-US" sz="5900" dirty="0" smtClean="0">
                <a:latin typeface="Times New Roman" pitchFamily="18" charset="0"/>
                <a:cs typeface="Times New Roman" pitchFamily="18" charset="0"/>
              </a:rPr>
            </a:br>
            <a:endParaRPr lang="en-US" sz="5900" dirty="0" smtClean="0">
              <a:latin typeface="Times New Roman" pitchFamily="18" charset="0"/>
              <a:cs typeface="Times New Roman" pitchFamily="18" charset="0"/>
            </a:endParaRPr>
          </a:p>
          <a:p>
            <a:r>
              <a:rPr lang="en-US" sz="5900" dirty="0" smtClean="0">
                <a:latin typeface="Times New Roman" pitchFamily="18" charset="0"/>
                <a:cs typeface="Times New Roman" pitchFamily="18" charset="0"/>
              </a:rPr>
              <a:t>Research into biological determinants has focused on possible causes such as structural brain damage or dysfunction, neurotransmitter imbalances, and genetic </a:t>
            </a:r>
            <a:r>
              <a:rPr lang="en-US" sz="5900" dirty="0" err="1" smtClean="0">
                <a:latin typeface="Times New Roman" pitchFamily="18" charset="0"/>
                <a:cs typeface="Times New Roman" pitchFamily="18" charset="0"/>
              </a:rPr>
              <a:t>inﬂuences</a:t>
            </a:r>
            <a:r>
              <a:rPr lang="en-US" sz="5900" dirty="0" smtClean="0">
                <a:latin typeface="Times New Roman" pitchFamily="18" charset="0"/>
                <a:cs typeface="Times New Roman" pitchFamily="18" charset="0"/>
              </a:rPr>
              <a:t>.</a:t>
            </a:r>
            <a:r>
              <a:rPr lang="en-US" sz="4500" dirty="0" smtClean="0">
                <a:latin typeface="Times New Roman" pitchFamily="18" charset="0"/>
                <a:cs typeface="Times New Roman" pitchFamily="18" charset="0"/>
              </a:rPr>
              <a:t/>
            </a:r>
            <a:br>
              <a:rPr lang="en-US" sz="4500" dirty="0" smtClean="0">
                <a:latin typeface="Times New Roman" pitchFamily="18" charset="0"/>
                <a:cs typeface="Times New Roman" pitchFamily="18" charset="0"/>
              </a:rPr>
            </a:br>
            <a:endParaRPr lang="en-US" sz="4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Psychological and environmental model emphasize the role of environmental toxins, early experiences, learning opportunities, disciplinary practices,</a:t>
            </a:r>
            <a:br>
              <a:rPr lang="en-US" dirty="0" smtClean="0"/>
            </a:br>
            <a:r>
              <a:rPr lang="en-US" dirty="0" smtClean="0"/>
              <a:t>family systems, and socio-cultural contexts. </a:t>
            </a:r>
          </a:p>
          <a:p>
            <a:endParaRPr lang="en-US" dirty="0" smtClean="0"/>
          </a:p>
          <a:p>
            <a:r>
              <a:rPr lang="en-US" dirty="0" smtClean="0"/>
              <a:t>Although these factors are often described as possible “causes," they are, in fact, primarily risk factors and correlates associated with certain disorders—their causal role is not always clear.</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95400"/>
          </a:xfrm>
        </p:spPr>
        <p:txBody>
          <a:bodyPr>
            <a:normAutofit fontScale="90000"/>
          </a:bodyPr>
          <a:lstStyle/>
          <a:p>
            <a:r>
              <a:rPr lang="en-US" b="1" dirty="0" smtClean="0"/>
              <a:t/>
            </a:r>
            <a:br>
              <a:rPr lang="en-US" b="1" dirty="0" smtClean="0"/>
            </a:br>
            <a:r>
              <a:rPr lang="en-US" b="1" dirty="0" smtClean="0"/>
              <a:t>Developmental Psychopathology</a:t>
            </a:r>
            <a:br>
              <a:rPr lang="en-US" b="1" dirty="0" smtClean="0"/>
            </a:br>
            <a:r>
              <a:rPr lang="en-US" b="1" dirty="0" smtClean="0"/>
              <a:t>Perspective</a:t>
            </a:r>
            <a:r>
              <a:rPr lang="en-US" dirty="0" smtClean="0"/>
              <a:t> </a:t>
            </a:r>
            <a:br>
              <a:rPr lang="en-US" dirty="0" smtClean="0"/>
            </a:br>
            <a:endParaRPr lang="en-US" dirty="0"/>
          </a:p>
        </p:txBody>
      </p:sp>
      <p:sp>
        <p:nvSpPr>
          <p:cNvPr id="3" name="Content Placeholder 2"/>
          <p:cNvSpPr>
            <a:spLocks noGrp="1"/>
          </p:cNvSpPr>
          <p:nvPr>
            <p:ph idx="1"/>
          </p:nvPr>
        </p:nvSpPr>
        <p:spPr/>
        <p:txBody>
          <a:bodyPr/>
          <a:lstStyle/>
          <a:p>
            <a:endParaRPr lang="en-US" dirty="0" smtClean="0"/>
          </a:p>
          <a:p>
            <a:r>
              <a:rPr lang="en-US" b="1" dirty="0" smtClean="0"/>
              <a:t>Developmental psychopathology </a:t>
            </a:r>
            <a:r>
              <a:rPr lang="en-US" dirty="0" smtClean="0"/>
              <a:t>is an approach to describing and studying disorders of childhood, adolescence, and beyond in a manner that emphasizes the importance of developmental processes and tasks. </a:t>
            </a:r>
            <a:br>
              <a:rPr lang="en-US" dirty="0" smtClean="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76400"/>
            <a:ext cx="8229600" cy="4898136"/>
          </a:xfrm>
        </p:spPr>
        <p:txBody>
          <a:bodyPr>
            <a:normAutofit fontScale="62500" lnSpcReduction="20000"/>
          </a:bodyPr>
          <a:lstStyle/>
          <a:p>
            <a:r>
              <a:rPr lang="en-US" dirty="0" smtClean="0"/>
              <a:t>This approach provides a useful framework for organizing the study of abnormal child psychology around milestones and sequences in physical, cognitive, social–emotional, and educational development. </a:t>
            </a:r>
          </a:p>
          <a:p>
            <a:endParaRPr lang="en-US" dirty="0" smtClean="0"/>
          </a:p>
          <a:p>
            <a:r>
              <a:rPr lang="en-US" dirty="0" smtClean="0"/>
              <a:t>The main focus is on highlighting developmental processes, such as language and peer relations and how they function, by looking at extremes and variations in developmental outcomes. </a:t>
            </a:r>
          </a:p>
          <a:p>
            <a:endParaRPr lang="en-US" dirty="0" smtClean="0"/>
          </a:p>
          <a:p>
            <a:r>
              <a:rPr lang="en-US" dirty="0" smtClean="0"/>
              <a:t>Children’s behaviors—both adaptive and maladaptive—are interconnected with their environment and </a:t>
            </a:r>
            <a:r>
              <a:rPr lang="en-US" dirty="0" err="1" smtClean="0"/>
              <a:t>inﬂuenced</a:t>
            </a:r>
            <a:r>
              <a:rPr lang="en-US" dirty="0" smtClean="0"/>
              <a:t> by their biological makeup.</a:t>
            </a:r>
          </a:p>
          <a:p>
            <a:endParaRPr lang="en-US" dirty="0" smtClean="0"/>
          </a:p>
          <a:p>
            <a:r>
              <a:rPr lang="en-US" b="1" dirty="0" smtClean="0"/>
              <a:t>Developmental cascades </a:t>
            </a:r>
            <a:r>
              <a:rPr lang="en-US" dirty="0" smtClean="0"/>
              <a:t>refer to the process by which a</a:t>
            </a:r>
            <a:br>
              <a:rPr lang="en-US" dirty="0" smtClean="0"/>
            </a:br>
            <a:r>
              <a:rPr lang="en-US" dirty="0" smtClean="0"/>
              <a:t>child’s previous interactions and experiences may spread</a:t>
            </a:r>
            <a:br>
              <a:rPr lang="en-US" dirty="0" smtClean="0"/>
            </a:br>
            <a:r>
              <a:rPr lang="en-US" dirty="0" smtClean="0"/>
              <a:t>across other systems and alter his or her course of development, somewhat like a chain reaction </a:t>
            </a:r>
            <a:br>
              <a:rPr lang="en-US" dirty="0" smtClean="0"/>
            </a:br>
            <a:r>
              <a:rPr lang="en-US" dirty="0" smtClean="0"/>
              <a:t> </a:t>
            </a:r>
            <a:br>
              <a:rPr lang="en-US" dirty="0" smtClean="0"/>
            </a:br>
            <a:r>
              <a:rPr lang="en-US" dirty="0" smtClean="0"/>
              <a:t> </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p:cNvPicPr>
            <a:picLocks noGrp="1" noChangeAspect="1" noChangeArrowheads="1"/>
          </p:cNvPicPr>
          <p:nvPr>
            <p:ph idx="1"/>
          </p:nvPr>
        </p:nvPicPr>
        <p:blipFill>
          <a:blip r:embed="rId2"/>
          <a:srcRect/>
          <a:stretch>
            <a:fillRect/>
          </a:stretch>
        </p:blipFill>
        <p:spPr bwMode="auto">
          <a:xfrm>
            <a:off x="457200" y="1143000"/>
            <a:ext cx="8458200" cy="50688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107</TotalTime>
  <Words>1098</Words>
  <Application>Microsoft Office PowerPoint</Application>
  <PresentationFormat>On-screen Show (4:3)</PresentationFormat>
  <Paragraphs>109</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Georgia</vt:lpstr>
      <vt:lpstr>Times New Roman</vt:lpstr>
      <vt:lpstr>Trebuchet MS</vt:lpstr>
      <vt:lpstr>Wingdings 2</vt:lpstr>
      <vt:lpstr>Urban</vt:lpstr>
      <vt:lpstr>Multi-levels of analysis perspectives in research and development and psychopathology</vt:lpstr>
      <vt:lpstr>PowerPoint Presentation</vt:lpstr>
      <vt:lpstr>PowerPoint Presentation</vt:lpstr>
      <vt:lpstr>PowerPoint Presentation</vt:lpstr>
      <vt:lpstr>PowerPoint Presentation</vt:lpstr>
      <vt:lpstr>PowerPoint Presentation</vt:lpstr>
      <vt:lpstr> Developmental Psychopathology Perspective  </vt:lpstr>
      <vt:lpstr>PowerPoint Presentation</vt:lpstr>
      <vt:lpstr>PowerPoint Presentation</vt:lpstr>
      <vt:lpstr> Biological Perspectives  </vt:lpstr>
      <vt:lpstr> Neural Plasticity and the role of experience  </vt:lpstr>
      <vt:lpstr>PowerPoint Presentation</vt:lpstr>
      <vt:lpstr>PowerPoint Presentation</vt:lpstr>
      <vt:lpstr>PowerPoint Presentation</vt:lpstr>
      <vt:lpstr>PowerPoint Presentation</vt:lpstr>
      <vt:lpstr>PowerPoint Presentation</vt:lpstr>
      <vt:lpstr>PowerPoint Presentation</vt:lpstr>
      <vt:lpstr>Psychological Perspectives  </vt:lpstr>
      <vt:lpstr>emotional Inﬂuences  </vt:lpstr>
      <vt:lpstr>Emotion Reactivity and Regulation  </vt:lpstr>
      <vt:lpstr>Behavioral and Cognitive Inﬂuences  </vt:lpstr>
      <vt:lpstr>PowerPoint Presentation</vt:lpstr>
      <vt:lpstr>Classical Conditioning  </vt:lpstr>
      <vt:lpstr>Social Learning and Cognition  </vt:lpstr>
      <vt:lpstr> Family, Social, and Cultural Perspectives  </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ALISHBA KHAWAR</dc:creator>
  <cp:lastModifiedBy>Mohsin</cp:lastModifiedBy>
  <cp:revision>16</cp:revision>
  <dcterms:created xsi:type="dcterms:W3CDTF">2020-03-11T14:14:50Z</dcterms:created>
  <dcterms:modified xsi:type="dcterms:W3CDTF">2020-05-01T22:12:38Z</dcterms:modified>
</cp:coreProperties>
</file>