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48" r:id="rId47"/>
    <p:sldId id="380" r:id="rId48"/>
    <p:sldId id="379" r:id="rId49"/>
    <p:sldId id="378" r:id="rId50"/>
    <p:sldId id="377" r:id="rId51"/>
    <p:sldId id="376" r:id="rId52"/>
    <p:sldId id="375" r:id="rId53"/>
    <p:sldId id="374" r:id="rId54"/>
    <p:sldId id="373" r:id="rId55"/>
    <p:sldId id="372" r:id="rId56"/>
    <p:sldId id="371" r:id="rId57"/>
    <p:sldId id="370" r:id="rId58"/>
    <p:sldId id="369" r:id="rId59"/>
    <p:sldId id="381" r:id="rId60"/>
    <p:sldId id="368" r:id="rId61"/>
    <p:sldId id="367" r:id="rId62"/>
    <p:sldId id="366" r:id="rId63"/>
    <p:sldId id="365" r:id="rId64"/>
    <p:sldId id="364" r:id="rId65"/>
    <p:sldId id="363" r:id="rId66"/>
    <p:sldId id="362" r:id="rId67"/>
    <p:sldId id="361" r:id="rId68"/>
    <p:sldId id="360" r:id="rId69"/>
    <p:sldId id="359" r:id="rId70"/>
    <p:sldId id="358" r:id="rId71"/>
    <p:sldId id="357" r:id="rId72"/>
    <p:sldId id="356" r:id="rId73"/>
    <p:sldId id="355" r:id="rId74"/>
    <p:sldId id="354" r:id="rId75"/>
    <p:sldId id="353" r:id="rId76"/>
    <p:sldId id="352" r:id="rId77"/>
    <p:sldId id="351" r:id="rId78"/>
    <p:sldId id="350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313" r:id="rId90"/>
    <p:sldId id="314" r:id="rId91"/>
    <p:sldId id="315" r:id="rId92"/>
    <p:sldId id="316" r:id="rId93"/>
    <p:sldId id="317" r:id="rId94"/>
    <p:sldId id="318" r:id="rId95"/>
    <p:sldId id="319" r:id="rId96"/>
    <p:sldId id="320" r:id="rId97"/>
    <p:sldId id="321" r:id="rId98"/>
    <p:sldId id="322" r:id="rId99"/>
    <p:sldId id="323" r:id="rId100"/>
    <p:sldId id="324" r:id="rId101"/>
    <p:sldId id="325" r:id="rId102"/>
    <p:sldId id="326" r:id="rId103"/>
    <p:sldId id="327" r:id="rId104"/>
    <p:sldId id="328" r:id="rId105"/>
    <p:sldId id="329" r:id="rId106"/>
    <p:sldId id="330" r:id="rId107"/>
    <p:sldId id="331" r:id="rId108"/>
    <p:sldId id="332" r:id="rId109"/>
    <p:sldId id="333" r:id="rId110"/>
    <p:sldId id="334" r:id="rId111"/>
    <p:sldId id="335" r:id="rId112"/>
    <p:sldId id="336" r:id="rId113"/>
    <p:sldId id="337" r:id="rId114"/>
    <p:sldId id="338" r:id="rId115"/>
    <p:sldId id="339" r:id="rId116"/>
    <p:sldId id="340" r:id="rId117"/>
    <p:sldId id="341" r:id="rId118"/>
    <p:sldId id="342" r:id="rId119"/>
    <p:sldId id="343" r:id="rId120"/>
    <p:sldId id="344" r:id="rId121"/>
    <p:sldId id="345" r:id="rId122"/>
    <p:sldId id="346" r:id="rId123"/>
    <p:sldId id="347" r:id="rId1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E5A9-75D0-4768-B701-041E3EBFD31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0395-4C60-42A5-A0B8-30809F5E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6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© 2012 McGraw-Hill Education (Asia)Garrison, Noreen, Brewer, Cheng &amp; Yuen&#10;Standard Costs and Operating&#10;Performance Measu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5284"/>
            <a:ext cx="12188830" cy="68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0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cGraw-Hill Education (Asia) Garrison, Noreen, Brewer, Cheng &amp; YuenMcGraw-Hill/Irwin Slide 10&#10;Setting Direct Labor Stand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5292"/>
            <a:ext cx="12174975" cy="68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593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McGraw-Hill Education (Asia) Garrison, Noreen, Brewer, Cheng &amp; YuenMcGraw-Hill/Irwin Slide 100&#10;Predetermined Overhead R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480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cGraw-Hill Education (Asia) Garrison, Noreen, Brewer, Cheng &amp; YuenMcGraw-Hill/Irwin Slide 101&#10;Applying Manufacturing Ov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14288"/>
            <a:ext cx="1217358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12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McGraw-Hill Education (Asia) Garrison, Noreen, Brewer, Cheng &amp; YuenMcGraw-Hill/Irwin Slide 102&#10;Fixed Manufacturing Overh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408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McGraw-Hill Education (Asia) Garrison, Noreen, Brewer, Cheng &amp; YuenMcGraw-Hill/Irwin Slide 103&#10;Computing the Budget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-14288"/>
            <a:ext cx="1219644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592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McGraw-Hill Education (Asia) Garrison, Noreen, Brewer, Cheng &amp; YuenMcGraw-Hill/Irwin Slide 104&#10;Computing the Volume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31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cGraw-Hill Education (Asia) Garrison, Noreen, Brewer, Cheng &amp; YuenMcGraw-Hill/Irwin Slide 105&#10;Computing the Volume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31432"/>
            <a:ext cx="1219644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252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cGraw-Hill Education (Asia) Garrison, Noreen, Brewer, Cheng &amp; YuenMcGraw-Hill/Irwin Slide 106&#10;A Pictorial View of the V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14288"/>
            <a:ext cx="1217358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828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cGraw-Hill Education (Asia) Garrison, Noreen, Brewer, Cheng &amp; YuenMcGraw-Hill/Irwin Slide 107&#10;Fixed Overhead Variances –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378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cGraw-Hill Education (Asia) Garrison, Noreen, Brewer, Cheng &amp; YuenMcGraw-Hill/Irwin Slide 108&#10;Graphic Analysis of Fixed&#10;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057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McGraw-Hill Education (Asia) Garrison, Noreen, Brewer, Cheng &amp; YuenMcGraw-Hill/Irwin Slide 109&#10;Graphic Analysis of Fixed&#10;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6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9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cGraw-Hill Education (Asia) Garrison, Noreen, Brewer, Cheng &amp; YuenMcGraw-Hill/Irwin Slide 11&#10;Setting Variable Manufactu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5802"/>
            <a:ext cx="12174975" cy="68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454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McGraw-Hill Education (Asia) Garrison, Noreen, Brewer, Cheng &amp; YuenMcGraw-Hill/Irwin Slide 110&#10;Actual&#10;$280,000&#10;Applied&#10;$2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424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McGraw-Hill Education (Asia) Garrison, Noreen, Brewer, Cheng &amp; YuenMcGraw-Hill/Irwin Slide 111&#10;Reconciling Overhead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811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McGraw-Hill Education (Asia) Garrison, Noreen, Brewer, Cheng &amp; YuenMcGraw-Hill/Irwin Slide 112&#10;Reconciling Overhead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31432"/>
            <a:ext cx="1219644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624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McGraw-Hill Education (Asia) Garrison, Noreen, Brewer, Cheng &amp; YuenMcGraw-Hill/Irwin Slide 113&#10;Variable Overhead Varianc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60008"/>
            <a:ext cx="12173585" cy="69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393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McGraw-Hill Education (Asia) Garrison, Noreen, Brewer, Cheng &amp; YuenMcGraw-Hill/Irwin Slide 114&#10;Computing the Variable Ov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14288"/>
            <a:ext cx="1217358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428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McGraw-Hill Education (Asia) Garrison, Noreen, Brewer, Cheng &amp; YuenMcGraw-Hill/Irwin Slide 115&#10;Computing the Variable Ov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767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McGraw-Hill Education (Asia) Garrison, Noreen, Brewer, Cheng &amp; YuenMcGraw-Hill/Irwin Slide 116&#10;Computing the Sum of All 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14288"/>
            <a:ext cx="1217358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920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© 2012 McGraw-Hill Education (Asia)Garrison, Noreen, Brewer, Cheng &amp; Yuen&#10;Journal Entries to Record&#10;Variances&#10;Appendix 12B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14288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941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cGraw-Hill Education (Asia) Garrison, Noreen, Brewer, Cheng &amp; YuenMcGraw-Hill/Irwin Slide 118&#10;Learning Objective 7&#10;(App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34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McGraw-Hill Education (Asia) Garrison, Noreen, Brewer, Cheng &amp; YuenMcGraw-Hill/Irwin Slide 119&#10;Appendix 12B&#10;Journal Entri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2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cGraw-Hill Education (Asia) Garrison, Noreen, Brewer, Cheng &amp; YuenMcGraw-Hill/Irwin Slide 12&#10;Standard Cost Card – Variab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0642"/>
            <a:ext cx="12174975" cy="68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686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McGraw-Hill Education (Asia) Garrison, Noreen, Brewer, Cheng &amp; YuenMcGraw-Hill/Irwin Slide 120&#10;GENERAL JOURNAL Page 4&#10;D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-37148"/>
            <a:ext cx="12173585" cy="68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953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McGraw-Hill Education (Asia) Garrison, Noreen, Brewer, Cheng &amp; YuenMcGraw-Hill/Irwin Slide 121&#10;GENERAL JOURNAL Page 4&#10;D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426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McGraw-Hill Education (Asia) Garrison, Noreen, Brewer, Cheng &amp; YuenMcGraw-Hill/Irwin Slide 122&#10;Cost Flows in a Standard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788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McGraw-Hill Education (Asia) Garrison, Noreen, Brewer, Cheng &amp; YuenMcGraw-Hill/Irwin Slide 123&#10;End of Chapter 12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5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cGraw-Hill Education (Asia) Garrison, Noreen, Brewer, Cheng &amp; YuenMcGraw-Hill/Irwin Slide 13&#10;Price and Quantity Standard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4800"/>
            <a:ext cx="12174975" cy="68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cGraw-Hill Education (Asia) Garrison, Noreen, Brewer, Cheng &amp; YuenMcGraw-Hill/Irwin Slide 14&#10;A General Model for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434"/>
            <a:ext cx="12174975" cy="68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9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cGraw-Hill Education (Asia) Garrison, Noreen, Brewer, Cheng &amp; YuenMcGraw-Hill/Irwin Slide 15&#10;Variance Analysis&#10;Material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9438"/>
            <a:ext cx="12188830" cy="68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6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cGraw-Hill Education (Asia) Garrison, Noreen, Brewer, Cheng &amp; YuenMcGraw-Hill/Irwin Slide 16&#10;Price Variance Quantity V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4588"/>
            <a:ext cx="12174975" cy="6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Graw-Hill Education (Asia) Garrison, Noreen, Brewer, Cheng &amp; YuenMcGraw-Hill/Irwin Slide 17&#10;Price Variance Quantity V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8572"/>
            <a:ext cx="1217497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1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cGraw-Hill Education (Asia) Garrison, Noreen, Brewer, Cheng &amp; YuenMcGraw-Hill/Irwin Slide 18&#10;Price Variance Quantity V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942"/>
            <a:ext cx="12174975" cy="68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9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cGraw-Hill Education (Asia) Garrison, Noreen, Brewer, Cheng &amp; YuenMcGraw-Hill/Irwin Slide 19&#10;Price Variance Quantity V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824"/>
            <a:ext cx="12174975" cy="6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6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Graw-Hill Education (Asia) Garrison, Noreen, Brewer, Cheng &amp; YuenMcGraw-Hill/Irwin Slide 2&#10;Standard Costs&#10;Standards a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12720"/>
            <a:ext cx="12188830" cy="68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cGraw-Hill Education (Asia) Garrison, Noreen, Brewer, Cheng &amp; YuenMcGraw-Hill/Irwin Slide 20&#10;A General Model for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128"/>
            <a:ext cx="12174975" cy="6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Graw-Hill Education (Asia) Garrison, Noreen, Brewer, Cheng &amp; YuenMcGraw-Hill/Irwin Slide 21&#10;A General Model for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4288"/>
            <a:ext cx="121749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5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cGraw-Hill Education (Asia) Garrison, Noreen, Brewer, Cheng &amp; YuenMcGraw-Hill/Irwin Slide 22&#10;Another Way to Look at the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822"/>
            <a:ext cx="12174975" cy="68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9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cGraw-Hill Education (Asia) Garrison, Noreen, Brewer, Cheng &amp; YuenMcGraw-Hill/Irwin Slide 23&#10;Learning Objective 2&#10;Compu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7060"/>
            <a:ext cx="12188830" cy="68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6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cGraw-Hill Education (Asia) Garrison, Noreen, Brewer, Cheng &amp; YuenMcGraw-Hill/Irwin Slide 24&#10;Glacier Peak Outfitters h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4288"/>
            <a:ext cx="121749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2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Graw-Hill Education (Asia) Garrison, Noreen, Brewer, Cheng &amp; YuenMcGraw-Hill/Irwin Slide 25&#10;Material Variances: The Li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4288"/>
            <a:ext cx="121749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00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Graw-Hill Education (Asia) Garrison, Noreen, Brewer, Cheng &amp; YuenMcGraw-Hill/Irwin Slide 26&#10;210 kgs. 210 kgs. 200 kgs.&#10;×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2032"/>
            <a:ext cx="12174975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7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cGraw-Hill Education (Asia) Garrison, Noreen, Brewer, Cheng &amp; YuenMcGraw-Hill/Irwin Slide 27&#10;210 kgs. 210 kgs. 200 kgs.&#10;×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1336"/>
            <a:ext cx="12174975" cy="68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00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cGraw-Hill Education (Asia) Garrison, Noreen, Brewer, Cheng &amp; YuenMcGraw-Hill/Irwin Slide 28&#10;210 kgs. 210 kgs. 200 kgs.&#10;×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8" y="14800"/>
            <a:ext cx="12216537" cy="68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2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Graw-Hill Education (Asia) Garrison, Noreen, Brewer, Cheng &amp; YuenMcGraw-Hill/Irwin Slide 29&#10;Material Variances:&#10;Using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128"/>
            <a:ext cx="12188830" cy="6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9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Graw-Hill Education (Asia) Garrison, Noreen, Brewer, Cheng &amp; YuenMcGraw-Hill/Irwin Slide 3&#10;Standard Costs&#10;Direct&#10;Mater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824"/>
            <a:ext cx="12188830" cy="6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5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Graw-Hill Education (Asia) Garrison, Noreen, Brewer, Cheng &amp; YuenMcGraw-Hill/Irwin Slide 30&#10;Isolation of Material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128"/>
            <a:ext cx="12188830" cy="6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6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cGraw-Hill Education (Asia) Garrison, Noreen, Brewer, Cheng &amp; YuenMcGraw-Hill/Irwin Slide 31&#10;Material Variances&#10;Hanson p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0640"/>
            <a:ext cx="12174975" cy="68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60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Graw-Hill Education (Asia) Garrison, Noreen, Brewer, Cheng &amp; YuenMcGraw-Hill/Irwin Slide 32&#10;Materials Price VarianceM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128"/>
            <a:ext cx="12188830" cy="6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1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cGraw-Hill Education (Asia) Garrison, Noreen, Brewer, Cheng &amp; YuenMcGraw-Hill/Irwin Slide 33&#10;I am not responsible for&#10;t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824"/>
            <a:ext cx="12174975" cy="6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14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cGraw-Hill Education (Asia) Garrison, Noreen, Brewer, Cheng &amp; YuenMcGraw-Hill/Irwin Slide 34&#10;Hanson Inc. has the follow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4288"/>
            <a:ext cx="121749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7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cGraw-Hill Education (Asia) Garrison, Noreen, Brewer, Cheng &amp; YuenMcGraw-Hill/Irwin Slide 35&#10;Quick Check &#10;AQ x AP = 1,7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23294"/>
            <a:ext cx="12174975" cy="68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29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cGraw-Hill Education (Asia) Garrison, Noreen, Brewer, Cheng &amp; YuenMcGraw-Hill/Irwin Slide 36&#10;Quick Check &#10;Zippy&#10;Hanson’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3208"/>
            <a:ext cx="12188830" cy="686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85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cGraw-Hill Education (Asia) Garrison, Noreen, Brewer, Cheng &amp; YuenMcGraw-Hill/Irwin Slide 37&#10;Hanson’s material price v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4288"/>
            <a:ext cx="121749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40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cGraw-Hill Education (Asia) Garrison, Noreen, Brewer, Cheng &amp; YuenMcGraw-Hill/Irwin Slide 38&#10;Quick Check &#10;Hanson’s ma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2032"/>
            <a:ext cx="12174975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49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cGraw-Hill Education (Asia) Garrison, Noreen, Brewer, Cheng &amp; YuenMcGraw-Hill/Irwin Slide 39&#10;Hanson’s material quantity 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718"/>
            <a:ext cx="12174975" cy="68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2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Graw-Hill Education (Asia) Garrison, Noreen, Brewer, Cheng &amp; YuenMcGraw-Hill/Irwin Slide 4&#10;Variance Analysis Cycle&#10;Prep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824"/>
            <a:ext cx="12188830" cy="6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77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cGraw-Hill Education (Asia) Garrison, Noreen, Brewer, Cheng &amp; YuenMcGraw-Hill/Irwin Slide 40&#10;1,700 lbs. 1,700 lbs. 1,5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8" y="-17064"/>
            <a:ext cx="12202678" cy="68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82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cGraw-Hill Education (Asia) Garrison, Noreen, Brewer, Cheng &amp; YuenMcGraw-Hill/Irwin Slide 41&#10;Hanson Inc. has the follow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12032"/>
            <a:ext cx="12188830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1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cGraw-Hill Education (Asia) Garrison, Noreen, Brewer, Cheng &amp; YuenMcGraw-Hill/Irwin Slide 42&#10;Quick Check  Continued&#10;AQ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20346"/>
            <a:ext cx="12174975" cy="68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49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cGraw-Hill Education (Asia) Garrison, Noreen, Brewer, Cheng &amp; YuenMcGraw-Hill/Irwin Slide 43&#10;Actual Quantity Actual Qua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186"/>
            <a:ext cx="12174975" cy="68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48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cGraw-Hill Education (Asia) Garrison, Noreen, Brewer, Cheng &amp; YuenMcGraw-Hill/Irwin Slide 44&#10;Actual Quantity&#10;Used Stand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722"/>
            <a:ext cx="12174975" cy="68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76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Graw-Hill Education (Asia) Garrison, Noreen, Brewer, Cheng &amp; YuenMcGraw-Hill/Irwin Slide 45&#10;Learning Objective 3&#10;Compu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43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cGraw-Hill Education (Asia) Garrison, Noreen, Brewer, Cheng &amp; YuenMcGraw-Hill/Irwin Slide 46&#10;Glacier Peak Outfitters h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81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Graw-Hill Education (Asia) Garrison, Noreen, Brewer, Cheng &amp; YuenMcGraw-Hill/Irwin Slide 47&#10;Labor Variances&#10;AH x AR = 2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36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Graw-Hill Education (Asia) Garrison, Noreen, Brewer, Cheng &amp; YuenMcGraw-Hill/Irwin Slide 48&#10;Rate variance&#10;$1,250 unfav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07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cGraw-Hill Education (Asia) Garrison, Noreen, Brewer, Cheng &amp; YuenMcGraw-Hill/Irwin Slide 49&#10;Labor Variances Summary&#10;2,5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6" y="0"/>
            <a:ext cx="12021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1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cGraw-Hill Education (Asia) Garrison, Noreen, Brewer, Cheng &amp; YuenMcGraw-Hill/Irwin Slide 5&#10;Accountants, engineers, pur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5488"/>
            <a:ext cx="12174975" cy="68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58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cGraw-Hill Education (Asia) Garrison, Noreen, Brewer, Cheng &amp; YuenMcGraw-Hill/Irwin Slide 50&#10;Labor Variances Summary&#10;2,5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10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cGraw-Hill Education (Asia) Garrison, Noreen, Brewer, Cheng &amp; YuenMcGraw-Hill/Irwin Slide 51&#10;Labor Variances:&#10;Using the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60" y="0"/>
            <a:ext cx="1244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16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cGraw-Hill Education (Asia) Garrison, Noreen, Brewer, Cheng &amp; YuenMcGraw-Hill/Irwin Slide 52&#10;Responsibility for Labor V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66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cGraw-Hill Education (Asia) Garrison, Noreen, Brewer, Cheng &amp; YuenMcGraw-Hill/Irwin Slide 53&#10;I am not responsible for&#10;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80"/>
            <a:ext cx="12192000" cy="68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37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cGraw-Hill Education (Asia) Garrison, Noreen, Brewer, Cheng &amp; YuenMcGraw-Hill/Irwin Slide 54&#10;Hanson Inc. has the follow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2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cGraw-Hill Education (Asia) Garrison, Noreen, Brewer, Cheng &amp; YuenMcGraw-Hill/Irwin Slide 55&#10;Quick Check &#10;AH x AR = 1,5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8" y="0"/>
            <a:ext cx="1232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147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cGraw-Hill Education (Asia) Garrison, Noreen, Brewer, Cheng &amp; YuenMcGraw-Hill/Irwin Slide 56&#10;Hanson’s labor rate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9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cGraw-Hill Education (Asia) Garrison, Noreen, Brewer, Cheng &amp; YuenMcGraw-Hill/Irwin Slide 57&#10;Hanson’s labor rate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1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cGraw-Hill Education (Asia) Garrison, Noreen, Brewer, Cheng &amp; YuenMcGraw-Hill/Irwin Slide 58&#10;Hanson’s labor efficiency 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40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cGraw-Hill Education (Asia) Garrison, Noreen, Brewer, Cheng &amp; YuenMcGraw-Hill/Irwin Slide 59&#10;Hanson’s labor efficiency 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48" y="0"/>
            <a:ext cx="12306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cGraw-Hill Education (Asia) Garrison, Noreen, Brewer, Cheng &amp; YuenMcGraw-Hill/Irwin Slide 6&#10;Setting Standard Costs&#10;Shoul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32298"/>
            <a:ext cx="12174975" cy="68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09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cGraw-Hill Education (Asia) Garrison, Noreen, Brewer, Cheng &amp; YuenMcGraw-Hill/Irwin Slide 60&#10;Actual Hours Actual Hours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80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Graw-Hill Education (Asia) Garrison, Noreen, Brewer, Cheng &amp; YuenMcGraw-Hill/Irwin Slide 61&#10;Learning Objective 4&#10;Compu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710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cGraw-Hill Education (Asia) Garrison, Noreen, Brewer, Cheng &amp; YuenMcGraw-Hill/Irwin Slide 62&#10;Glacier Peak Outfitters h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140" y="0"/>
            <a:ext cx="1247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087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cGraw-Hill Education (Asia) Garrison, Noreen, Brewer, Cheng &amp; YuenMcGraw-Hill/Irwin Slide 63&#10;Variable Manufacturing Over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70" y="0"/>
            <a:ext cx="12426169" cy="67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cGraw-Hill Education (Asia) Garrison, Noreen, Brewer, Cheng &amp; YuenMcGraw-Hill/Irwin Slide 64&#10;2,500 hours 2,500 hours 2,4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346"/>
            <a:ext cx="12192000" cy="69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93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Graw-Hill Education (Asia) Garrison, Noreen, Brewer, Cheng &amp; YuenMcGraw-Hill/Irwin Slide 65&#10;Actual Hours Actual Hours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13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cGraw-Hill Education (Asia) Garrison, Noreen, Brewer, Cheng &amp; YuenMcGraw-Hill/Irwin Slide 66&#10;Actual Hours Actual Hours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30" y="0"/>
            <a:ext cx="12336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9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cGraw-Hill Education (Asia) Garrison, Noreen, Brewer, Cheng &amp; YuenMcGraw-Hill/Irwin Slide 67&#10;Variable Manufacturing Over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92" y="0"/>
            <a:ext cx="12546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757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cGraw-Hill Education (Asia) Garrison, Noreen, Brewer, Cheng &amp; YuenMcGraw-Hill/Irwin Slide 68&#10;Hanson Inc. has the follow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59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Graw-Hill Education (Asia) Garrison, Noreen, Brewer, Cheng &amp; YuenMcGraw-Hill/Irwin Slide 69&#10;Quick Check &#10;AH x AR = 1,5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5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cGraw-Hill Education (Asia) Garrison, Noreen, Brewer, Cheng &amp; YuenMcGraw-Hill/Irwin Slide 7&#10;Learning Objective 1&#10;Expla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942"/>
            <a:ext cx="12188830" cy="68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318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Graw-Hill Education (Asia) Garrison, Noreen, Brewer, Cheng &amp; YuenMcGraw-Hill/Irwin Slide 70&#10;Hanson’s rate variance (VM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351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cGraw-Hill Education (Asia) Garrison, Noreen, Brewer, Cheng &amp; YuenMcGraw-Hill/Irwin Slide 71&#10;Hanson’s rate variance (VM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752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cGraw-Hill Education (Asia) Garrison, Noreen, Brewer, Cheng &amp; YuenMcGraw-Hill/Irwin Slide 72&#10;Hanson’s efficiency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566"/>
            <a:ext cx="12192000" cy="61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60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Graw-Hill Education (Asia) Garrison, Noreen, Brewer, Cheng &amp; YuenMcGraw-Hill/Irwin Slide 73&#10;Hanson’s efficiency vari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157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Graw-Hill Education (Asia) Garrison, Noreen, Brewer, Cheng &amp; YuenMcGraw-Hill/Irwin Slide 74&#10;Rate variance&#10;$465 unfavor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102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cGraw-Hill Education (Asia) Garrison, Noreen, Brewer, Cheng &amp; YuenMcGraw-Hill/Irwin Slide 75&#10;Variance Analysis and Mana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826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Graw-Hill Education (Asia) Garrison, Noreen, Brewer, Cheng &amp; YuenMcGraw-Hill/Irwin Slide 76&#10;A Statistical Control Chart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22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cGraw-Hill Education (Asia) Garrison, Noreen, Brewer, Cheng &amp; YuenMcGraw-Hill/Irwin Slide 77&#10;Advantages of Standard Cost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02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cGraw-Hill Education (Asia) Garrison, Noreen, Brewer, Cheng &amp; YuenMcGraw-Hill/Irwin Slide 78&#10;Potential&#10;Problems&#10;Emphas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528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cGraw-Hill Education (Asia) Garrison, Noreen, Brewer, Cheng &amp; YuenMcGraw-Hill/Irwin Slide 79&#10;Learning Objective 5&#10;Compu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1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cGraw-Hill Education (Asia) Garrison, Noreen, Brewer, Cheng &amp; YuenMcGraw-Hill/Irwin Slide 8&#10;Setting Direct Material St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0644"/>
            <a:ext cx="12174975" cy="68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24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Graw-Hill Education (Asia) Garrison, Noreen, Brewer, Cheng &amp; YuenMcGraw-Hill/Irwin Slide 80&#10;Process time is the only v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01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Graw-Hill Education (Asia) Garrison, Noreen, Brewer, Cheng &amp; YuenMcGraw-Hill/Irwin Slide 81&#10;Manufacturing&#10;Cycle&#10;Effici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218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Graw-Hill Education (Asia) Garrison, Noreen, Brewer, Cheng &amp; YuenMcGraw-Hill/Irwin Slide 82&#10;Quick Check &#10;A TQM team 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605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Graw-Hill Education (Asia) Garrison, Noreen, Brewer, Cheng &amp; YuenMcGraw-Hill/Irwin Slide 83&#10;A TQM team at Narton Corp 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71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Graw-Hill Education (Asia) Garrison, Noreen, Brewer, Cheng &amp; YuenMcGraw-Hill/Irwin Slide 84&#10;Quick Check &#10;A TQM team 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520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McGraw-Hill Education (Asia) Garrison, Noreen, Brewer, Cheng &amp; YuenMcGraw-Hill/Irwin Slide 85&#10;A TQM team at Narton Corp 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358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cGraw-Hill Education (Asia) Garrison, Noreen, Brewer, Cheng &amp; YuenMcGraw-Hill/Irwin Slide 86&#10;Quick Check &#10;A TQM team 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31432"/>
            <a:ext cx="1219644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823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cGraw-Hill Education (Asia) Garrison, Noreen, Brewer, Cheng &amp; YuenMcGraw-Hill/Irwin Slide 87&#10;A TQM team at Narton Corp 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109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© 2012 McGraw-Hill Education (Asia)Garrison, Noreen, Brewer, Cheng &amp; Yuen&#10;Generalized Model of the Row by Row Approach&#10;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9644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233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McGraw-Hill Education (Asia) Garrison, Noreen, Brewer, Cheng &amp; YuenMcGraw-Hill/Irwin Slide 89&#10;Generalized Model of the Ro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-14288"/>
            <a:ext cx="1219644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7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cGraw-Hill Education (Asia) Garrison, Noreen, Brewer, Cheng &amp; YuenMcGraw-Hill/Irwin Slide 9&#10;Setting Standards&#10;Six Sigma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8444"/>
            <a:ext cx="12188830" cy="68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537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cGraw-Hill Education (Asia) Garrison, Noreen, Brewer, Cheng &amp; YuenMcGraw-Hill/Irwin Slide 90&#10;Performance Report for Var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381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© 2012 McGraw-Hill Education (Asia)Garrison, Noreen, Brewer, Cheng &amp; Yuen&#10;Predetermined Overhead Rates and Overhead&#10;Analy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256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cGraw-Hill Education (Asia) Garrison, Noreen, Brewer, Cheng &amp; YuenMcGraw-Hill/Irwin Slide 92&#10;Learning Objective 6&#10;(Appe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986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cGraw-Hill Education (Asia) Garrison, Noreen, Brewer, Cheng &amp; YuenMcGraw-Hill/Irwin Slide 93&#10;Fixed Manufacturing Overhe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483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cGraw-Hill Education (Asia) Garrison, Noreen, Brewer, Cheng &amp; YuenMcGraw-Hill/Irwin Slide 94&#10;Budget&#10;variance&#10;Fixed Over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43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cGraw-Hill Education (Asia) Garrison, Noreen, Brewer, Cheng &amp; YuenMcGraw-Hill/Irwin Slide 95&#10;Volume&#10;variance&#10;Fixed Overhe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32" name="Picture 4" descr="McGraw-Hill Education (Asia) Garrison, Noreen, Brewer, Cheng &amp; YuenMcGraw-Hill/Irwin Slide 95&#10;Volume&#10;variance&#10;Fixed Over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8572"/>
            <a:ext cx="1219644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816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cGraw-Hill Education (Asia) Garrison, Noreen, Brewer, Cheng &amp; YuenMcGraw-Hill/Irwin Slide 95&#10;Volume&#10;variance&#10;Fixed Overh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356" name="Picture 4" descr="McGraw-Hill Education (Asia) Garrison, Noreen, Brewer, Cheng &amp; YuenMcGraw-Hill/Irwin Slide 96&#10;FPOHR = Fixed portion of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984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McGraw-Hill Education (Asia) Garrison, Noreen, Brewer, Cheng &amp; YuenMcGraw-Hill/Irwin Slide 97&#10;Computing Fixed Overhead V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-60008"/>
            <a:ext cx="12196445" cy="69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62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McGraw-Hill Education (Asia) Garrison, Noreen, Brewer, Cheng &amp; YuenMcGraw-Hill/Irwin Slide 98&#10;Computing Fixed Overhead V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31432"/>
            <a:ext cx="12173585" cy="6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729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McGraw-Hill Education (Asia) Garrison, Noreen, Brewer, Cheng &amp; YuenMcGraw-Hill/Irwin Slide 99&#10;Predetermined Overhead Rat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" y="8572"/>
            <a:ext cx="12173585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5</cp:revision>
  <dcterms:created xsi:type="dcterms:W3CDTF">2020-04-29T10:30:27Z</dcterms:created>
  <dcterms:modified xsi:type="dcterms:W3CDTF">2020-04-29T11:00:12Z</dcterms:modified>
</cp:coreProperties>
</file>