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9" r:id="rId2"/>
    <p:sldId id="257" r:id="rId3"/>
    <p:sldId id="258" r:id="rId4"/>
    <p:sldId id="259" r:id="rId5"/>
    <p:sldId id="285" r:id="rId6"/>
    <p:sldId id="264" r:id="rId7"/>
    <p:sldId id="283" r:id="rId8"/>
    <p:sldId id="260" r:id="rId9"/>
    <p:sldId id="26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67" r:id="rId19"/>
    <p:sldId id="301" r:id="rId20"/>
    <p:sldId id="295" r:id="rId21"/>
    <p:sldId id="296" r:id="rId22"/>
    <p:sldId id="297" r:id="rId23"/>
    <p:sldId id="300" r:id="rId24"/>
    <p:sldId id="266" r:id="rId25"/>
    <p:sldId id="268" r:id="rId26"/>
    <p:sldId id="269" r:id="rId27"/>
    <p:sldId id="270" r:id="rId28"/>
    <p:sldId id="271" r:id="rId29"/>
    <p:sldId id="272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98" r:id="rId38"/>
    <p:sldId id="281" r:id="rId39"/>
    <p:sldId id="28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94" autoAdjust="0"/>
    <p:restoredTop sz="78315" autoAdjust="0"/>
  </p:normalViewPr>
  <p:slideViewPr>
    <p:cSldViewPr>
      <p:cViewPr varScale="1">
        <p:scale>
          <a:sx n="73" d="100"/>
          <a:sy n="73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46F3B-658C-4E26-840B-142D9B186AB8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4BF1E-FE5A-4B6E-8281-C52FFBD74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-5" dirty="0" smtClean="0">
                <a:cs typeface="Arial"/>
              </a:rPr>
              <a:t>n</a:t>
            </a:r>
            <a:r>
              <a:rPr lang="en-US" dirty="0" smtClean="0">
                <a:cs typeface="Arial"/>
              </a:rPr>
              <a:t>umero</a:t>
            </a:r>
            <a:r>
              <a:rPr lang="en-US" spc="-5" dirty="0" smtClean="0">
                <a:cs typeface="Arial"/>
              </a:rPr>
              <a:t>u</a:t>
            </a:r>
            <a:r>
              <a:rPr lang="en-US" dirty="0" smtClean="0">
                <a:cs typeface="Arial"/>
              </a:rPr>
              <a:t>s</a:t>
            </a:r>
            <a:r>
              <a:rPr lang="en-US" spc="50" dirty="0" smtClean="0">
                <a:cs typeface="Times New Roman"/>
              </a:rPr>
              <a:t> </a:t>
            </a:r>
            <a:r>
              <a:rPr lang="en-US" spc="-5" dirty="0" smtClean="0">
                <a:cs typeface="Arial"/>
              </a:rPr>
              <a:t>proje</a:t>
            </a:r>
            <a:r>
              <a:rPr lang="en-US" spc="10" dirty="0" smtClean="0">
                <a:cs typeface="Arial"/>
              </a:rPr>
              <a:t>c</a:t>
            </a:r>
            <a:r>
              <a:rPr lang="en-US" dirty="0" smtClean="0">
                <a:cs typeface="Arial"/>
              </a:rPr>
              <a:t>tions</a:t>
            </a:r>
            <a:r>
              <a:rPr lang="en-US" spc="45" dirty="0" smtClean="0">
                <a:cs typeface="Times New Roman"/>
              </a:rPr>
              <a:t> </a:t>
            </a:r>
            <a:r>
              <a:rPr lang="en-US" spc="-5" dirty="0" smtClean="0">
                <a:cs typeface="Arial"/>
              </a:rPr>
              <a:t>o</a:t>
            </a:r>
            <a:r>
              <a:rPr lang="en-US" dirty="0" smtClean="0">
                <a:cs typeface="Arial"/>
              </a:rPr>
              <a:t>f</a:t>
            </a:r>
            <a:r>
              <a:rPr lang="en-US" spc="80" dirty="0" smtClean="0">
                <a:cs typeface="Times New Roman"/>
              </a:rPr>
              <a:t> </a:t>
            </a:r>
            <a:r>
              <a:rPr lang="en-US" spc="-5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p</a:t>
            </a:r>
            <a:r>
              <a:rPr lang="en-US" spc="-5" dirty="0" smtClean="0">
                <a:cs typeface="Arial"/>
              </a:rPr>
              <a:t>ic</a:t>
            </a:r>
            <a:r>
              <a:rPr lang="en-US" spc="5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l</a:t>
            </a:r>
            <a:r>
              <a:rPr lang="en-US" spc="55" dirty="0" smtClean="0">
                <a:cs typeface="Times New Roman"/>
              </a:rPr>
              <a:t> </a:t>
            </a:r>
            <a:r>
              <a:rPr lang="en-US" spc="-5" dirty="0" smtClean="0">
                <a:cs typeface="Arial"/>
              </a:rPr>
              <a:t>pla</a:t>
            </a:r>
            <a:r>
              <a:rPr lang="en-US" spc="10" dirty="0" smtClean="0">
                <a:cs typeface="Arial"/>
              </a:rPr>
              <a:t>s</a:t>
            </a:r>
            <a:r>
              <a:rPr lang="en-US" dirty="0" smtClean="0">
                <a:cs typeface="Arial"/>
              </a:rPr>
              <a:t>ma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 smtClean="0">
                <a:cs typeface="Arial"/>
              </a:rPr>
              <a:t>me</a:t>
            </a:r>
            <a:r>
              <a:rPr lang="en-US" spc="5" dirty="0" smtClean="0">
                <a:cs typeface="Arial"/>
              </a:rPr>
              <a:t>m</a:t>
            </a:r>
            <a:r>
              <a:rPr lang="en-US" spc="-5" dirty="0" smtClean="0">
                <a:cs typeface="Arial"/>
              </a:rPr>
              <a:t>bra</a:t>
            </a:r>
            <a:r>
              <a:rPr lang="en-US" spc="5" dirty="0" smtClean="0">
                <a:cs typeface="Arial"/>
              </a:rPr>
              <a:t>n</a:t>
            </a:r>
            <a:r>
              <a:rPr lang="en-US" spc="-5" dirty="0" smtClean="0">
                <a:cs typeface="Arial"/>
              </a:rPr>
              <a:t>e</a:t>
            </a:r>
            <a:r>
              <a:rPr lang="en-US" dirty="0" smtClean="0">
                <a:cs typeface="Arial"/>
              </a:rPr>
              <a:t>s</a:t>
            </a:r>
            <a:r>
              <a:rPr lang="en-US" spc="25" dirty="0" smtClean="0">
                <a:cs typeface="Times New Roman"/>
              </a:rPr>
              <a:t> </a:t>
            </a:r>
            <a:r>
              <a:rPr lang="en-US" spc="-5" dirty="0" smtClean="0">
                <a:cs typeface="Arial"/>
              </a:rPr>
              <a:t>o</a:t>
            </a:r>
            <a:r>
              <a:rPr lang="en-US" dirty="0" smtClean="0">
                <a:cs typeface="Arial"/>
              </a:rPr>
              <a:t>f</a:t>
            </a:r>
            <a:r>
              <a:rPr lang="en-US" spc="80" dirty="0" smtClean="0">
                <a:cs typeface="Times New Roman"/>
              </a:rPr>
              <a:t> </a:t>
            </a:r>
            <a:r>
              <a:rPr lang="en-US" spc="-5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bs</a:t>
            </a:r>
            <a:r>
              <a:rPr lang="en-US" spc="5" dirty="0" smtClean="0">
                <a:cs typeface="Arial"/>
              </a:rPr>
              <a:t>o</a:t>
            </a:r>
            <a:r>
              <a:rPr lang="en-US" dirty="0" smtClean="0">
                <a:cs typeface="Arial"/>
              </a:rPr>
              <a:t>rptive</a:t>
            </a:r>
            <a:r>
              <a:rPr lang="en-US" spc="45" dirty="0" smtClean="0">
                <a:cs typeface="Times New Roman"/>
              </a:rPr>
              <a:t> </a:t>
            </a:r>
            <a:r>
              <a:rPr lang="en-US" dirty="0" smtClean="0">
                <a:cs typeface="Arial"/>
              </a:rPr>
              <a:t>mu</a:t>
            </a:r>
            <a:r>
              <a:rPr lang="en-US" spc="10" dirty="0" smtClean="0">
                <a:cs typeface="Arial"/>
              </a:rPr>
              <a:t>c</a:t>
            </a:r>
            <a:r>
              <a:rPr lang="en-US" spc="-5" dirty="0" smtClean="0">
                <a:cs typeface="Arial"/>
              </a:rPr>
              <a:t>o</a:t>
            </a:r>
            <a:r>
              <a:rPr lang="en-US" spc="5" dirty="0" smtClean="0">
                <a:cs typeface="Arial"/>
              </a:rPr>
              <a:t>s</a:t>
            </a:r>
            <a:r>
              <a:rPr lang="en-US" spc="-5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l</a:t>
            </a:r>
            <a:r>
              <a:rPr lang="en-US" spc="45" dirty="0" smtClean="0">
                <a:cs typeface="Times New Roman"/>
              </a:rPr>
              <a:t> </a:t>
            </a:r>
            <a:r>
              <a:rPr lang="en-US" dirty="0" smtClean="0">
                <a:cs typeface="Arial"/>
              </a:rPr>
              <a:t>c</a:t>
            </a:r>
            <a:r>
              <a:rPr lang="en-US" spc="5" dirty="0" smtClean="0">
                <a:cs typeface="Arial"/>
              </a:rPr>
              <a:t>e</a:t>
            </a:r>
            <a:r>
              <a:rPr lang="en-US" spc="-5" dirty="0" smtClean="0">
                <a:cs typeface="Arial"/>
              </a:rPr>
              <a:t>ll</a:t>
            </a:r>
            <a:r>
              <a:rPr lang="en-US" dirty="0" smtClean="0">
                <a:cs typeface="Arial"/>
              </a:rPr>
              <a:t>s</a:t>
            </a:r>
            <a:r>
              <a:rPr lang="en-US" spc="60" dirty="0" smtClean="0">
                <a:cs typeface="Times New Roman"/>
              </a:rPr>
              <a:t> </a:t>
            </a:r>
            <a:r>
              <a:rPr lang="en-US" spc="-5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nd</a:t>
            </a:r>
            <a:r>
              <a:rPr lang="en-US" spc="70" dirty="0" smtClean="0">
                <a:cs typeface="Times New Roman"/>
              </a:rPr>
              <a:t> </a:t>
            </a:r>
            <a:r>
              <a:rPr lang="en-US" spc="-5" dirty="0" smtClean="0">
                <a:cs typeface="Arial"/>
              </a:rPr>
              <a:t>gi</a:t>
            </a:r>
            <a:r>
              <a:rPr lang="en-US" spc="5" dirty="0" smtClean="0">
                <a:cs typeface="Arial"/>
              </a:rPr>
              <a:t>v</a:t>
            </a:r>
            <a:r>
              <a:rPr lang="en-US" dirty="0" smtClean="0">
                <a:cs typeface="Arial"/>
              </a:rPr>
              <a:t>e</a:t>
            </a:r>
            <a:r>
              <a:rPr lang="en-US" spc="60" dirty="0" smtClean="0">
                <a:cs typeface="Times New Roman"/>
              </a:rPr>
              <a:t> </a:t>
            </a:r>
            <a:r>
              <a:rPr lang="en-US" dirty="0" smtClean="0">
                <a:cs typeface="Arial"/>
              </a:rPr>
              <a:t>the</a:t>
            </a:r>
            <a:r>
              <a:rPr lang="en-US" dirty="0" smtClean="0">
                <a:cs typeface="Times New Roman"/>
              </a:rPr>
              <a:t> </a:t>
            </a:r>
            <a:r>
              <a:rPr lang="en-US" spc="-5" dirty="0" smtClean="0">
                <a:cs typeface="Arial"/>
              </a:rPr>
              <a:t>api</a:t>
            </a:r>
            <a:r>
              <a:rPr lang="en-US" spc="5" dirty="0" smtClean="0">
                <a:cs typeface="Arial"/>
              </a:rPr>
              <a:t>c</a:t>
            </a:r>
            <a:r>
              <a:rPr lang="en-US" spc="-5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l</a:t>
            </a:r>
            <a:r>
              <a:rPr lang="en-US" spc="45" dirty="0" smtClean="0">
                <a:cs typeface="Times New Roman"/>
              </a:rPr>
              <a:t> </a:t>
            </a:r>
            <a:r>
              <a:rPr lang="en-US" dirty="0" smtClean="0">
                <a:cs typeface="Arial"/>
              </a:rPr>
              <a:t>region</a:t>
            </a:r>
            <a:r>
              <a:rPr lang="en-US" spc="70" dirty="0" smtClean="0">
                <a:cs typeface="Times New Roman"/>
              </a:rPr>
              <a:t> </a:t>
            </a:r>
            <a:r>
              <a:rPr lang="en-US" spc="-5" dirty="0" smtClean="0">
                <a:cs typeface="Arial"/>
              </a:rPr>
              <a:t>o</a:t>
            </a:r>
            <a:r>
              <a:rPr lang="en-US" dirty="0" smtClean="0">
                <a:cs typeface="Arial"/>
              </a:rPr>
              <a:t>f</a:t>
            </a:r>
            <a:r>
              <a:rPr lang="en-US" spc="75" dirty="0" smtClean="0">
                <a:cs typeface="Times New Roman"/>
              </a:rPr>
              <a:t> </a:t>
            </a:r>
            <a:r>
              <a:rPr lang="en-US" spc="-10" dirty="0" smtClean="0">
                <a:cs typeface="Arial"/>
              </a:rPr>
              <a:t>t</a:t>
            </a:r>
            <a:r>
              <a:rPr lang="en-US" spc="-5" dirty="0" smtClean="0">
                <a:cs typeface="Arial"/>
              </a:rPr>
              <a:t>h</a:t>
            </a:r>
            <a:r>
              <a:rPr lang="en-US" dirty="0" smtClean="0">
                <a:cs typeface="Arial"/>
              </a:rPr>
              <a:t>e</a:t>
            </a:r>
            <a:r>
              <a:rPr lang="en-US" spc="85" dirty="0" smtClean="0">
                <a:cs typeface="Times New Roman"/>
              </a:rPr>
              <a:t> </a:t>
            </a:r>
            <a:r>
              <a:rPr lang="en-US" dirty="0" smtClean="0">
                <a:cs typeface="Arial"/>
              </a:rPr>
              <a:t>cell</a:t>
            </a:r>
            <a:r>
              <a:rPr lang="en-US" spc="60" dirty="0" smtClean="0">
                <a:cs typeface="Times New Roman"/>
              </a:rPr>
              <a:t> </a:t>
            </a:r>
            <a:r>
              <a:rPr lang="en-US" dirty="0" smtClean="0">
                <a:cs typeface="Arial"/>
              </a:rPr>
              <a:t>a</a:t>
            </a:r>
            <a:r>
              <a:rPr lang="en-US" spc="70" dirty="0" smtClean="0">
                <a:cs typeface="Times New Roman"/>
              </a:rPr>
              <a:t> </a:t>
            </a:r>
            <a:r>
              <a:rPr lang="en-US" dirty="0" smtClean="0">
                <a:cs typeface="Arial"/>
              </a:rPr>
              <a:t>str</a:t>
            </a:r>
            <a:r>
              <a:rPr lang="en-US" spc="-10" dirty="0" smtClean="0">
                <a:cs typeface="Arial"/>
              </a:rPr>
              <a:t>i</a:t>
            </a:r>
            <a:r>
              <a:rPr lang="en-US" spc="-5" dirty="0" smtClean="0">
                <a:cs typeface="Arial"/>
              </a:rPr>
              <a:t>ate</a:t>
            </a:r>
            <a:r>
              <a:rPr lang="en-US" dirty="0" smtClean="0">
                <a:cs typeface="Arial"/>
              </a:rPr>
              <a:t>d</a:t>
            </a:r>
            <a:r>
              <a:rPr lang="en-US" spc="75" dirty="0" smtClean="0">
                <a:cs typeface="Times New Roman"/>
              </a:rPr>
              <a:t> </a:t>
            </a:r>
            <a:r>
              <a:rPr lang="en-US" spc="-5" dirty="0" smtClean="0">
                <a:cs typeface="Arial"/>
              </a:rPr>
              <a:t>ap</a:t>
            </a:r>
            <a:r>
              <a:rPr lang="en-US" dirty="0" smtClean="0">
                <a:cs typeface="Arial"/>
              </a:rPr>
              <a:t>p</a:t>
            </a:r>
            <a:r>
              <a:rPr lang="en-US" spc="-5" dirty="0" smtClean="0">
                <a:cs typeface="Arial"/>
              </a:rPr>
              <a:t>earan</a:t>
            </a:r>
            <a:r>
              <a:rPr lang="en-US" spc="10" dirty="0" smtClean="0">
                <a:cs typeface="Arial"/>
              </a:rPr>
              <a:t>c</a:t>
            </a:r>
            <a:r>
              <a:rPr lang="en-US" spc="-5" dirty="0" smtClean="0">
                <a:cs typeface="Arial"/>
              </a:rPr>
              <a:t>e,</a:t>
            </a:r>
            <a:r>
              <a:rPr lang="en-US" spc="-5" dirty="0" smtClean="0">
                <a:cs typeface="Times New Roman"/>
              </a:rPr>
              <a:t>  </a:t>
            </a:r>
            <a:r>
              <a:rPr lang="en-US" dirty="0" smtClean="0">
                <a:cs typeface="Arial"/>
              </a:rPr>
              <a:t>c</a:t>
            </a:r>
            <a:r>
              <a:rPr lang="en-US" spc="5" dirty="0" smtClean="0">
                <a:cs typeface="Arial"/>
              </a:rPr>
              <a:t>a</a:t>
            </a:r>
            <a:r>
              <a:rPr lang="en-US" spc="-5" dirty="0" smtClean="0">
                <a:cs typeface="Arial"/>
              </a:rPr>
              <a:t>lle</a:t>
            </a:r>
            <a:r>
              <a:rPr lang="en-US" dirty="0" smtClean="0">
                <a:cs typeface="Arial"/>
              </a:rPr>
              <a:t>d</a:t>
            </a:r>
            <a:r>
              <a:rPr lang="en-US" spc="55" dirty="0" smtClean="0">
                <a:cs typeface="Times New Roman"/>
              </a:rPr>
              <a:t> </a:t>
            </a:r>
            <a:r>
              <a:rPr lang="en-US" b="1" i="1" spc="-5" dirty="0" smtClean="0">
                <a:solidFill>
                  <a:srgbClr val="FF3200"/>
                </a:solidFill>
                <a:cs typeface="Arial"/>
              </a:rPr>
              <a:t>str</a:t>
            </a:r>
            <a:r>
              <a:rPr lang="en-US" b="1" i="1" spc="-10" dirty="0" smtClean="0">
                <a:solidFill>
                  <a:srgbClr val="FF3200"/>
                </a:solidFill>
                <a:cs typeface="Arial"/>
              </a:rPr>
              <a:t>i</a:t>
            </a:r>
            <a:r>
              <a:rPr lang="en-US" b="1" i="1" spc="-5" dirty="0" smtClean="0">
                <a:solidFill>
                  <a:srgbClr val="FF3200"/>
                </a:solidFill>
                <a:cs typeface="Arial"/>
              </a:rPr>
              <a:t>ate</a:t>
            </a:r>
            <a:r>
              <a:rPr lang="en-US" b="1" i="1" dirty="0" smtClean="0">
                <a:solidFill>
                  <a:srgbClr val="FF3200"/>
                </a:solidFill>
                <a:cs typeface="Arial"/>
              </a:rPr>
              <a:t>d</a:t>
            </a:r>
            <a:r>
              <a:rPr lang="en-US" b="1" i="1" spc="80" dirty="0" smtClean="0">
                <a:solidFill>
                  <a:srgbClr val="FF3200"/>
                </a:solidFill>
                <a:cs typeface="Times New Roman"/>
              </a:rPr>
              <a:t> </a:t>
            </a:r>
            <a:r>
              <a:rPr lang="en-US" b="1" i="1" dirty="0" smtClean="0">
                <a:solidFill>
                  <a:srgbClr val="FF3200"/>
                </a:solidFill>
                <a:cs typeface="Arial"/>
              </a:rPr>
              <a:t>bord</a:t>
            </a:r>
            <a:r>
              <a:rPr lang="en-US" b="1" i="1" spc="5" dirty="0" smtClean="0">
                <a:solidFill>
                  <a:srgbClr val="FF3200"/>
                </a:solidFill>
                <a:cs typeface="Arial"/>
              </a:rPr>
              <a:t>e</a:t>
            </a:r>
            <a:r>
              <a:rPr lang="en-US" b="1" i="1" dirty="0" smtClean="0">
                <a:solidFill>
                  <a:srgbClr val="FF3200"/>
                </a:solidFill>
                <a:cs typeface="Arial"/>
              </a:rPr>
              <a:t>r</a:t>
            </a:r>
            <a:r>
              <a:rPr lang="en-US" b="1" i="1" spc="50" dirty="0" smtClean="0">
                <a:solidFill>
                  <a:srgbClr val="FF3200"/>
                </a:solidFill>
                <a:cs typeface="Times New Roman"/>
              </a:rPr>
              <a:t> </a:t>
            </a:r>
            <a:r>
              <a:rPr lang="en-US" b="1" i="1" dirty="0" smtClean="0">
                <a:solidFill>
                  <a:srgbClr val="FF3200"/>
                </a:solidFill>
                <a:cs typeface="Arial"/>
              </a:rPr>
              <a:t>(brush</a:t>
            </a:r>
            <a:r>
              <a:rPr lang="en-US" b="1" i="1" spc="50" dirty="0" smtClean="0">
                <a:solidFill>
                  <a:srgbClr val="FF3200"/>
                </a:solidFill>
                <a:cs typeface="Times New Roman"/>
              </a:rPr>
              <a:t> </a:t>
            </a:r>
            <a:r>
              <a:rPr lang="en-US" b="1" i="1" dirty="0" smtClean="0">
                <a:solidFill>
                  <a:srgbClr val="FF3200"/>
                </a:solidFill>
                <a:cs typeface="Arial"/>
              </a:rPr>
              <a:t>b</a:t>
            </a:r>
            <a:r>
              <a:rPr lang="en-US" b="1" i="1" spc="5" dirty="0" smtClean="0">
                <a:solidFill>
                  <a:srgbClr val="FF3200"/>
                </a:solidFill>
                <a:cs typeface="Arial"/>
              </a:rPr>
              <a:t>o</a:t>
            </a:r>
            <a:r>
              <a:rPr lang="en-US" b="1" i="1" spc="-5" dirty="0" smtClean="0">
                <a:solidFill>
                  <a:srgbClr val="FF3200"/>
                </a:solidFill>
                <a:cs typeface="Arial"/>
              </a:rPr>
              <a:t>rder)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4BF1E-FE5A-4B6E-8281-C52FFBD742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0B94-E28A-4D88-8C9C-0018434F710B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9E8-F8B7-4F06-8D49-D654927DB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0B94-E28A-4D88-8C9C-0018434F710B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9E8-F8B7-4F06-8D49-D654927DB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0B94-E28A-4D88-8C9C-0018434F710B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9E8-F8B7-4F06-8D49-D654927DB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0B94-E28A-4D88-8C9C-0018434F710B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9E8-F8B7-4F06-8D49-D654927DB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0B94-E28A-4D88-8C9C-0018434F710B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9E8-F8B7-4F06-8D49-D654927DB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0B94-E28A-4D88-8C9C-0018434F710B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9E8-F8B7-4F06-8D49-D654927DB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0B94-E28A-4D88-8C9C-0018434F710B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9E8-F8B7-4F06-8D49-D654927DB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0B94-E28A-4D88-8C9C-0018434F710B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9E8-F8B7-4F06-8D49-D654927DB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0B94-E28A-4D88-8C9C-0018434F710B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9E8-F8B7-4F06-8D49-D654927DB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0B94-E28A-4D88-8C9C-0018434F710B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9E8-F8B7-4F06-8D49-D654927DB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0B94-E28A-4D88-8C9C-0018434F710B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9E8-F8B7-4F06-8D49-D654927DB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60B94-E28A-4D88-8C9C-0018434F710B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B9E8-F8B7-4F06-8D49-D654927DB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 Aaqib\Desktop\Blausen_0817_SmallIntestine_Anatom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609600"/>
            <a:ext cx="897255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Submucosa</a:t>
            </a:r>
            <a:r>
              <a:rPr lang="en-US" b="1" dirty="0" smtClean="0">
                <a:solidFill>
                  <a:srgbClr val="C00000"/>
                </a:solidFill>
              </a:rPr>
              <a:t> 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Consists of loose connective tissue which contains blood vessels, </a:t>
            </a:r>
            <a:r>
              <a:rPr lang="en-US" sz="2400" dirty="0" err="1" smtClean="0"/>
              <a:t>lymphatics</a:t>
            </a:r>
            <a:r>
              <a:rPr lang="en-US" sz="2400" dirty="0" smtClean="0"/>
              <a:t> and nerve plexus.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Submucosa</a:t>
            </a:r>
            <a:r>
              <a:rPr lang="en-US" sz="2400" dirty="0" smtClean="0"/>
              <a:t> of duodenum contains branched tubular glands called </a:t>
            </a:r>
            <a:r>
              <a:rPr lang="en-US" sz="2400" b="1" dirty="0" smtClean="0">
                <a:solidFill>
                  <a:schemeClr val="tx2"/>
                </a:solidFill>
              </a:rPr>
              <a:t>duodenal or </a:t>
            </a:r>
            <a:r>
              <a:rPr lang="en-US" sz="2400" b="1" dirty="0" err="1" smtClean="0">
                <a:solidFill>
                  <a:schemeClr val="tx2"/>
                </a:solidFill>
              </a:rPr>
              <a:t>Brunners</a:t>
            </a:r>
            <a:r>
              <a:rPr lang="en-US" sz="2400" b="1" dirty="0" smtClean="0">
                <a:solidFill>
                  <a:schemeClr val="tx2"/>
                </a:solidFill>
              </a:rPr>
              <a:t> glands </a:t>
            </a:r>
            <a:r>
              <a:rPr lang="en-US" sz="2400" dirty="0" smtClean="0"/>
              <a:t>open into the intestinal crypts.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Muscularis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externa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</a:p>
          <a:p>
            <a:pPr>
              <a:buNone/>
            </a:pPr>
            <a:r>
              <a:rPr lang="en-US" sz="2400" dirty="0" smtClean="0"/>
              <a:t>Inner = circular </a:t>
            </a:r>
          </a:p>
          <a:p>
            <a:pPr>
              <a:buNone/>
            </a:pPr>
            <a:r>
              <a:rPr lang="en-US" sz="2400" dirty="0" smtClean="0"/>
              <a:t>Outer = longitudinal </a:t>
            </a:r>
          </a:p>
          <a:p>
            <a:pPr>
              <a:buNone/>
            </a:pPr>
            <a:r>
              <a:rPr lang="en-US" sz="2200" dirty="0" smtClean="0"/>
              <a:t>(between two layers </a:t>
            </a:r>
            <a:r>
              <a:rPr lang="en-US" sz="2200" dirty="0" err="1" smtClean="0"/>
              <a:t>myenteric</a:t>
            </a:r>
            <a:r>
              <a:rPr lang="en-US" sz="2200" dirty="0" smtClean="0"/>
              <a:t> ( </a:t>
            </a:r>
            <a:r>
              <a:rPr lang="en-US" sz="2200" dirty="0" err="1" smtClean="0"/>
              <a:t>Auerbach’s</a:t>
            </a:r>
            <a:r>
              <a:rPr lang="en-US" sz="2200" dirty="0" smtClean="0"/>
              <a:t>) plexus of nerve is present.)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Serosa</a:t>
            </a:r>
            <a:r>
              <a:rPr lang="en-US" dirty="0" smtClean="0"/>
              <a:t> 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Most of the small intestine is covered by </a:t>
            </a:r>
            <a:r>
              <a:rPr lang="en-US" sz="2400" dirty="0" err="1" smtClean="0"/>
              <a:t>serosa</a:t>
            </a:r>
            <a:r>
              <a:rPr lang="en-US" sz="2400" dirty="0" smtClean="0"/>
              <a:t> consisting of thin layer of connective tissue 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Posterior surface of duodenum is covered by adventitia.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Epithelium of Small Intestine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Mucosa is lined by simple columnar epithelium that covers the crypts and </a:t>
            </a:r>
            <a:r>
              <a:rPr lang="en-US" dirty="0" err="1" smtClean="0"/>
              <a:t>villi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Intestinal epithelium contains six types of cell: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err="1" smtClean="0">
                <a:solidFill>
                  <a:srgbClr val="FF0000"/>
                </a:solidFill>
              </a:rPr>
              <a:t>Enterocytes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Goblet cells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err="1" smtClean="0">
                <a:solidFill>
                  <a:srgbClr val="FF0000"/>
                </a:solidFill>
              </a:rPr>
              <a:t>Enteroendocrine</a:t>
            </a:r>
            <a:r>
              <a:rPr lang="en-US" sz="2400" dirty="0" smtClean="0">
                <a:solidFill>
                  <a:srgbClr val="FF0000"/>
                </a:solidFill>
              </a:rPr>
              <a:t> cells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err="1" smtClean="0">
                <a:solidFill>
                  <a:srgbClr val="FF0000"/>
                </a:solidFill>
              </a:rPr>
              <a:t>Paneth</a:t>
            </a:r>
            <a:r>
              <a:rPr lang="en-US" sz="2400" dirty="0" smtClean="0">
                <a:solidFill>
                  <a:srgbClr val="FF0000"/>
                </a:solidFill>
              </a:rPr>
              <a:t> cells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Stem cells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M cells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Enterocytes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absorptive cells ,tall columnar having oval  nucleus at base .</a:t>
            </a:r>
          </a:p>
          <a:p>
            <a:r>
              <a:rPr lang="en-US" dirty="0" smtClean="0"/>
              <a:t>Apical surface has closely packed </a:t>
            </a:r>
            <a:r>
              <a:rPr lang="en-US" dirty="0" err="1" smtClean="0"/>
              <a:t>microvilli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Under LM </a:t>
            </a:r>
            <a:r>
              <a:rPr lang="en-US" dirty="0" err="1" smtClean="0"/>
              <a:t>microvilli</a:t>
            </a:r>
            <a:r>
              <a:rPr lang="en-US" dirty="0" smtClean="0"/>
              <a:t> show striated appearance to the free border is known as striated border or brush border.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4"/>
          <p:cNvSpPr/>
          <p:nvPr/>
        </p:nvSpPr>
        <p:spPr>
          <a:xfrm>
            <a:off x="1828800" y="838200"/>
            <a:ext cx="51054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 Aaqib\Desktop\enterocit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78681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Goblet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marR="77470">
              <a:lnSpc>
                <a:spcPts val="3240"/>
              </a:lnSpc>
              <a:spcBef>
                <a:spcPts val="720"/>
              </a:spcBef>
              <a:buClr>
                <a:schemeClr val="tx1"/>
              </a:buClr>
              <a:buSzPct val="65000"/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400" dirty="0" smtClean="0"/>
              <a:t>Mucous secreting ,unicellular glands present in between the </a:t>
            </a:r>
            <a:r>
              <a:rPr lang="en-US" sz="2400" dirty="0" err="1" smtClean="0"/>
              <a:t>enterocyte</a:t>
            </a:r>
            <a:r>
              <a:rPr lang="en-US" sz="2400" dirty="0" smtClean="0"/>
              <a:t> cells,  </a:t>
            </a:r>
            <a:r>
              <a:rPr lang="en-US" sz="2400" dirty="0" smtClean="0">
                <a:cs typeface="Times New Roman"/>
              </a:rPr>
              <a:t>inc</a:t>
            </a:r>
            <a:r>
              <a:rPr lang="en-US" sz="2400" spc="-10" dirty="0" smtClean="0">
                <a:cs typeface="Times New Roman"/>
              </a:rPr>
              <a:t>r</a:t>
            </a:r>
            <a:r>
              <a:rPr lang="en-US" sz="2400" dirty="0" smtClean="0">
                <a:cs typeface="Times New Roman"/>
              </a:rPr>
              <a:t>ease</a:t>
            </a:r>
            <a:r>
              <a:rPr lang="en-US" sz="2400" spc="10" dirty="0" smtClean="0">
                <a:cs typeface="Times New Roman"/>
              </a:rPr>
              <a:t> </a:t>
            </a:r>
            <a:r>
              <a:rPr lang="en-US" sz="2400" dirty="0" smtClean="0">
                <a:cs typeface="Times New Roman"/>
              </a:rPr>
              <a:t>in</a:t>
            </a:r>
            <a:r>
              <a:rPr lang="en-US" sz="2400" spc="5" dirty="0" smtClean="0">
                <a:cs typeface="Times New Roman"/>
              </a:rPr>
              <a:t> </a:t>
            </a:r>
            <a:r>
              <a:rPr lang="en-US" sz="2400" dirty="0" smtClean="0">
                <a:cs typeface="Times New Roman"/>
              </a:rPr>
              <a:t>number</a:t>
            </a:r>
            <a:r>
              <a:rPr lang="en-US" sz="2400" spc="5" dirty="0" smtClean="0">
                <a:cs typeface="Times New Roman"/>
              </a:rPr>
              <a:t> </a:t>
            </a:r>
            <a:r>
              <a:rPr lang="en-US" sz="2400" dirty="0" smtClean="0">
                <a:cs typeface="Times New Roman"/>
              </a:rPr>
              <a:t>from the pr</a:t>
            </a:r>
            <a:r>
              <a:rPr lang="en-US" sz="2400" spc="-10" dirty="0" smtClean="0">
                <a:cs typeface="Times New Roman"/>
              </a:rPr>
              <a:t>o</a:t>
            </a:r>
            <a:r>
              <a:rPr lang="en-US" sz="2400" dirty="0" smtClean="0">
                <a:cs typeface="Times New Roman"/>
              </a:rPr>
              <a:t>xi</a:t>
            </a:r>
            <a:r>
              <a:rPr lang="en-US" sz="2400" spc="-15" dirty="0" smtClean="0">
                <a:cs typeface="Times New Roman"/>
              </a:rPr>
              <a:t>m</a:t>
            </a:r>
            <a:r>
              <a:rPr lang="en-US" sz="2400" dirty="0" smtClean="0">
                <a:cs typeface="Times New Roman"/>
              </a:rPr>
              <a:t>al</a:t>
            </a:r>
            <a:r>
              <a:rPr lang="en-US" sz="2400" spc="15" dirty="0" smtClean="0">
                <a:cs typeface="Times New Roman"/>
              </a:rPr>
              <a:t> </a:t>
            </a:r>
            <a:r>
              <a:rPr lang="en-US" sz="2400" dirty="0" smtClean="0">
                <a:cs typeface="Times New Roman"/>
              </a:rPr>
              <a:t>to</a:t>
            </a:r>
            <a:r>
              <a:rPr lang="en-US" sz="2400" spc="5" dirty="0" smtClean="0">
                <a:cs typeface="Times New Roman"/>
              </a:rPr>
              <a:t> </a:t>
            </a:r>
            <a:r>
              <a:rPr lang="en-US" sz="2400" dirty="0" smtClean="0">
                <a:cs typeface="Times New Roman"/>
              </a:rPr>
              <a:t>the d</a:t>
            </a:r>
            <a:r>
              <a:rPr lang="en-US" sz="2400" spc="-15" dirty="0" smtClean="0">
                <a:cs typeface="Times New Roman"/>
              </a:rPr>
              <a:t>i</a:t>
            </a:r>
            <a:r>
              <a:rPr lang="en-US" sz="2400" dirty="0" smtClean="0">
                <a:cs typeface="Times New Roman"/>
              </a:rPr>
              <a:t>s</a:t>
            </a:r>
            <a:r>
              <a:rPr lang="en-US" sz="2400" spc="-15" dirty="0" smtClean="0">
                <a:cs typeface="Times New Roman"/>
              </a:rPr>
              <a:t>t</a:t>
            </a:r>
            <a:r>
              <a:rPr lang="en-US" sz="2400" dirty="0" smtClean="0">
                <a:cs typeface="Times New Roman"/>
              </a:rPr>
              <a:t>al part of  s</a:t>
            </a:r>
            <a:r>
              <a:rPr lang="en-US" sz="2400" spc="-10" dirty="0" smtClean="0">
                <a:cs typeface="Times New Roman"/>
              </a:rPr>
              <a:t>m</a:t>
            </a:r>
            <a:r>
              <a:rPr lang="en-US" sz="2400" dirty="0" smtClean="0">
                <a:cs typeface="Times New Roman"/>
              </a:rPr>
              <a:t>all in</a:t>
            </a:r>
            <a:r>
              <a:rPr lang="en-US" sz="2400" spc="-15" dirty="0" smtClean="0">
                <a:cs typeface="Times New Roman"/>
              </a:rPr>
              <a:t>t</a:t>
            </a:r>
            <a:r>
              <a:rPr lang="en-US" sz="2400" dirty="0" smtClean="0">
                <a:cs typeface="Times New Roman"/>
              </a:rPr>
              <a:t>es</a:t>
            </a:r>
            <a:r>
              <a:rPr lang="en-US" sz="2400" spc="-10" dirty="0" smtClean="0">
                <a:cs typeface="Times New Roman"/>
              </a:rPr>
              <a:t>t</a:t>
            </a:r>
            <a:r>
              <a:rPr lang="en-US" sz="2400" dirty="0" smtClean="0">
                <a:cs typeface="Times New Roman"/>
              </a:rPr>
              <a:t>ine.</a:t>
            </a:r>
            <a:endParaRPr lang="en-US" sz="24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/>
              <a:t>These cells have typical shape of </a:t>
            </a:r>
            <a:r>
              <a:rPr lang="en-US" sz="2400" dirty="0" err="1" smtClean="0"/>
              <a:t>goblet,apical</a:t>
            </a:r>
            <a:r>
              <a:rPr lang="en-US" sz="2400" dirty="0" smtClean="0"/>
              <a:t> part which contain </a:t>
            </a:r>
            <a:r>
              <a:rPr lang="en-US" sz="2400" dirty="0" err="1" smtClean="0"/>
              <a:t>mucin</a:t>
            </a:r>
            <a:r>
              <a:rPr lang="en-US" sz="2400" dirty="0" smtClean="0"/>
              <a:t> granules.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/>
              <a:t>The narrow elongated part contains nucleus and other organelles.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/>
              <a:t>They secrete </a:t>
            </a:r>
            <a:r>
              <a:rPr lang="en-US" sz="2400" dirty="0" err="1" smtClean="0"/>
              <a:t>mucin</a:t>
            </a:r>
            <a:r>
              <a:rPr lang="en-US" sz="2400" dirty="0" smtClean="0"/>
              <a:t> molecules come in contact with water to form mucus.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/>
          <p:nvPr/>
        </p:nvSpPr>
        <p:spPr>
          <a:xfrm>
            <a:off x="4495800" y="1447800"/>
            <a:ext cx="409575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C:\Users\Dr Aaqib\Desktop\GI12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114800" cy="42672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Goblet cells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33400" y="304800"/>
            <a:ext cx="70104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20" dirty="0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sz="2800" b="1" spc="-30" dirty="0">
                <a:solidFill>
                  <a:schemeClr val="tx2"/>
                </a:solidFill>
                <a:latin typeface="Arial"/>
                <a:cs typeface="Arial"/>
              </a:rPr>
              <a:t>p</a:t>
            </a:r>
            <a:r>
              <a:rPr sz="2800" b="1" spc="-15" dirty="0">
                <a:solidFill>
                  <a:schemeClr val="tx2"/>
                </a:solidFill>
                <a:latin typeface="Arial"/>
                <a:cs typeface="Arial"/>
              </a:rPr>
              <a:t>ithelium</a:t>
            </a:r>
            <a:r>
              <a:rPr sz="2800" b="1" spc="7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chemeClr val="tx2"/>
                </a:solidFill>
                <a:latin typeface="Arial"/>
                <a:cs typeface="Arial"/>
              </a:rPr>
              <a:t>lining</a:t>
            </a:r>
            <a:r>
              <a:rPr sz="2800" b="1" spc="8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chemeClr val="tx2"/>
                </a:solidFill>
                <a:latin typeface="Arial"/>
                <a:cs typeface="Arial"/>
              </a:rPr>
              <a:t>the</a:t>
            </a:r>
            <a:r>
              <a:rPr sz="2800" b="1" spc="-1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chemeClr val="tx2"/>
                </a:solidFill>
                <a:latin typeface="Arial"/>
                <a:cs typeface="Arial"/>
              </a:rPr>
              <a:t>sm</a:t>
            </a:r>
            <a:r>
              <a:rPr sz="2800" b="1" spc="-15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z="2800" b="1" spc="-10" dirty="0">
                <a:solidFill>
                  <a:schemeClr val="tx2"/>
                </a:solidFill>
                <a:latin typeface="Arial"/>
                <a:cs typeface="Arial"/>
              </a:rPr>
              <a:t>ll</a:t>
            </a:r>
            <a:r>
              <a:rPr sz="2800" b="1" spc="6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chemeClr val="tx2"/>
                </a:solidFill>
                <a:latin typeface="Arial"/>
                <a:cs typeface="Arial"/>
              </a:rPr>
              <a:t>inte</a:t>
            </a:r>
            <a:r>
              <a:rPr sz="2800" b="1" spc="-25" dirty="0">
                <a:solidFill>
                  <a:schemeClr val="tx2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chemeClr val="tx2"/>
                </a:solidFill>
                <a:latin typeface="Arial"/>
                <a:cs typeface="Arial"/>
              </a:rPr>
              <a:t>t</a:t>
            </a:r>
            <a:r>
              <a:rPr sz="2800" b="1" spc="-15" dirty="0">
                <a:solidFill>
                  <a:schemeClr val="tx2"/>
                </a:solidFill>
                <a:latin typeface="Arial"/>
                <a:cs typeface="Arial"/>
              </a:rPr>
              <a:t>ine</a:t>
            </a:r>
            <a:r>
              <a:rPr sz="2800" b="1" spc="114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chemeClr val="tx2"/>
                </a:solidFill>
                <a:latin typeface="Arial"/>
                <a:cs typeface="Arial"/>
              </a:rPr>
              <a:t>simple</a:t>
            </a:r>
            <a:r>
              <a:rPr sz="2800" b="1" spc="7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chemeClr val="tx2"/>
                </a:solidFill>
                <a:latin typeface="Arial"/>
                <a:cs typeface="Arial"/>
              </a:rPr>
              <a:t>columnar</a:t>
            </a:r>
            <a:endParaRPr sz="28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1600" y="2438400"/>
            <a:ext cx="6781800" cy="3881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7"/>
          <p:cNvSpPr/>
          <p:nvPr/>
        </p:nvSpPr>
        <p:spPr>
          <a:xfrm>
            <a:off x="1676400" y="1828800"/>
            <a:ext cx="600075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474760"/>
            <a:ext cx="8229600" cy="742756"/>
          </a:xfrm>
          <a:prstGeom prst="rect">
            <a:avLst/>
          </a:prstGeom>
        </p:spPr>
        <p:txBody>
          <a:bodyPr vert="horz" wrap="square" lIns="0" tIns="65013" rIns="0" bIns="0" rtlCol="0">
            <a:spAutoFit/>
          </a:bodyPr>
          <a:lstStyle/>
          <a:p>
            <a:pPr marL="1469390" algn="l">
              <a:lnSpc>
                <a:spcPct val="100000"/>
              </a:lnSpc>
            </a:pPr>
            <a:r>
              <a:rPr lang="en-US" sz="4400" b="1" spc="-5" dirty="0" smtClean="0">
                <a:solidFill>
                  <a:srgbClr val="C00000"/>
                </a:solidFill>
              </a:rPr>
              <a:t>   </a:t>
            </a:r>
            <a:r>
              <a:rPr sz="4400" b="1" spc="-5" dirty="0" smtClean="0">
                <a:solidFill>
                  <a:srgbClr val="C00000"/>
                </a:solidFill>
              </a:rPr>
              <a:t>S</a:t>
            </a:r>
            <a:r>
              <a:rPr lang="en-US" sz="4400" b="1" spc="-5" dirty="0" smtClean="0">
                <a:solidFill>
                  <a:srgbClr val="C00000"/>
                </a:solidFill>
              </a:rPr>
              <a:t>mall</a:t>
            </a:r>
            <a:r>
              <a:rPr sz="4400" b="1" spc="5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sz="4400" b="1" dirty="0" smtClean="0">
                <a:solidFill>
                  <a:srgbClr val="C00000"/>
                </a:solidFill>
              </a:rPr>
              <a:t>I</a:t>
            </a:r>
            <a:r>
              <a:rPr lang="en-US" sz="4400" b="1" dirty="0" smtClean="0">
                <a:solidFill>
                  <a:srgbClr val="C00000"/>
                </a:solidFill>
              </a:rPr>
              <a:t>ntestine </a:t>
            </a:r>
            <a:endParaRPr sz="4400" b="1" dirty="0">
              <a:solidFill>
                <a:srgbClr val="C00000"/>
              </a:solidFill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50" y="1315697"/>
            <a:ext cx="7409180" cy="341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SzPct val="65000"/>
              <a:buFont typeface="Wingdings" pitchFamily="2" charset="2"/>
              <a:buChar char="Ø"/>
              <a:tabLst>
                <a:tab pos="355600" algn="l"/>
              </a:tabLst>
            </a:pPr>
            <a:endParaRPr lang="en-US" sz="3000" dirty="0" smtClean="0">
              <a:cs typeface="Times New Roman"/>
            </a:endParaRPr>
          </a:p>
          <a:p>
            <a:pPr marL="354965" indent="-342265">
              <a:lnSpc>
                <a:spcPct val="100000"/>
              </a:lnSpc>
              <a:buSzPct val="65000"/>
              <a:buFont typeface="Wingdings" pitchFamily="2" charset="2"/>
              <a:buChar char="Ø"/>
              <a:tabLst>
                <a:tab pos="355600" algn="l"/>
              </a:tabLst>
            </a:pPr>
            <a:r>
              <a:rPr sz="3000" dirty="0" smtClean="0">
                <a:cs typeface="Times New Roman"/>
              </a:rPr>
              <a:t>Is</a:t>
            </a:r>
            <a:r>
              <a:rPr sz="3000" spc="-15" dirty="0" smtClean="0">
                <a:cs typeface="Times New Roman"/>
              </a:rPr>
              <a:t> </a:t>
            </a:r>
            <a:r>
              <a:rPr sz="3000" dirty="0">
                <a:cs typeface="Times New Roman"/>
              </a:rPr>
              <a:t>the longe</a:t>
            </a:r>
            <a:r>
              <a:rPr sz="3000" spc="-10" dirty="0">
                <a:cs typeface="Times New Roman"/>
              </a:rPr>
              <a:t>s</a:t>
            </a:r>
            <a:r>
              <a:rPr sz="3000" dirty="0">
                <a:cs typeface="Times New Roman"/>
              </a:rPr>
              <a:t>t</a:t>
            </a:r>
            <a:r>
              <a:rPr sz="3000" spc="20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component</a:t>
            </a:r>
            <a:r>
              <a:rPr sz="3000" spc="15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of the diges</a:t>
            </a:r>
            <a:r>
              <a:rPr sz="3000" spc="-15" dirty="0">
                <a:cs typeface="Times New Roman"/>
              </a:rPr>
              <a:t>t</a:t>
            </a:r>
            <a:r>
              <a:rPr sz="3000" dirty="0">
                <a:cs typeface="Times New Roman"/>
              </a:rPr>
              <a:t>ive</a:t>
            </a:r>
            <a:r>
              <a:rPr sz="3000" spc="30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t</a:t>
            </a:r>
            <a:r>
              <a:rPr sz="3000" spc="-10" dirty="0">
                <a:cs typeface="Times New Roman"/>
              </a:rPr>
              <a:t>r</a:t>
            </a:r>
            <a:r>
              <a:rPr sz="3000" dirty="0">
                <a:cs typeface="Times New Roman"/>
              </a:rPr>
              <a:t>act</a:t>
            </a:r>
          </a:p>
          <a:p>
            <a:pPr marL="354965" indent="-342265">
              <a:lnSpc>
                <a:spcPts val="3240"/>
              </a:lnSpc>
              <a:buSzPct val="65000"/>
              <a:buFont typeface="Wingdings" pitchFamily="2" charset="2"/>
              <a:buChar char="Ø"/>
              <a:tabLst>
                <a:tab pos="355600" algn="l"/>
              </a:tabLst>
            </a:pPr>
            <a:r>
              <a:rPr sz="3000" dirty="0">
                <a:cs typeface="Times New Roman"/>
              </a:rPr>
              <a:t>Is</a:t>
            </a:r>
            <a:r>
              <a:rPr sz="3000" spc="-15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div</a:t>
            </a:r>
            <a:r>
              <a:rPr sz="3000" spc="-15" dirty="0">
                <a:cs typeface="Times New Roman"/>
              </a:rPr>
              <a:t>i</a:t>
            </a:r>
            <a:r>
              <a:rPr sz="3000" dirty="0">
                <a:cs typeface="Times New Roman"/>
              </a:rPr>
              <a:t>ded</a:t>
            </a:r>
            <a:r>
              <a:rPr sz="3000" spc="15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in</a:t>
            </a:r>
            <a:r>
              <a:rPr sz="3000" spc="-15" dirty="0">
                <a:cs typeface="Times New Roman"/>
              </a:rPr>
              <a:t>t</a:t>
            </a:r>
            <a:r>
              <a:rPr sz="3000" dirty="0">
                <a:cs typeface="Times New Roman"/>
              </a:rPr>
              <a:t>o</a:t>
            </a:r>
            <a:r>
              <a:rPr sz="3000" spc="15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th</a:t>
            </a:r>
            <a:r>
              <a:rPr sz="3000" spc="-10" dirty="0">
                <a:cs typeface="Times New Roman"/>
              </a:rPr>
              <a:t>r</a:t>
            </a:r>
            <a:r>
              <a:rPr sz="3000" dirty="0">
                <a:cs typeface="Times New Roman"/>
              </a:rPr>
              <a:t>ee</a:t>
            </a:r>
            <a:r>
              <a:rPr sz="3000" spc="25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anato</a:t>
            </a:r>
            <a:r>
              <a:rPr sz="3000" spc="-15" dirty="0">
                <a:cs typeface="Times New Roman"/>
              </a:rPr>
              <a:t>m</a:t>
            </a:r>
            <a:r>
              <a:rPr sz="3000" dirty="0">
                <a:cs typeface="Times New Roman"/>
              </a:rPr>
              <a:t>ic</a:t>
            </a:r>
            <a:r>
              <a:rPr sz="3000" spc="30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seg</a:t>
            </a:r>
            <a:r>
              <a:rPr sz="3000" spc="-10" dirty="0">
                <a:cs typeface="Times New Roman"/>
              </a:rPr>
              <a:t>m</a:t>
            </a:r>
            <a:r>
              <a:rPr sz="3000" dirty="0">
                <a:cs typeface="Times New Roman"/>
              </a:rPr>
              <a:t>ent</a:t>
            </a:r>
            <a:r>
              <a:rPr sz="3000" spc="-10" dirty="0">
                <a:cs typeface="Times New Roman"/>
              </a:rPr>
              <a:t>s</a:t>
            </a:r>
            <a:r>
              <a:rPr sz="3000" dirty="0">
                <a:cs typeface="Times New Roman"/>
              </a:rPr>
              <a:t>:</a:t>
            </a:r>
          </a:p>
          <a:p>
            <a:pPr marL="354965">
              <a:lnSpc>
                <a:spcPts val="3240"/>
              </a:lnSpc>
            </a:pPr>
            <a:r>
              <a:rPr sz="3000" spc="-5" dirty="0">
                <a:cs typeface="Times New Roman"/>
              </a:rPr>
              <a:t>duodenum</a:t>
            </a:r>
            <a:r>
              <a:rPr sz="3000" dirty="0">
                <a:cs typeface="Times New Roman"/>
              </a:rPr>
              <a:t>,</a:t>
            </a:r>
            <a:r>
              <a:rPr sz="3000" spc="-5" dirty="0">
                <a:cs typeface="Times New Roman"/>
              </a:rPr>
              <a:t> </a:t>
            </a:r>
            <a:r>
              <a:rPr sz="3000" spc="-15" dirty="0">
                <a:cs typeface="Times New Roman"/>
              </a:rPr>
              <a:t>j</a:t>
            </a:r>
            <a:r>
              <a:rPr sz="3000" spc="-5" dirty="0">
                <a:cs typeface="Times New Roman"/>
              </a:rPr>
              <a:t>ejunu</a:t>
            </a:r>
            <a:r>
              <a:rPr sz="3000" spc="-15" dirty="0">
                <a:cs typeface="Times New Roman"/>
              </a:rPr>
              <a:t>m</a:t>
            </a:r>
            <a:r>
              <a:rPr sz="3000" dirty="0">
                <a:cs typeface="Times New Roman"/>
              </a:rPr>
              <a:t>,</a:t>
            </a:r>
            <a:r>
              <a:rPr sz="3000" spc="30" dirty="0">
                <a:cs typeface="Times New Roman"/>
              </a:rPr>
              <a:t> </a:t>
            </a:r>
            <a:r>
              <a:rPr sz="3000" spc="-5" dirty="0">
                <a:cs typeface="Times New Roman"/>
              </a:rPr>
              <a:t>an</a:t>
            </a:r>
            <a:r>
              <a:rPr sz="3000" dirty="0">
                <a:cs typeface="Times New Roman"/>
              </a:rPr>
              <a:t>d</a:t>
            </a:r>
            <a:r>
              <a:rPr sz="3000" spc="-5" dirty="0">
                <a:cs typeface="Times New Roman"/>
              </a:rPr>
              <a:t> ileum</a:t>
            </a:r>
            <a:endParaRPr sz="3000" dirty="0">
              <a:cs typeface="Times New Roman"/>
            </a:endParaRPr>
          </a:p>
          <a:p>
            <a:pPr marL="354965" marR="538480" indent="-342265" algn="just">
              <a:lnSpc>
                <a:spcPts val="2880"/>
              </a:lnSpc>
              <a:spcBef>
                <a:spcPts val="695"/>
              </a:spcBef>
              <a:buSzPct val="65000"/>
              <a:buFont typeface="Wingdings" pitchFamily="2" charset="2"/>
              <a:buChar char="Ø"/>
              <a:tabLst>
                <a:tab pos="355600" algn="l"/>
              </a:tabLst>
            </a:pPr>
            <a:r>
              <a:rPr sz="3000" dirty="0">
                <a:cs typeface="Times New Roman"/>
              </a:rPr>
              <a:t>Funct</a:t>
            </a:r>
            <a:r>
              <a:rPr sz="3000" spc="-15" dirty="0">
                <a:cs typeface="Times New Roman"/>
              </a:rPr>
              <a:t>i</a:t>
            </a:r>
            <a:r>
              <a:rPr sz="3000" dirty="0">
                <a:cs typeface="Times New Roman"/>
              </a:rPr>
              <a:t>onal</a:t>
            </a:r>
            <a:r>
              <a:rPr sz="3000" spc="-15" dirty="0">
                <a:cs typeface="Times New Roman"/>
              </a:rPr>
              <a:t>l</a:t>
            </a:r>
            <a:r>
              <a:rPr sz="3000" dirty="0">
                <a:cs typeface="Times New Roman"/>
              </a:rPr>
              <a:t>y,</a:t>
            </a:r>
            <a:r>
              <a:rPr sz="3000" spc="30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it is the</a:t>
            </a:r>
            <a:r>
              <a:rPr sz="3000" spc="5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pr</a:t>
            </a:r>
            <a:r>
              <a:rPr sz="3000" spc="-10" dirty="0">
                <a:cs typeface="Times New Roman"/>
              </a:rPr>
              <a:t>i</a:t>
            </a:r>
            <a:r>
              <a:rPr sz="3000" dirty="0">
                <a:cs typeface="Times New Roman"/>
              </a:rPr>
              <a:t>ncipal</a:t>
            </a:r>
            <a:r>
              <a:rPr sz="3000" spc="25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s</a:t>
            </a:r>
            <a:r>
              <a:rPr sz="3000" spc="-10" dirty="0">
                <a:cs typeface="Times New Roman"/>
              </a:rPr>
              <a:t>i</a:t>
            </a:r>
            <a:r>
              <a:rPr sz="3000" dirty="0">
                <a:cs typeface="Times New Roman"/>
              </a:rPr>
              <a:t>te</a:t>
            </a:r>
            <a:r>
              <a:rPr sz="3000" spc="5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for the </a:t>
            </a:r>
            <a:r>
              <a:rPr sz="3000" b="1" dirty="0">
                <a:solidFill>
                  <a:srgbClr val="FF3200"/>
                </a:solidFill>
                <a:cs typeface="Times New Roman"/>
              </a:rPr>
              <a:t>dige</a:t>
            </a:r>
            <a:r>
              <a:rPr sz="3000" b="1" spc="-10" dirty="0">
                <a:solidFill>
                  <a:srgbClr val="FF3200"/>
                </a:solidFill>
                <a:cs typeface="Times New Roman"/>
              </a:rPr>
              <a:t>s</a:t>
            </a:r>
            <a:r>
              <a:rPr sz="3000" b="1" dirty="0">
                <a:solidFill>
                  <a:srgbClr val="FF3200"/>
                </a:solidFill>
                <a:cs typeface="Times New Roman"/>
              </a:rPr>
              <a:t>t</a:t>
            </a:r>
            <a:r>
              <a:rPr sz="3000" b="1" spc="-10" dirty="0">
                <a:solidFill>
                  <a:srgbClr val="FF3200"/>
                </a:solidFill>
                <a:cs typeface="Times New Roman"/>
              </a:rPr>
              <a:t>i</a:t>
            </a:r>
            <a:r>
              <a:rPr sz="3000" b="1" dirty="0">
                <a:solidFill>
                  <a:srgbClr val="FF3200"/>
                </a:solidFill>
                <a:cs typeface="Times New Roman"/>
              </a:rPr>
              <a:t>on of</a:t>
            </a:r>
            <a:r>
              <a:rPr sz="3000" b="1" spc="5" dirty="0">
                <a:solidFill>
                  <a:srgbClr val="FF3200"/>
                </a:solidFill>
                <a:cs typeface="Times New Roman"/>
              </a:rPr>
              <a:t> </a:t>
            </a:r>
            <a:r>
              <a:rPr sz="3000" b="1" dirty="0">
                <a:solidFill>
                  <a:srgbClr val="FF3200"/>
                </a:solidFill>
                <a:cs typeface="Times New Roman"/>
              </a:rPr>
              <a:t>food</a:t>
            </a:r>
            <a:r>
              <a:rPr sz="3000" b="1" spc="-10" dirty="0">
                <a:solidFill>
                  <a:srgbClr val="FF3200"/>
                </a:solidFill>
                <a:cs typeface="Times New Roman"/>
              </a:rPr>
              <a:t> </a:t>
            </a:r>
            <a:r>
              <a:rPr sz="3000" b="1" dirty="0">
                <a:solidFill>
                  <a:srgbClr val="FF3200"/>
                </a:solidFill>
                <a:cs typeface="Times New Roman"/>
              </a:rPr>
              <a:t>&amp; for absorption</a:t>
            </a:r>
            <a:r>
              <a:rPr sz="3000" b="1" spc="5" dirty="0">
                <a:solidFill>
                  <a:srgbClr val="FF3200"/>
                </a:solidFill>
                <a:cs typeface="Times New Roman"/>
              </a:rPr>
              <a:t> </a:t>
            </a:r>
            <a:r>
              <a:rPr sz="3000" dirty="0">
                <a:cs typeface="Times New Roman"/>
              </a:rPr>
              <a:t>of the products</a:t>
            </a:r>
            <a:r>
              <a:rPr sz="3000" spc="-15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of</a:t>
            </a:r>
            <a:r>
              <a:rPr sz="3000" spc="5" dirty="0">
                <a:cs typeface="Times New Roman"/>
              </a:rPr>
              <a:t> </a:t>
            </a:r>
            <a:r>
              <a:rPr sz="3000" dirty="0" smtClean="0">
                <a:cs typeface="Times New Roman"/>
              </a:rPr>
              <a:t>dige</a:t>
            </a:r>
            <a:r>
              <a:rPr sz="3000" spc="-10" dirty="0" smtClean="0">
                <a:cs typeface="Times New Roman"/>
              </a:rPr>
              <a:t>s</a:t>
            </a:r>
            <a:r>
              <a:rPr sz="3000" dirty="0" smtClean="0">
                <a:cs typeface="Times New Roman"/>
              </a:rPr>
              <a:t>t</a:t>
            </a:r>
            <a:r>
              <a:rPr sz="3000" spc="-15" dirty="0" smtClean="0">
                <a:cs typeface="Times New Roman"/>
              </a:rPr>
              <a:t>i</a:t>
            </a:r>
            <a:r>
              <a:rPr sz="3000" dirty="0" smtClean="0">
                <a:cs typeface="Times New Roman"/>
              </a:rPr>
              <a:t>on</a:t>
            </a:r>
            <a:endParaRPr sz="3000" dirty="0"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Enteroendocrine</a:t>
            </a:r>
            <a:r>
              <a:rPr lang="en-US" dirty="0" smtClean="0"/>
              <a:t> cells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These cells are present in the crypts of </a:t>
            </a:r>
            <a:r>
              <a:rPr lang="en-US" sz="2400" dirty="0" err="1" smtClean="0"/>
              <a:t>liberkuhn</a:t>
            </a:r>
            <a:r>
              <a:rPr lang="en-US" sz="2400" dirty="0" smtClean="0"/>
              <a:t> of the small intestine.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These cells produce different hormones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Main hormones include </a:t>
            </a:r>
            <a:r>
              <a:rPr lang="en-US" sz="2400" dirty="0" err="1" smtClean="0"/>
              <a:t>choleccystokinin,gastric</a:t>
            </a:r>
            <a:r>
              <a:rPr lang="en-US" sz="2400" dirty="0" smtClean="0"/>
              <a:t> inhibitory peptide , </a:t>
            </a:r>
            <a:r>
              <a:rPr lang="en-US" sz="2400" dirty="0" err="1" smtClean="0"/>
              <a:t>secritin</a:t>
            </a:r>
            <a:r>
              <a:rPr lang="en-US" sz="2400" dirty="0" smtClean="0"/>
              <a:t> and </a:t>
            </a:r>
            <a:r>
              <a:rPr lang="en-US" sz="2400" dirty="0" err="1" smtClean="0"/>
              <a:t>motilin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Paneth</a:t>
            </a:r>
            <a:r>
              <a:rPr lang="en-US" dirty="0" smtClean="0"/>
              <a:t> cell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cells are present only in the bottom of crypts of </a:t>
            </a:r>
            <a:r>
              <a:rPr lang="en-US" dirty="0" err="1" smtClean="0"/>
              <a:t>lieberkuhn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Paneth</a:t>
            </a:r>
            <a:r>
              <a:rPr lang="en-US" dirty="0" smtClean="0"/>
              <a:t> cells have basophilic basal cytoplasm and acidophilic granules in the </a:t>
            </a:r>
            <a:r>
              <a:rPr lang="en-US" dirty="0" err="1" smtClean="0"/>
              <a:t>apicalcytoplasm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secretory</a:t>
            </a:r>
            <a:r>
              <a:rPr lang="en-US" dirty="0" smtClean="0"/>
              <a:t> granules contains bactericidal agent </a:t>
            </a:r>
            <a:r>
              <a:rPr lang="en-US" dirty="0" err="1" smtClean="0"/>
              <a:t>lysozyme,defensive</a:t>
            </a:r>
            <a:r>
              <a:rPr lang="en-US" dirty="0" smtClean="0"/>
              <a:t> proteins called </a:t>
            </a:r>
            <a:r>
              <a:rPr lang="en-US" dirty="0" err="1" smtClean="0"/>
              <a:t>defensins</a:t>
            </a:r>
            <a:r>
              <a:rPr lang="en-US" dirty="0" smtClean="0"/>
              <a:t> and zinc.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55600">
              <a:buClr>
                <a:schemeClr val="tx1"/>
              </a:buClr>
              <a:buSzPct val="98000"/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b="1" dirty="0" err="1" smtClean="0">
                <a:solidFill>
                  <a:srgbClr val="FF3200"/>
                </a:solidFill>
                <a:cs typeface="Times New Roman"/>
              </a:rPr>
              <a:t>E</a:t>
            </a:r>
            <a:r>
              <a:rPr lang="en-US" b="1" spc="-10" dirty="0" err="1" smtClean="0">
                <a:solidFill>
                  <a:srgbClr val="FF3200"/>
                </a:solidFill>
                <a:cs typeface="Times New Roman"/>
              </a:rPr>
              <a:t>n</a:t>
            </a:r>
            <a:r>
              <a:rPr lang="en-US" b="1" dirty="0" err="1" smtClean="0">
                <a:solidFill>
                  <a:srgbClr val="FF3200"/>
                </a:solidFill>
                <a:cs typeface="Times New Roman"/>
              </a:rPr>
              <a:t>terocy</a:t>
            </a:r>
            <a:r>
              <a:rPr lang="en-US" b="1" spc="5" dirty="0" err="1" smtClean="0">
                <a:solidFill>
                  <a:srgbClr val="FF3200"/>
                </a:solidFill>
                <a:cs typeface="Times New Roman"/>
              </a:rPr>
              <a:t>t</a:t>
            </a:r>
            <a:r>
              <a:rPr lang="en-US" b="1" dirty="0" err="1" smtClean="0">
                <a:solidFill>
                  <a:srgbClr val="FF3200"/>
                </a:solidFill>
                <a:cs typeface="Times New Roman"/>
              </a:rPr>
              <a:t>es</a:t>
            </a:r>
            <a:r>
              <a:rPr lang="en-US" b="1" spc="-35" dirty="0" smtClean="0">
                <a:solidFill>
                  <a:srgbClr val="FF3200"/>
                </a:solidFill>
                <a:cs typeface="Times New Roman"/>
              </a:rPr>
              <a:t> </a:t>
            </a:r>
            <a:r>
              <a:rPr lang="en-US" b="1" dirty="0" smtClean="0">
                <a:solidFill>
                  <a:srgbClr val="FF3200"/>
                </a:solidFill>
                <a:cs typeface="Times New Roman"/>
              </a:rPr>
              <a:t>(absorptive</a:t>
            </a:r>
            <a:r>
              <a:rPr lang="en-US" b="1" spc="-5" dirty="0" smtClean="0">
                <a:solidFill>
                  <a:srgbClr val="FF3200"/>
                </a:solidFill>
                <a:cs typeface="Times New Roman"/>
              </a:rPr>
              <a:t> </a:t>
            </a:r>
            <a:r>
              <a:rPr lang="en-US" b="1" dirty="0" smtClean="0">
                <a:solidFill>
                  <a:srgbClr val="FF3200"/>
                </a:solidFill>
                <a:cs typeface="Times New Roman"/>
              </a:rPr>
              <a:t>ce</a:t>
            </a:r>
            <a:r>
              <a:rPr lang="en-US" b="1" spc="5" dirty="0" smtClean="0">
                <a:solidFill>
                  <a:srgbClr val="FF3200"/>
                </a:solidFill>
                <a:cs typeface="Times New Roman"/>
              </a:rPr>
              <a:t>l</a:t>
            </a:r>
            <a:r>
              <a:rPr lang="en-US" b="1" dirty="0" smtClean="0">
                <a:solidFill>
                  <a:srgbClr val="FF3200"/>
                </a:solidFill>
                <a:cs typeface="Times New Roman"/>
              </a:rPr>
              <a:t>ls)</a:t>
            </a:r>
            <a:endParaRPr lang="en-US" dirty="0" smtClean="0">
              <a:cs typeface="Times New Roman"/>
            </a:endParaRPr>
          </a:p>
          <a:p>
            <a:pPr marL="355600">
              <a:spcBef>
                <a:spcPts val="720"/>
              </a:spcBef>
              <a:buClr>
                <a:schemeClr val="tx1"/>
              </a:buClr>
              <a:buSzPct val="98000"/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b="1" dirty="0" smtClean="0">
                <a:solidFill>
                  <a:srgbClr val="FF3200"/>
                </a:solidFill>
                <a:cs typeface="Times New Roman"/>
              </a:rPr>
              <a:t>Goblet</a:t>
            </a:r>
            <a:r>
              <a:rPr lang="en-US" b="1" spc="-35" dirty="0" smtClean="0">
                <a:solidFill>
                  <a:srgbClr val="FF3200"/>
                </a:solidFill>
                <a:cs typeface="Times New Roman"/>
              </a:rPr>
              <a:t> </a:t>
            </a:r>
            <a:r>
              <a:rPr lang="en-US" b="1" dirty="0" smtClean="0">
                <a:solidFill>
                  <a:srgbClr val="FF3200"/>
                </a:solidFill>
                <a:cs typeface="Times New Roman"/>
              </a:rPr>
              <a:t>ce</a:t>
            </a:r>
            <a:r>
              <a:rPr lang="en-US" b="1" spc="5" dirty="0" smtClean="0">
                <a:solidFill>
                  <a:srgbClr val="FF3200"/>
                </a:solidFill>
                <a:cs typeface="Times New Roman"/>
              </a:rPr>
              <a:t>l</a:t>
            </a:r>
            <a:r>
              <a:rPr lang="en-US" b="1" dirty="0" smtClean="0">
                <a:solidFill>
                  <a:srgbClr val="FF3200"/>
                </a:solidFill>
                <a:cs typeface="Times New Roman"/>
              </a:rPr>
              <a:t>ls</a:t>
            </a:r>
            <a:endParaRPr lang="en-US" dirty="0" smtClean="0">
              <a:cs typeface="Times New Roman"/>
            </a:endParaRPr>
          </a:p>
          <a:p>
            <a:pPr marL="355600">
              <a:spcBef>
                <a:spcPts val="720"/>
              </a:spcBef>
              <a:buClr>
                <a:schemeClr val="tx1"/>
              </a:buClr>
              <a:buSzPct val="98000"/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b="1" dirty="0" err="1" smtClean="0">
                <a:solidFill>
                  <a:srgbClr val="FF3200"/>
                </a:solidFill>
                <a:cs typeface="Times New Roman"/>
              </a:rPr>
              <a:t>E</a:t>
            </a:r>
            <a:r>
              <a:rPr lang="en-US" b="1" spc="-10" dirty="0" err="1" smtClean="0">
                <a:solidFill>
                  <a:srgbClr val="FF3200"/>
                </a:solidFill>
                <a:cs typeface="Times New Roman"/>
              </a:rPr>
              <a:t>n</a:t>
            </a:r>
            <a:r>
              <a:rPr lang="en-US" b="1" dirty="0" err="1" smtClean="0">
                <a:solidFill>
                  <a:srgbClr val="FF3200"/>
                </a:solidFill>
                <a:cs typeface="Times New Roman"/>
              </a:rPr>
              <a:t>teroendocr</a:t>
            </a:r>
            <a:r>
              <a:rPr lang="en-US" b="1" spc="5" dirty="0" err="1" smtClean="0">
                <a:solidFill>
                  <a:srgbClr val="FF3200"/>
                </a:solidFill>
                <a:cs typeface="Times New Roman"/>
              </a:rPr>
              <a:t>i</a:t>
            </a:r>
            <a:r>
              <a:rPr lang="en-US" b="1" dirty="0" err="1" smtClean="0">
                <a:solidFill>
                  <a:srgbClr val="FF3200"/>
                </a:solidFill>
                <a:cs typeface="Times New Roman"/>
              </a:rPr>
              <a:t>ne</a:t>
            </a:r>
            <a:r>
              <a:rPr lang="en-US" b="1" spc="-40" dirty="0" smtClean="0">
                <a:solidFill>
                  <a:srgbClr val="FF3200"/>
                </a:solidFill>
                <a:cs typeface="Times New Roman"/>
              </a:rPr>
              <a:t> </a:t>
            </a:r>
            <a:r>
              <a:rPr lang="en-US" b="1" dirty="0" smtClean="0">
                <a:solidFill>
                  <a:srgbClr val="FF3200"/>
                </a:solidFill>
                <a:cs typeface="Times New Roman"/>
              </a:rPr>
              <a:t>ce</a:t>
            </a:r>
            <a:r>
              <a:rPr lang="en-US" b="1" spc="5" dirty="0" smtClean="0">
                <a:solidFill>
                  <a:srgbClr val="FF3200"/>
                </a:solidFill>
                <a:cs typeface="Times New Roman"/>
              </a:rPr>
              <a:t>l</a:t>
            </a:r>
            <a:r>
              <a:rPr lang="en-US" b="1" dirty="0" smtClean="0">
                <a:solidFill>
                  <a:srgbClr val="FF3200"/>
                </a:solidFill>
                <a:cs typeface="Times New Roman"/>
              </a:rPr>
              <a:t>ls</a:t>
            </a:r>
            <a:endParaRPr lang="en-US" dirty="0" smtClean="0">
              <a:cs typeface="Times New Roman"/>
            </a:endParaRPr>
          </a:p>
          <a:p>
            <a:pPr marL="355600" marR="5080">
              <a:lnSpc>
                <a:spcPct val="100099"/>
              </a:lnSpc>
              <a:spcBef>
                <a:spcPts val="1150"/>
              </a:spcBef>
              <a:buClr>
                <a:schemeClr val="tx1"/>
              </a:buClr>
              <a:buSzPct val="98000"/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b="1" dirty="0" err="1" smtClean="0">
                <a:solidFill>
                  <a:srgbClr val="FF3200"/>
                </a:solidFill>
                <a:cs typeface="Times New Roman"/>
              </a:rPr>
              <a:t>Paneth</a:t>
            </a:r>
            <a:r>
              <a:rPr lang="en-US" b="1" spc="-15" dirty="0" smtClean="0">
                <a:solidFill>
                  <a:srgbClr val="FF3200"/>
                </a:solidFill>
                <a:cs typeface="Times New Roman"/>
              </a:rPr>
              <a:t> </a:t>
            </a:r>
            <a:r>
              <a:rPr lang="en-US" b="1" dirty="0" smtClean="0">
                <a:solidFill>
                  <a:srgbClr val="FF3200"/>
                </a:solidFill>
                <a:cs typeface="Times New Roman"/>
              </a:rPr>
              <a:t>ce</a:t>
            </a:r>
            <a:r>
              <a:rPr lang="en-US" b="1" spc="5" dirty="0" smtClean="0">
                <a:solidFill>
                  <a:srgbClr val="FF3200"/>
                </a:solidFill>
                <a:cs typeface="Times New Roman"/>
              </a:rPr>
              <a:t>l</a:t>
            </a:r>
            <a:r>
              <a:rPr lang="en-US" b="1" dirty="0" smtClean="0">
                <a:solidFill>
                  <a:srgbClr val="FF3200"/>
                </a:solidFill>
                <a:cs typeface="Times New Roman"/>
              </a:rPr>
              <a:t>ls</a:t>
            </a:r>
          </a:p>
          <a:p>
            <a:pPr marL="355600" marR="5080">
              <a:lnSpc>
                <a:spcPct val="100099"/>
              </a:lnSpc>
              <a:spcBef>
                <a:spcPts val="1150"/>
              </a:spcBef>
              <a:buClr>
                <a:schemeClr val="tx1"/>
              </a:buClr>
              <a:buSzPct val="98000"/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b="1" dirty="0" smtClean="0">
                <a:solidFill>
                  <a:srgbClr val="FF3200"/>
                </a:solidFill>
                <a:cs typeface="Times New Roman"/>
              </a:rPr>
              <a:t>M cells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object 5"/>
          <p:cNvSpPr/>
          <p:nvPr/>
        </p:nvSpPr>
        <p:spPr>
          <a:xfrm>
            <a:off x="4876800" y="381000"/>
            <a:ext cx="36576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599917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0740" algn="l">
              <a:lnSpc>
                <a:spcPct val="100000"/>
              </a:lnSpc>
            </a:pPr>
            <a:r>
              <a:rPr sz="3200" dirty="0"/>
              <a:t>The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/>
              <a:t>epi</a:t>
            </a:r>
            <a:r>
              <a:rPr sz="3200" spc="-20" dirty="0"/>
              <a:t>t</a:t>
            </a:r>
            <a:r>
              <a:rPr sz="3200" spc="-5" dirty="0"/>
              <a:t>he</a:t>
            </a:r>
            <a:r>
              <a:rPr sz="3200" spc="-15" dirty="0"/>
              <a:t>l</a:t>
            </a:r>
            <a:r>
              <a:rPr sz="3200" spc="-5" dirty="0"/>
              <a:t>iu</a:t>
            </a:r>
            <a:r>
              <a:rPr sz="3200" dirty="0"/>
              <a:t>m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/>
              <a:t>of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/>
              <a:t>t</a:t>
            </a:r>
            <a:r>
              <a:rPr sz="3200" spc="-15" dirty="0"/>
              <a:t>h</a:t>
            </a:r>
            <a:r>
              <a:rPr sz="3200" dirty="0"/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/>
              <a:t>vil</a:t>
            </a:r>
            <a:r>
              <a:rPr sz="3200" spc="-15" dirty="0"/>
              <a:t>l</a:t>
            </a:r>
            <a:r>
              <a:rPr sz="3200" spc="-5" dirty="0"/>
              <a:t>us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18659" y="1286255"/>
            <a:ext cx="499872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0120" y="1095755"/>
            <a:ext cx="2430780" cy="621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8659" y="2200655"/>
            <a:ext cx="499872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70120" y="2010155"/>
            <a:ext cx="2397251" cy="621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18659" y="4760976"/>
            <a:ext cx="499872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70120" y="4570476"/>
            <a:ext cx="4027932" cy="621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51378" y="1280240"/>
            <a:ext cx="4178300" cy="471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1280" indent="-342900">
              <a:lnSpc>
                <a:spcPts val="3240"/>
              </a:lnSpc>
              <a:buClr>
                <a:srgbClr val="CC9800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r>
              <a:rPr sz="3000" b="1" dirty="0">
                <a:latin typeface="Times New Roman"/>
                <a:cs typeface="Times New Roman"/>
              </a:rPr>
              <a:t>Enterocytes </a:t>
            </a:r>
            <a:r>
              <a:rPr sz="3000" dirty="0">
                <a:latin typeface="Times New Roman"/>
                <a:cs typeface="Times New Roman"/>
              </a:rPr>
              <a:t>(absorp</a:t>
            </a:r>
            <a:r>
              <a:rPr sz="3000" spc="-15" dirty="0">
                <a:latin typeface="Times New Roman"/>
                <a:cs typeface="Times New Roman"/>
              </a:rPr>
              <a:t>t</a:t>
            </a:r>
            <a:r>
              <a:rPr sz="3000" dirty="0">
                <a:latin typeface="Times New Roman"/>
                <a:cs typeface="Times New Roman"/>
              </a:rPr>
              <a:t>ive cel</a:t>
            </a:r>
            <a:r>
              <a:rPr sz="3000" spc="-15" dirty="0">
                <a:latin typeface="Times New Roman"/>
                <a:cs typeface="Times New Roman"/>
              </a:rPr>
              <a:t>l</a:t>
            </a:r>
            <a:r>
              <a:rPr sz="3000" dirty="0">
                <a:latin typeface="Times New Roman"/>
                <a:cs typeface="Times New Roman"/>
              </a:rPr>
              <a:t>s)</a:t>
            </a:r>
          </a:p>
          <a:p>
            <a:pPr marL="355600" marR="77470" indent="-342900">
              <a:lnSpc>
                <a:spcPts val="3240"/>
              </a:lnSpc>
              <a:spcBef>
                <a:spcPts val="720"/>
              </a:spcBef>
              <a:buClr>
                <a:srgbClr val="CC9800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r>
              <a:rPr sz="3000" b="1" dirty="0">
                <a:latin typeface="Times New Roman"/>
                <a:cs typeface="Times New Roman"/>
              </a:rPr>
              <a:t>G</a:t>
            </a:r>
            <a:r>
              <a:rPr sz="3000" b="1" spc="-10" dirty="0">
                <a:latin typeface="Times New Roman"/>
                <a:cs typeface="Times New Roman"/>
              </a:rPr>
              <a:t>o</a:t>
            </a:r>
            <a:r>
              <a:rPr sz="3000" b="1" dirty="0">
                <a:latin typeface="Times New Roman"/>
                <a:cs typeface="Times New Roman"/>
              </a:rPr>
              <a:t>bl</a:t>
            </a:r>
            <a:r>
              <a:rPr sz="3000" b="1" spc="-10" dirty="0">
                <a:latin typeface="Times New Roman"/>
                <a:cs typeface="Times New Roman"/>
              </a:rPr>
              <a:t>e</a:t>
            </a:r>
            <a:r>
              <a:rPr sz="3000" b="1" dirty="0">
                <a:latin typeface="Times New Roman"/>
                <a:cs typeface="Times New Roman"/>
              </a:rPr>
              <a:t>t cel</a:t>
            </a:r>
            <a:r>
              <a:rPr sz="3000" b="1" spc="-15" dirty="0">
                <a:latin typeface="Times New Roman"/>
                <a:cs typeface="Times New Roman"/>
              </a:rPr>
              <a:t>l</a:t>
            </a:r>
            <a:r>
              <a:rPr sz="3000" b="1" dirty="0">
                <a:latin typeface="Times New Roman"/>
                <a:cs typeface="Times New Roman"/>
              </a:rPr>
              <a:t>s</a:t>
            </a:r>
            <a:r>
              <a:rPr sz="3000" b="1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– unice</a:t>
            </a:r>
            <a:r>
              <a:rPr sz="3000" spc="-15" dirty="0">
                <a:latin typeface="Times New Roman"/>
                <a:cs typeface="Times New Roman"/>
              </a:rPr>
              <a:t>l</a:t>
            </a:r>
            <a:r>
              <a:rPr sz="3000" dirty="0">
                <a:latin typeface="Times New Roman"/>
                <a:cs typeface="Times New Roman"/>
              </a:rPr>
              <a:t>lu</a:t>
            </a:r>
            <a:r>
              <a:rPr sz="3000" spc="-15" dirty="0">
                <a:latin typeface="Times New Roman"/>
                <a:cs typeface="Times New Roman"/>
              </a:rPr>
              <a:t>l</a:t>
            </a:r>
            <a:r>
              <a:rPr sz="3000" dirty="0">
                <a:latin typeface="Times New Roman"/>
                <a:cs typeface="Times New Roman"/>
              </a:rPr>
              <a:t>ar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muc</a:t>
            </a:r>
            <a:r>
              <a:rPr sz="3000" spc="-15" dirty="0">
                <a:latin typeface="Times New Roman"/>
                <a:cs typeface="Times New Roman"/>
              </a:rPr>
              <a:t>i</a:t>
            </a:r>
            <a:r>
              <a:rPr sz="3000" spc="5" dirty="0">
                <a:latin typeface="Times New Roman"/>
                <a:cs typeface="Times New Roman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- secre</a:t>
            </a:r>
            <a:r>
              <a:rPr sz="3000" spc="-15" dirty="0">
                <a:latin typeface="Times New Roman"/>
                <a:cs typeface="Times New Roman"/>
              </a:rPr>
              <a:t>t</a:t>
            </a:r>
            <a:r>
              <a:rPr sz="3000" dirty="0">
                <a:latin typeface="Times New Roman"/>
                <a:cs typeface="Times New Roman"/>
              </a:rPr>
              <a:t>ing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gland</a:t>
            </a:r>
            <a:r>
              <a:rPr sz="3000" spc="-10" dirty="0">
                <a:latin typeface="Times New Roman"/>
                <a:cs typeface="Times New Roman"/>
              </a:rPr>
              <a:t>s</a:t>
            </a:r>
            <a:r>
              <a:rPr sz="3000" dirty="0">
                <a:latin typeface="Times New Roman"/>
                <a:cs typeface="Times New Roman"/>
              </a:rPr>
              <a:t>, inc</a:t>
            </a:r>
            <a:r>
              <a:rPr sz="3000" spc="-10" dirty="0">
                <a:latin typeface="Times New Roman"/>
                <a:cs typeface="Times New Roman"/>
              </a:rPr>
              <a:t>r</a:t>
            </a:r>
            <a:r>
              <a:rPr sz="3000" dirty="0">
                <a:latin typeface="Times New Roman"/>
                <a:cs typeface="Times New Roman"/>
              </a:rPr>
              <a:t>ease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number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from</a:t>
            </a:r>
          </a:p>
          <a:p>
            <a:pPr marL="354965">
              <a:lnSpc>
                <a:spcPts val="3015"/>
              </a:lnSpc>
            </a:pPr>
            <a:r>
              <a:rPr sz="3000" dirty="0">
                <a:latin typeface="Times New Roman"/>
                <a:cs typeface="Times New Roman"/>
              </a:rPr>
              <a:t>the pr</a:t>
            </a:r>
            <a:r>
              <a:rPr sz="3000" spc="-10" dirty="0">
                <a:latin typeface="Times New Roman"/>
                <a:cs typeface="Times New Roman"/>
              </a:rPr>
              <a:t>o</a:t>
            </a:r>
            <a:r>
              <a:rPr sz="3000" dirty="0">
                <a:latin typeface="Times New Roman"/>
                <a:cs typeface="Times New Roman"/>
              </a:rPr>
              <a:t>xi</a:t>
            </a:r>
            <a:r>
              <a:rPr sz="3000" spc="-15" dirty="0">
                <a:latin typeface="Times New Roman"/>
                <a:cs typeface="Times New Roman"/>
              </a:rPr>
              <a:t>m</a:t>
            </a:r>
            <a:r>
              <a:rPr sz="3000" dirty="0">
                <a:latin typeface="Times New Roman"/>
                <a:cs typeface="Times New Roman"/>
              </a:rPr>
              <a:t>al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 d</a:t>
            </a:r>
            <a:r>
              <a:rPr sz="3000" spc="-15" dirty="0">
                <a:latin typeface="Times New Roman"/>
                <a:cs typeface="Times New Roman"/>
              </a:rPr>
              <a:t>i</a:t>
            </a:r>
            <a:r>
              <a:rPr sz="3000" dirty="0">
                <a:latin typeface="Times New Roman"/>
                <a:cs typeface="Times New Roman"/>
              </a:rPr>
              <a:t>s</a:t>
            </a:r>
            <a:r>
              <a:rPr sz="3000" spc="-15" dirty="0">
                <a:latin typeface="Times New Roman"/>
                <a:cs typeface="Times New Roman"/>
              </a:rPr>
              <a:t>t</a:t>
            </a:r>
            <a:r>
              <a:rPr sz="3000" dirty="0">
                <a:latin typeface="Times New Roman"/>
                <a:cs typeface="Times New Roman"/>
              </a:rPr>
              <a:t>al</a:t>
            </a:r>
          </a:p>
          <a:p>
            <a:pPr marL="354965">
              <a:lnSpc>
                <a:spcPts val="3420"/>
              </a:lnSpc>
            </a:pPr>
            <a:r>
              <a:rPr sz="3000" dirty="0">
                <a:latin typeface="Times New Roman"/>
                <a:cs typeface="Times New Roman"/>
              </a:rPr>
              <a:t>s</a:t>
            </a:r>
            <a:r>
              <a:rPr sz="3000" spc="-10" dirty="0">
                <a:latin typeface="Times New Roman"/>
                <a:cs typeface="Times New Roman"/>
              </a:rPr>
              <a:t>m</a:t>
            </a:r>
            <a:r>
              <a:rPr sz="3000" dirty="0">
                <a:latin typeface="Times New Roman"/>
                <a:cs typeface="Times New Roman"/>
              </a:rPr>
              <a:t>all in</a:t>
            </a:r>
            <a:r>
              <a:rPr sz="3000" spc="-15" dirty="0">
                <a:latin typeface="Times New Roman"/>
                <a:cs typeface="Times New Roman"/>
              </a:rPr>
              <a:t>t</a:t>
            </a:r>
            <a:r>
              <a:rPr sz="3000" dirty="0">
                <a:latin typeface="Times New Roman"/>
                <a:cs typeface="Times New Roman"/>
              </a:rPr>
              <a:t>es</a:t>
            </a:r>
            <a:r>
              <a:rPr sz="3000" spc="-10" dirty="0">
                <a:latin typeface="Times New Roman"/>
                <a:cs typeface="Times New Roman"/>
              </a:rPr>
              <a:t>t</a:t>
            </a:r>
            <a:r>
              <a:rPr sz="3000" dirty="0">
                <a:latin typeface="Times New Roman"/>
                <a:cs typeface="Times New Roman"/>
              </a:rPr>
              <a:t>ine</a:t>
            </a:r>
          </a:p>
          <a:p>
            <a:pPr marL="355600" marR="36830" indent="-342900">
              <a:lnSpc>
                <a:spcPct val="90000"/>
              </a:lnSpc>
              <a:spcBef>
                <a:spcPts val="720"/>
              </a:spcBef>
              <a:buClr>
                <a:srgbClr val="CC9800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r>
              <a:rPr sz="3000" b="1" dirty="0">
                <a:latin typeface="Times New Roman"/>
                <a:cs typeface="Times New Roman"/>
              </a:rPr>
              <a:t>Enteroendocrine cel</a:t>
            </a:r>
            <a:r>
              <a:rPr sz="3000" b="1" spc="-15" dirty="0">
                <a:latin typeface="Times New Roman"/>
                <a:cs typeface="Times New Roman"/>
              </a:rPr>
              <a:t>l</a:t>
            </a:r>
            <a:r>
              <a:rPr sz="3000" b="1" dirty="0">
                <a:latin typeface="Times New Roman"/>
                <a:cs typeface="Times New Roman"/>
              </a:rPr>
              <a:t>s </a:t>
            </a:r>
            <a:r>
              <a:rPr sz="3000" dirty="0">
                <a:latin typeface="Times New Roman"/>
                <a:cs typeface="Times New Roman"/>
              </a:rPr>
              <a:t>res</a:t>
            </a:r>
            <a:r>
              <a:rPr sz="3000" spc="-10" dirty="0">
                <a:latin typeface="Times New Roman"/>
                <a:cs typeface="Times New Roman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m</a:t>
            </a:r>
            <a:r>
              <a:rPr sz="3000" spc="-10" dirty="0">
                <a:latin typeface="Times New Roman"/>
                <a:cs typeface="Times New Roman"/>
              </a:rPr>
              <a:t>b</a:t>
            </a:r>
            <a:r>
              <a:rPr sz="3000" dirty="0">
                <a:latin typeface="Times New Roman"/>
                <a:cs typeface="Times New Roman"/>
              </a:rPr>
              <a:t>le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</a:t>
            </a:r>
            <a:r>
              <a:rPr sz="3000" spc="-10" dirty="0">
                <a:latin typeface="Times New Roman"/>
                <a:cs typeface="Times New Roman"/>
              </a:rPr>
              <a:t>o</a:t>
            </a:r>
            <a:r>
              <a:rPr sz="3000" dirty="0">
                <a:latin typeface="Times New Roman"/>
                <a:cs typeface="Times New Roman"/>
              </a:rPr>
              <a:t>se descr</a:t>
            </a:r>
            <a:r>
              <a:rPr sz="3000" spc="-15" dirty="0">
                <a:latin typeface="Times New Roman"/>
                <a:cs typeface="Times New Roman"/>
              </a:rPr>
              <a:t>i</a:t>
            </a:r>
            <a:r>
              <a:rPr sz="3000" dirty="0">
                <a:latin typeface="Times New Roman"/>
                <a:cs typeface="Times New Roman"/>
              </a:rPr>
              <a:t>bed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 the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</a:t>
            </a:r>
            <a:r>
              <a:rPr sz="3000" spc="-10" dirty="0">
                <a:latin typeface="Times New Roman"/>
                <a:cs typeface="Times New Roman"/>
              </a:rPr>
              <a:t>t</a:t>
            </a:r>
            <a:r>
              <a:rPr sz="3000" dirty="0">
                <a:latin typeface="Times New Roman"/>
                <a:cs typeface="Times New Roman"/>
              </a:rPr>
              <a:t>omach</a:t>
            </a:r>
          </a:p>
        </p:txBody>
      </p:sp>
      <p:sp>
        <p:nvSpPr>
          <p:cNvPr id="14" name="object 14"/>
          <p:cNvSpPr/>
          <p:nvPr/>
        </p:nvSpPr>
        <p:spPr>
          <a:xfrm>
            <a:off x="152400" y="1219200"/>
            <a:ext cx="4267200" cy="472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65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381000"/>
            <a:ext cx="3657600" cy="617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2588" y="269747"/>
            <a:ext cx="5201412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83510" y="448882"/>
            <a:ext cx="47339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00"/>
                </a:solidFill>
                <a:latin typeface="Garamond"/>
                <a:cs typeface="Garamond"/>
              </a:rPr>
              <a:t>The</a:t>
            </a:r>
            <a:r>
              <a:rPr sz="32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00"/>
                </a:solidFill>
                <a:latin typeface="Garamond"/>
                <a:cs typeface="Garamond"/>
              </a:rPr>
              <a:t>epi</a:t>
            </a:r>
            <a:r>
              <a:rPr sz="3200" b="1" spc="-15" dirty="0">
                <a:solidFill>
                  <a:srgbClr val="FFFF00"/>
                </a:solidFill>
                <a:latin typeface="Garamond"/>
                <a:cs typeface="Garamond"/>
              </a:rPr>
              <a:t>t</a:t>
            </a:r>
            <a:r>
              <a:rPr sz="3200" b="1" spc="-5" dirty="0">
                <a:solidFill>
                  <a:srgbClr val="FFFF00"/>
                </a:solidFill>
                <a:latin typeface="Garamond"/>
                <a:cs typeface="Garamond"/>
              </a:rPr>
              <a:t>heli</a:t>
            </a:r>
            <a:r>
              <a:rPr sz="3200" b="1" spc="-10" dirty="0">
                <a:solidFill>
                  <a:srgbClr val="FFFF00"/>
                </a:solidFill>
                <a:latin typeface="Garamond"/>
                <a:cs typeface="Garamond"/>
              </a:rPr>
              <a:t>u</a:t>
            </a:r>
            <a:r>
              <a:rPr sz="3200" b="1" dirty="0">
                <a:solidFill>
                  <a:srgbClr val="FFFF00"/>
                </a:solidFill>
                <a:latin typeface="Garamond"/>
                <a:cs typeface="Garamond"/>
              </a:rPr>
              <a:t>m</a:t>
            </a:r>
            <a:r>
              <a:rPr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00"/>
                </a:solidFill>
                <a:latin typeface="Garamond"/>
                <a:cs typeface="Garamond"/>
              </a:rPr>
              <a:t>of</a:t>
            </a:r>
            <a:r>
              <a:rPr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00"/>
                </a:solidFill>
                <a:latin typeface="Garamond"/>
                <a:cs typeface="Garamond"/>
              </a:rPr>
              <a:t>t</a:t>
            </a:r>
            <a:r>
              <a:rPr sz="3200" b="1" spc="-15" dirty="0">
                <a:solidFill>
                  <a:srgbClr val="FFFF00"/>
                </a:solidFill>
                <a:latin typeface="Garamond"/>
                <a:cs typeface="Garamond"/>
              </a:rPr>
              <a:t>h</a:t>
            </a:r>
            <a:r>
              <a:rPr sz="3200" b="1" dirty="0">
                <a:solidFill>
                  <a:srgbClr val="FFFF00"/>
                </a:solidFill>
                <a:latin typeface="Garamond"/>
                <a:cs typeface="Garamond"/>
              </a:rPr>
              <a:t>e</a:t>
            </a:r>
            <a:r>
              <a:rPr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00"/>
                </a:solidFill>
                <a:latin typeface="Garamond"/>
                <a:cs typeface="Garamond"/>
              </a:rPr>
              <a:t>crypt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38015" y="1188719"/>
            <a:ext cx="403860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06240" y="1034796"/>
            <a:ext cx="4235195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38015" y="1645920"/>
            <a:ext cx="403860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06240" y="1491996"/>
            <a:ext cx="1923288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38015" y="2103120"/>
            <a:ext cx="403860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06240" y="1949195"/>
            <a:ext cx="3226308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38015" y="2615183"/>
            <a:ext cx="403860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6240" y="2461260"/>
            <a:ext cx="1958339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38015" y="6257544"/>
            <a:ext cx="403860" cy="341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06240" y="6103620"/>
            <a:ext cx="3211067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41778" y="1180502"/>
            <a:ext cx="4865370" cy="540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800"/>
              </a:buClr>
              <a:buSzPct val="64583"/>
              <a:buFont typeface="Wingdings"/>
              <a:buChar char=""/>
              <a:tabLst>
                <a:tab pos="355600" algn="l"/>
              </a:tabLst>
            </a:pP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E</a:t>
            </a:r>
            <a:r>
              <a:rPr sz="2400" b="1" spc="-10" dirty="0">
                <a:solidFill>
                  <a:srgbClr val="FF3200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terocy</a:t>
            </a:r>
            <a:r>
              <a:rPr sz="2400" b="1" spc="5" dirty="0">
                <a:solidFill>
                  <a:srgbClr val="FF3200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es</a:t>
            </a:r>
            <a:r>
              <a:rPr sz="2400" b="1" spc="-3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(absorptive</a:t>
            </a:r>
            <a:r>
              <a:rPr sz="2400" b="1" spc="-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ce</a:t>
            </a:r>
            <a:r>
              <a:rPr sz="2400" b="1" spc="5" dirty="0">
                <a:solidFill>
                  <a:srgbClr val="FF3200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ls)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CC9800"/>
              </a:buClr>
              <a:buSzPct val="64583"/>
              <a:buFont typeface="Wingdings"/>
              <a:buChar char=""/>
              <a:tabLst>
                <a:tab pos="355600" algn="l"/>
              </a:tabLst>
            </a:pP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Goblet</a:t>
            </a:r>
            <a:r>
              <a:rPr sz="2400" b="1" spc="-3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ce</a:t>
            </a:r>
            <a:r>
              <a:rPr sz="2400" b="1" spc="5" dirty="0">
                <a:solidFill>
                  <a:srgbClr val="FF3200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ls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CC9800"/>
              </a:buClr>
              <a:buSzPct val="64583"/>
              <a:buFont typeface="Wingdings"/>
              <a:buChar char=""/>
              <a:tabLst>
                <a:tab pos="355600" algn="l"/>
              </a:tabLst>
            </a:pP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E</a:t>
            </a:r>
            <a:r>
              <a:rPr sz="2400" b="1" spc="-10" dirty="0">
                <a:solidFill>
                  <a:srgbClr val="FF3200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teroendocr</a:t>
            </a:r>
            <a:r>
              <a:rPr sz="2400" b="1" spc="5" dirty="0">
                <a:solidFill>
                  <a:srgbClr val="FF32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ne</a:t>
            </a:r>
            <a:r>
              <a:rPr sz="2400" b="1" spc="-4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ce</a:t>
            </a:r>
            <a:r>
              <a:rPr sz="2400" b="1" spc="5" dirty="0">
                <a:solidFill>
                  <a:srgbClr val="FF3200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ls</a:t>
            </a:r>
            <a:endParaRPr sz="24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99"/>
              </a:lnSpc>
              <a:spcBef>
                <a:spcPts val="1150"/>
              </a:spcBef>
              <a:buClr>
                <a:srgbClr val="CC9800"/>
              </a:buClr>
              <a:buSzPct val="64583"/>
              <a:buFont typeface="Wingdings"/>
              <a:buChar char=""/>
              <a:tabLst>
                <a:tab pos="355600" algn="l"/>
              </a:tabLst>
            </a:pP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Paneth</a:t>
            </a:r>
            <a:r>
              <a:rPr sz="2400" b="1" spc="-1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ce</a:t>
            </a:r>
            <a:r>
              <a:rPr sz="2400" b="1" spc="5" dirty="0">
                <a:solidFill>
                  <a:srgbClr val="FF3200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ls</a:t>
            </a:r>
            <a:r>
              <a:rPr sz="2400" b="1" spc="-14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–</a:t>
            </a:r>
            <a:r>
              <a:rPr sz="1900" spc="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are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found</a:t>
            </a:r>
            <a:r>
              <a:rPr sz="1900" spc="10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in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the</a:t>
            </a:r>
            <a:r>
              <a:rPr sz="1900" spc="-1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ba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es</a:t>
            </a:r>
            <a:r>
              <a:rPr sz="1900" spc="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of the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gland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s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.</a:t>
            </a:r>
            <a:r>
              <a:rPr sz="1900" spc="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They</a:t>
            </a:r>
            <a:r>
              <a:rPr sz="1900" spc="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have</a:t>
            </a:r>
            <a:r>
              <a:rPr sz="1900" spc="-1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a ba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ophilic</a:t>
            </a:r>
            <a:r>
              <a:rPr sz="1900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ba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al c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y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toplasm</a:t>
            </a:r>
            <a:r>
              <a:rPr sz="1900" spc="-30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FFCCCC"/>
                </a:solidFill>
                <a:latin typeface="Times New Roman"/>
                <a:cs typeface="Times New Roman"/>
              </a:rPr>
              <a:t>&amp;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l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a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rge,</a:t>
            </a:r>
            <a:r>
              <a:rPr sz="1900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intens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e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ly acidophilic apical</a:t>
            </a:r>
            <a:r>
              <a:rPr sz="1900" spc="-2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s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e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cretory granules.</a:t>
            </a:r>
            <a:r>
              <a:rPr sz="1900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These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g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r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anules cont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a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in: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 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the</a:t>
            </a:r>
            <a:r>
              <a:rPr sz="1900" spc="-1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antib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a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cterial</a:t>
            </a:r>
            <a:r>
              <a:rPr sz="1900" spc="-2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en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z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y</a:t>
            </a:r>
            <a:r>
              <a:rPr sz="1900" spc="-40" dirty="0">
                <a:solidFill>
                  <a:srgbClr val="FFCCCC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e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l</a:t>
            </a:r>
            <a:r>
              <a:rPr sz="1900" dirty="0">
                <a:solidFill>
                  <a:srgbClr val="FFCCCC"/>
                </a:solidFill>
                <a:latin typeface="Times New Roman"/>
                <a:cs typeface="Times New Roman"/>
              </a:rPr>
              <a:t>y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oz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y</a:t>
            </a:r>
            <a:r>
              <a:rPr sz="1900" spc="-40" dirty="0">
                <a:solidFill>
                  <a:srgbClr val="FFCCCC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e (digests</a:t>
            </a:r>
            <a:r>
              <a:rPr sz="1900" spc="-15" dirty="0">
                <a:solidFill>
                  <a:srgbClr val="FFCCCC"/>
                </a:solidFill>
                <a:latin typeface="Times New Roman"/>
                <a:cs typeface="Times New Roman"/>
              </a:rPr>
              <a:t> 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the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cell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walls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of</a:t>
            </a:r>
            <a:r>
              <a:rPr sz="1900" spc="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certain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groups</a:t>
            </a:r>
            <a:r>
              <a:rPr sz="1900" spc="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of bacteria),</a:t>
            </a:r>
            <a:r>
              <a:rPr sz="1900" spc="-2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gl</a:t>
            </a:r>
            <a:r>
              <a:rPr sz="1900" dirty="0">
                <a:solidFill>
                  <a:srgbClr val="FFCCCC"/>
                </a:solidFill>
                <a:latin typeface="Times New Roman"/>
                <a:cs typeface="Times New Roman"/>
              </a:rPr>
              <a:t>y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coproteins,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an</a:t>
            </a:r>
            <a:r>
              <a:rPr sz="1900" spc="-1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arginin</a:t>
            </a:r>
            <a:r>
              <a:rPr sz="1900" dirty="0">
                <a:solidFill>
                  <a:srgbClr val="FFCCCC"/>
                </a:solidFill>
                <a:latin typeface="Times New Roman"/>
                <a:cs typeface="Times New Roman"/>
              </a:rPr>
              <a:t>e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-rich protein</a:t>
            </a:r>
            <a:r>
              <a:rPr sz="1900" spc="-15" dirty="0">
                <a:solidFill>
                  <a:srgbClr val="FFCCCC"/>
                </a:solidFill>
                <a:latin typeface="Times New Roman"/>
                <a:cs typeface="Times New Roman"/>
              </a:rPr>
              <a:t>           &amp;</a:t>
            </a:r>
            <a:r>
              <a:rPr sz="1900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zinc.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The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a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ntibacterial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action </a:t>
            </a:r>
            <a:r>
              <a:rPr sz="1900" spc="-15" dirty="0">
                <a:solidFill>
                  <a:srgbClr val="FFCCCC"/>
                </a:solidFill>
                <a:latin typeface="Times New Roman"/>
                <a:cs typeface="Times New Roman"/>
              </a:rPr>
              <a:t>&amp;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the phagoc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y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tosis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of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certain bacteria </a:t>
            </a:r>
            <a:r>
              <a:rPr sz="1900" spc="-15" dirty="0">
                <a:solidFill>
                  <a:srgbClr val="FFCCCC"/>
                </a:solidFill>
                <a:latin typeface="Times New Roman"/>
                <a:cs typeface="Times New Roman"/>
              </a:rPr>
              <a:t>&amp;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protozoa by</a:t>
            </a:r>
            <a:r>
              <a:rPr sz="1900" spc="-1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Pan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e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th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cells</a:t>
            </a:r>
            <a:r>
              <a:rPr sz="1900" spc="-1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ugg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es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t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that</a:t>
            </a:r>
            <a:r>
              <a:rPr sz="1900" spc="-1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they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have</a:t>
            </a:r>
            <a:r>
              <a:rPr sz="1900" spc="-1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a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role</a:t>
            </a:r>
            <a:r>
              <a:rPr sz="1900" spc="-1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in regulating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the nor</a:t>
            </a:r>
            <a:r>
              <a:rPr sz="1900" spc="-35" dirty="0">
                <a:solidFill>
                  <a:srgbClr val="FFCCCC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al</a:t>
            </a:r>
            <a:r>
              <a:rPr sz="1900" spc="2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bacterial</a:t>
            </a:r>
            <a:r>
              <a:rPr sz="1900" spc="-20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flo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r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a</a:t>
            </a:r>
            <a:r>
              <a:rPr sz="1900" spc="-5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of</a:t>
            </a:r>
            <a:r>
              <a:rPr sz="1900" spc="10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the s</a:t>
            </a:r>
            <a:r>
              <a:rPr sz="1900" spc="-45" dirty="0">
                <a:solidFill>
                  <a:srgbClr val="FFCCCC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all</a:t>
            </a:r>
            <a:r>
              <a:rPr sz="1900" dirty="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CCCC"/>
                </a:solidFill>
                <a:latin typeface="Times New Roman"/>
                <a:cs typeface="Times New Roman"/>
              </a:rPr>
              <a:t>intestine.</a:t>
            </a:r>
            <a:endParaRPr sz="19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CC9800"/>
              </a:buClr>
              <a:buSzPct val="64583"/>
              <a:buFont typeface="Wingdings"/>
              <a:buChar char=""/>
              <a:tabLst>
                <a:tab pos="355600" algn="l"/>
              </a:tabLst>
            </a:pP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U</a:t>
            </a:r>
            <a:r>
              <a:rPr sz="2400" b="1" spc="-10" dirty="0">
                <a:solidFill>
                  <a:srgbClr val="FF3200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dif</a:t>
            </a:r>
            <a:r>
              <a:rPr sz="2400" b="1" spc="5" dirty="0">
                <a:solidFill>
                  <a:srgbClr val="FF3200"/>
                </a:solidFill>
                <a:latin typeface="Times New Roman"/>
                <a:cs typeface="Times New Roman"/>
              </a:rPr>
              <a:t>f</a:t>
            </a: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erentia</a:t>
            </a:r>
            <a:r>
              <a:rPr sz="2400" b="1" spc="5" dirty="0">
                <a:solidFill>
                  <a:srgbClr val="FF3200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ed</a:t>
            </a:r>
            <a:r>
              <a:rPr sz="2400" b="1" spc="-4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ce</a:t>
            </a:r>
            <a:r>
              <a:rPr sz="2400" b="1" spc="5" dirty="0">
                <a:solidFill>
                  <a:srgbClr val="FF3200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FF3200"/>
                </a:solidFill>
                <a:latin typeface="Times New Roman"/>
                <a:cs typeface="Times New Roman"/>
              </a:rPr>
              <a:t>ls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7936"/>
            <a:ext cx="9144000" cy="6180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9650" y="943785"/>
            <a:ext cx="18421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5F5F5F"/>
                </a:solidFill>
                <a:latin typeface="Arial"/>
                <a:cs typeface="Arial"/>
              </a:rPr>
              <a:t>G</a:t>
            </a:r>
            <a:r>
              <a:rPr sz="2800" b="1" spc="-35" dirty="0">
                <a:solidFill>
                  <a:srgbClr val="5F5F5F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5F5F5F"/>
                </a:solidFill>
                <a:latin typeface="Arial"/>
                <a:cs typeface="Arial"/>
              </a:rPr>
              <a:t>blet</a:t>
            </a:r>
            <a:r>
              <a:rPr sz="2800" b="1" spc="7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5F5F5F"/>
                </a:solidFill>
                <a:latin typeface="Arial"/>
                <a:cs typeface="Arial"/>
              </a:rPr>
              <a:t>c</a:t>
            </a:r>
            <a:r>
              <a:rPr sz="2800" b="1" spc="-20" dirty="0">
                <a:solidFill>
                  <a:srgbClr val="5F5F5F"/>
                </a:solidFill>
                <a:latin typeface="Arial"/>
                <a:cs typeface="Arial"/>
              </a:rPr>
              <a:t>ell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40189" y="0"/>
            <a:ext cx="500381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14371" y="838200"/>
            <a:ext cx="127635" cy="609600"/>
          </a:xfrm>
          <a:custGeom>
            <a:avLst/>
            <a:gdLst/>
            <a:ahLst/>
            <a:cxnLst/>
            <a:rect l="l" t="t" r="r" b="b"/>
            <a:pathLst>
              <a:path w="127635" h="609600">
                <a:moveTo>
                  <a:pt x="127619" y="0"/>
                </a:moveTo>
                <a:lnTo>
                  <a:pt x="0" y="609599"/>
                </a:lnTo>
              </a:path>
            </a:pathLst>
          </a:custGeom>
          <a:ln w="57149">
            <a:solidFill>
              <a:srgbClr val="98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8136" y="1752600"/>
            <a:ext cx="255270" cy="457200"/>
          </a:xfrm>
          <a:custGeom>
            <a:avLst/>
            <a:gdLst/>
            <a:ahLst/>
            <a:cxnLst/>
            <a:rect l="l" t="t" r="r" b="b"/>
            <a:pathLst>
              <a:path w="255270" h="457200">
                <a:moveTo>
                  <a:pt x="0" y="0"/>
                </a:moveTo>
                <a:lnTo>
                  <a:pt x="255269" y="457199"/>
                </a:lnTo>
              </a:path>
            </a:pathLst>
          </a:custGeom>
          <a:ln w="57149">
            <a:solidFill>
              <a:srgbClr val="98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60903" y="2514600"/>
            <a:ext cx="382905" cy="457200"/>
          </a:xfrm>
          <a:custGeom>
            <a:avLst/>
            <a:gdLst/>
            <a:ahLst/>
            <a:cxnLst/>
            <a:rect l="l" t="t" r="r" b="b"/>
            <a:pathLst>
              <a:path w="382904" h="457200">
                <a:moveTo>
                  <a:pt x="0" y="0"/>
                </a:moveTo>
                <a:lnTo>
                  <a:pt x="382767" y="457199"/>
                </a:lnTo>
              </a:path>
            </a:pathLst>
          </a:custGeom>
          <a:ln w="57149">
            <a:solidFill>
              <a:srgbClr val="98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35055" y="3200400"/>
            <a:ext cx="447040" cy="457200"/>
          </a:xfrm>
          <a:custGeom>
            <a:avLst/>
            <a:gdLst/>
            <a:ahLst/>
            <a:cxnLst/>
            <a:rect l="l" t="t" r="r" b="b"/>
            <a:pathLst>
              <a:path w="447039" h="457200">
                <a:moveTo>
                  <a:pt x="0" y="0"/>
                </a:moveTo>
                <a:lnTo>
                  <a:pt x="446531" y="457199"/>
                </a:lnTo>
              </a:path>
            </a:pathLst>
          </a:custGeom>
          <a:ln w="57149">
            <a:solidFill>
              <a:srgbClr val="98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73002" y="3886200"/>
            <a:ext cx="191770" cy="685800"/>
          </a:xfrm>
          <a:custGeom>
            <a:avLst/>
            <a:gdLst/>
            <a:ahLst/>
            <a:cxnLst/>
            <a:rect l="l" t="t" r="r" b="b"/>
            <a:pathLst>
              <a:path w="191770" h="685800">
                <a:moveTo>
                  <a:pt x="0" y="0"/>
                </a:moveTo>
                <a:lnTo>
                  <a:pt x="191383" y="685799"/>
                </a:lnTo>
              </a:path>
            </a:pathLst>
          </a:custGeom>
          <a:ln w="57149">
            <a:solidFill>
              <a:srgbClr val="98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92005" y="4876800"/>
            <a:ext cx="319405" cy="533400"/>
          </a:xfrm>
          <a:custGeom>
            <a:avLst/>
            <a:gdLst/>
            <a:ahLst/>
            <a:cxnLst/>
            <a:rect l="l" t="t" r="r" b="b"/>
            <a:pathLst>
              <a:path w="319404" h="533400">
                <a:moveTo>
                  <a:pt x="0" y="0"/>
                </a:moveTo>
                <a:lnTo>
                  <a:pt x="319034" y="533399"/>
                </a:lnTo>
              </a:path>
            </a:pathLst>
          </a:custGeom>
          <a:ln w="57149">
            <a:solidFill>
              <a:srgbClr val="98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7436" y="609600"/>
            <a:ext cx="382905" cy="228600"/>
          </a:xfrm>
          <a:custGeom>
            <a:avLst/>
            <a:gdLst/>
            <a:ahLst/>
            <a:cxnLst/>
            <a:rect l="l" t="t" r="r" b="b"/>
            <a:pathLst>
              <a:path w="382904" h="228600">
                <a:moveTo>
                  <a:pt x="0" y="0"/>
                </a:moveTo>
                <a:lnTo>
                  <a:pt x="382767" y="228599"/>
                </a:lnTo>
              </a:path>
            </a:pathLst>
          </a:custGeom>
          <a:ln w="57149">
            <a:solidFill>
              <a:srgbClr val="98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17854" y="914400"/>
            <a:ext cx="382905" cy="381000"/>
          </a:xfrm>
          <a:custGeom>
            <a:avLst/>
            <a:gdLst/>
            <a:ahLst/>
            <a:cxnLst/>
            <a:rect l="l" t="t" r="r" b="b"/>
            <a:pathLst>
              <a:path w="382904" h="381000">
                <a:moveTo>
                  <a:pt x="0" y="0"/>
                </a:moveTo>
                <a:lnTo>
                  <a:pt x="382767" y="380999"/>
                </a:lnTo>
              </a:path>
            </a:pathLst>
          </a:custGeom>
          <a:ln w="57149">
            <a:solidFill>
              <a:srgbClr val="98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28272" y="1447800"/>
            <a:ext cx="255270" cy="457200"/>
          </a:xfrm>
          <a:custGeom>
            <a:avLst/>
            <a:gdLst/>
            <a:ahLst/>
            <a:cxnLst/>
            <a:rect l="l" t="t" r="r" b="b"/>
            <a:pathLst>
              <a:path w="255270" h="457200">
                <a:moveTo>
                  <a:pt x="0" y="0"/>
                </a:moveTo>
                <a:lnTo>
                  <a:pt x="255117" y="457199"/>
                </a:lnTo>
              </a:path>
            </a:pathLst>
          </a:custGeom>
          <a:ln w="57149">
            <a:solidFill>
              <a:srgbClr val="98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83389" y="2133600"/>
            <a:ext cx="64135" cy="533400"/>
          </a:xfrm>
          <a:custGeom>
            <a:avLst/>
            <a:gdLst/>
            <a:ahLst/>
            <a:cxnLst/>
            <a:rect l="l" t="t" r="r" b="b"/>
            <a:pathLst>
              <a:path w="64134" h="533400">
                <a:moveTo>
                  <a:pt x="63764" y="0"/>
                </a:moveTo>
                <a:lnTo>
                  <a:pt x="0" y="533399"/>
                </a:lnTo>
              </a:path>
            </a:pathLst>
          </a:custGeom>
          <a:ln w="57149">
            <a:solidFill>
              <a:srgbClr val="98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83389" y="2895600"/>
            <a:ext cx="191770" cy="609600"/>
          </a:xfrm>
          <a:custGeom>
            <a:avLst/>
            <a:gdLst/>
            <a:ahLst/>
            <a:cxnLst/>
            <a:rect l="l" t="t" r="r" b="b"/>
            <a:pathLst>
              <a:path w="191770" h="609600">
                <a:moveTo>
                  <a:pt x="0" y="0"/>
                </a:moveTo>
                <a:lnTo>
                  <a:pt x="191414" y="609599"/>
                </a:lnTo>
              </a:path>
            </a:pathLst>
          </a:custGeom>
          <a:ln w="57149">
            <a:solidFill>
              <a:srgbClr val="98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74803" y="3733800"/>
            <a:ext cx="127635" cy="533400"/>
          </a:xfrm>
          <a:custGeom>
            <a:avLst/>
            <a:gdLst/>
            <a:ahLst/>
            <a:cxnLst/>
            <a:rect l="l" t="t" r="r" b="b"/>
            <a:pathLst>
              <a:path w="127634" h="533400">
                <a:moveTo>
                  <a:pt x="0" y="0"/>
                </a:moveTo>
                <a:lnTo>
                  <a:pt x="127619" y="533399"/>
                </a:lnTo>
              </a:path>
            </a:pathLst>
          </a:custGeom>
          <a:ln w="57149">
            <a:solidFill>
              <a:srgbClr val="98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66188" y="4495800"/>
            <a:ext cx="127635" cy="457200"/>
          </a:xfrm>
          <a:custGeom>
            <a:avLst/>
            <a:gdLst/>
            <a:ahLst/>
            <a:cxnLst/>
            <a:rect l="l" t="t" r="r" b="b"/>
            <a:pathLst>
              <a:path w="127634" h="457200">
                <a:moveTo>
                  <a:pt x="0" y="0"/>
                </a:moveTo>
                <a:lnTo>
                  <a:pt x="127619" y="457199"/>
                </a:lnTo>
              </a:path>
            </a:pathLst>
          </a:custGeom>
          <a:ln w="57149">
            <a:solidFill>
              <a:srgbClr val="98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93807" y="5181600"/>
            <a:ext cx="191770" cy="381000"/>
          </a:xfrm>
          <a:custGeom>
            <a:avLst/>
            <a:gdLst/>
            <a:ahLst/>
            <a:cxnLst/>
            <a:rect l="l" t="t" r="r" b="b"/>
            <a:pathLst>
              <a:path w="191770" h="381000">
                <a:moveTo>
                  <a:pt x="0" y="0"/>
                </a:moveTo>
                <a:lnTo>
                  <a:pt x="191383" y="380999"/>
                </a:lnTo>
              </a:path>
            </a:pathLst>
          </a:custGeom>
          <a:ln w="57149">
            <a:solidFill>
              <a:srgbClr val="98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38537" y="5638800"/>
            <a:ext cx="382905" cy="152400"/>
          </a:xfrm>
          <a:custGeom>
            <a:avLst/>
            <a:gdLst/>
            <a:ahLst/>
            <a:cxnLst/>
            <a:rect l="l" t="t" r="r" b="b"/>
            <a:pathLst>
              <a:path w="382904" h="152400">
                <a:moveTo>
                  <a:pt x="0" y="0"/>
                </a:moveTo>
                <a:lnTo>
                  <a:pt x="382798" y="152399"/>
                </a:lnTo>
              </a:path>
            </a:pathLst>
          </a:custGeom>
          <a:ln w="57149">
            <a:solidFill>
              <a:srgbClr val="98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42203" y="2743200"/>
            <a:ext cx="614680" cy="2901950"/>
          </a:xfrm>
          <a:custGeom>
            <a:avLst/>
            <a:gdLst/>
            <a:ahLst/>
            <a:cxnLst/>
            <a:rect l="l" t="t" r="r" b="b"/>
            <a:pathLst>
              <a:path w="614679" h="2901950">
                <a:moveTo>
                  <a:pt x="394350" y="333115"/>
                </a:moveTo>
                <a:lnTo>
                  <a:pt x="0" y="2889802"/>
                </a:lnTo>
                <a:lnTo>
                  <a:pt x="75316" y="2901397"/>
                </a:lnTo>
                <a:lnTo>
                  <a:pt x="463821" y="382369"/>
                </a:lnTo>
                <a:lnTo>
                  <a:pt x="388546" y="370743"/>
                </a:lnTo>
                <a:lnTo>
                  <a:pt x="465614" y="370743"/>
                </a:lnTo>
                <a:lnTo>
                  <a:pt x="469635" y="344667"/>
                </a:lnTo>
                <a:lnTo>
                  <a:pt x="394350" y="333115"/>
                </a:lnTo>
                <a:close/>
              </a:path>
              <a:path w="614679" h="2901950">
                <a:moveTo>
                  <a:pt x="591149" y="333115"/>
                </a:moveTo>
                <a:lnTo>
                  <a:pt x="394350" y="333115"/>
                </a:lnTo>
                <a:lnTo>
                  <a:pt x="469635" y="344667"/>
                </a:lnTo>
                <a:lnTo>
                  <a:pt x="463821" y="382369"/>
                </a:lnTo>
                <a:lnTo>
                  <a:pt x="614415" y="405627"/>
                </a:lnTo>
                <a:lnTo>
                  <a:pt x="591149" y="333115"/>
                </a:lnTo>
                <a:close/>
              </a:path>
              <a:path w="614679" h="2901950">
                <a:moveTo>
                  <a:pt x="465614" y="370743"/>
                </a:moveTo>
                <a:lnTo>
                  <a:pt x="388546" y="370743"/>
                </a:lnTo>
                <a:lnTo>
                  <a:pt x="463821" y="382369"/>
                </a:lnTo>
                <a:lnTo>
                  <a:pt x="465614" y="370743"/>
                </a:lnTo>
                <a:close/>
              </a:path>
              <a:path w="614679" h="2901950">
                <a:moveTo>
                  <a:pt x="484266" y="0"/>
                </a:moveTo>
                <a:lnTo>
                  <a:pt x="237865" y="347471"/>
                </a:lnTo>
                <a:lnTo>
                  <a:pt x="388546" y="370743"/>
                </a:lnTo>
                <a:lnTo>
                  <a:pt x="394350" y="333115"/>
                </a:lnTo>
                <a:lnTo>
                  <a:pt x="591149" y="333115"/>
                </a:lnTo>
                <a:lnTo>
                  <a:pt x="4842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981200"/>
            <a:ext cx="3978280" cy="434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854" y="1974866"/>
            <a:ext cx="3991610" cy="4356100"/>
          </a:xfrm>
          <a:custGeom>
            <a:avLst/>
            <a:gdLst/>
            <a:ahLst/>
            <a:cxnLst/>
            <a:rect l="l" t="t" r="r" b="b"/>
            <a:pathLst>
              <a:path w="3991610" h="4356100">
                <a:moveTo>
                  <a:pt x="0" y="4356079"/>
                </a:moveTo>
                <a:lnTo>
                  <a:pt x="3990990" y="4356079"/>
                </a:lnTo>
                <a:lnTo>
                  <a:pt x="3990990" y="0"/>
                </a:lnTo>
                <a:lnTo>
                  <a:pt x="0" y="0"/>
                </a:lnTo>
                <a:lnTo>
                  <a:pt x="0" y="4356079"/>
                </a:lnTo>
                <a:close/>
              </a:path>
            </a:pathLst>
          </a:custGeom>
          <a:ln w="12700">
            <a:solidFill>
              <a:srgbClr val="3A8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09475" y="4473702"/>
            <a:ext cx="847090" cy="855980"/>
          </a:xfrm>
          <a:custGeom>
            <a:avLst/>
            <a:gdLst/>
            <a:ahLst/>
            <a:cxnLst/>
            <a:rect l="l" t="t" r="r" b="b"/>
            <a:pathLst>
              <a:path w="847089" h="855979">
                <a:moveTo>
                  <a:pt x="132456" y="450722"/>
                </a:moveTo>
                <a:lnTo>
                  <a:pt x="0" y="855594"/>
                </a:lnTo>
                <a:lnTo>
                  <a:pt x="403347" y="718697"/>
                </a:lnTo>
                <a:lnTo>
                  <a:pt x="322334" y="638555"/>
                </a:lnTo>
                <a:lnTo>
                  <a:pt x="268223" y="638555"/>
                </a:lnTo>
                <a:lnTo>
                  <a:pt x="213990" y="584966"/>
                </a:lnTo>
                <a:lnTo>
                  <a:pt x="240781" y="557881"/>
                </a:lnTo>
                <a:lnTo>
                  <a:pt x="132456" y="450722"/>
                </a:lnTo>
                <a:close/>
              </a:path>
              <a:path w="847089" h="855979">
                <a:moveTo>
                  <a:pt x="240781" y="557881"/>
                </a:moveTo>
                <a:lnTo>
                  <a:pt x="213990" y="584966"/>
                </a:lnTo>
                <a:lnTo>
                  <a:pt x="268223" y="638555"/>
                </a:lnTo>
                <a:lnTo>
                  <a:pt x="294984" y="611500"/>
                </a:lnTo>
                <a:lnTo>
                  <a:pt x="240781" y="557881"/>
                </a:lnTo>
                <a:close/>
              </a:path>
              <a:path w="847089" h="855979">
                <a:moveTo>
                  <a:pt x="294984" y="611500"/>
                </a:moveTo>
                <a:lnTo>
                  <a:pt x="268223" y="638555"/>
                </a:lnTo>
                <a:lnTo>
                  <a:pt x="322334" y="638555"/>
                </a:lnTo>
                <a:lnTo>
                  <a:pt x="294984" y="611500"/>
                </a:lnTo>
                <a:close/>
              </a:path>
              <a:path w="847089" h="855979">
                <a:moveTo>
                  <a:pt x="792598" y="0"/>
                </a:moveTo>
                <a:lnTo>
                  <a:pt x="240781" y="557881"/>
                </a:lnTo>
                <a:lnTo>
                  <a:pt x="294984" y="611500"/>
                </a:lnTo>
                <a:lnTo>
                  <a:pt x="846831" y="53589"/>
                </a:lnTo>
                <a:lnTo>
                  <a:pt x="7925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24088"/>
          </a:xfrm>
          <a:prstGeom prst="rect">
            <a:avLst/>
          </a:prstGeom>
        </p:spPr>
        <p:txBody>
          <a:bodyPr vert="horz" wrap="square" lIns="0" tIns="38932" rIns="0" bIns="0" rtlCol="0">
            <a:spAutoFit/>
          </a:bodyPr>
          <a:lstStyle/>
          <a:p>
            <a:pPr marL="1826260" algn="l">
              <a:lnSpc>
                <a:spcPct val="100000"/>
              </a:lnSpc>
            </a:pPr>
            <a:r>
              <a:rPr sz="3800" b="1" spc="-5" dirty="0" smtClean="0">
                <a:solidFill>
                  <a:srgbClr val="C00000"/>
                </a:solidFill>
              </a:rPr>
              <a:t>S</a:t>
            </a:r>
            <a:r>
              <a:rPr lang="en-US" sz="3800" b="1" spc="-5" dirty="0" smtClean="0">
                <a:solidFill>
                  <a:srgbClr val="C00000"/>
                </a:solidFill>
              </a:rPr>
              <a:t>mall Intestine</a:t>
            </a:r>
            <a:endParaRPr sz="3800" b="1" dirty="0">
              <a:solidFill>
                <a:srgbClr val="C00000"/>
              </a:solidFill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600" y="1219200"/>
            <a:ext cx="8063865" cy="4885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965"/>
              </a:lnSpc>
              <a:spcBef>
                <a:spcPts val="1220"/>
              </a:spcBef>
              <a:buClr>
                <a:srgbClr val="CC9800"/>
              </a:buClr>
              <a:buSzPct val="65384"/>
              <a:tabLst>
                <a:tab pos="355600" algn="l"/>
              </a:tabLst>
            </a:pPr>
            <a:r>
              <a:rPr lang="en-US" sz="2800" b="1" u="sng" dirty="0" smtClean="0">
                <a:solidFill>
                  <a:srgbClr val="C00000"/>
                </a:solidFill>
                <a:cs typeface="Arial"/>
              </a:rPr>
              <a:t>Mucosa</a:t>
            </a:r>
            <a:r>
              <a:rPr lang="en-US" sz="2800" b="1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en-US" sz="2800" dirty="0" smtClean="0">
                <a:cs typeface="Arial"/>
              </a:rPr>
              <a:t>of small intestine has macroscopic and microscopic features.</a:t>
            </a:r>
          </a:p>
          <a:p>
            <a:pPr marL="355600" indent="-342900">
              <a:lnSpc>
                <a:spcPts val="2965"/>
              </a:lnSpc>
              <a:spcBef>
                <a:spcPts val="1220"/>
              </a:spcBef>
              <a:buClr>
                <a:srgbClr val="CC9800"/>
              </a:buClr>
              <a:buSzPct val="65384"/>
              <a:tabLst>
                <a:tab pos="355600" algn="l"/>
              </a:tabLst>
            </a:pPr>
            <a:r>
              <a:rPr sz="2800" b="1" dirty="0" err="1" smtClean="0">
                <a:solidFill>
                  <a:srgbClr val="C00000"/>
                </a:solidFill>
                <a:cs typeface="Arial"/>
              </a:rPr>
              <a:t>Plicae</a:t>
            </a:r>
            <a:r>
              <a:rPr sz="2800" b="1" spc="75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cs typeface="Arial"/>
              </a:rPr>
              <a:t>ci</a:t>
            </a:r>
            <a:r>
              <a:rPr sz="2800" b="1" spc="-10" dirty="0">
                <a:solidFill>
                  <a:srgbClr val="C00000"/>
                </a:solidFill>
                <a:cs typeface="Arial"/>
              </a:rPr>
              <a:t>r</a:t>
            </a:r>
            <a:r>
              <a:rPr sz="2800" b="1" spc="-5" dirty="0">
                <a:solidFill>
                  <a:srgbClr val="C00000"/>
                </a:solidFill>
                <a:cs typeface="Arial"/>
              </a:rPr>
              <a:t>c</a:t>
            </a:r>
            <a:r>
              <a:rPr sz="2800" b="1" spc="5" dirty="0">
                <a:solidFill>
                  <a:srgbClr val="C00000"/>
                </a:solidFill>
                <a:cs typeface="Arial"/>
              </a:rPr>
              <a:t>u</a:t>
            </a:r>
            <a:r>
              <a:rPr sz="2800" b="1" dirty="0">
                <a:solidFill>
                  <a:srgbClr val="C00000"/>
                </a:solidFill>
                <a:cs typeface="Arial"/>
              </a:rPr>
              <a:t>lare</a:t>
            </a:r>
            <a:r>
              <a:rPr sz="2800" b="1" spc="5" dirty="0">
                <a:solidFill>
                  <a:srgbClr val="C00000"/>
                </a:solidFill>
                <a:cs typeface="Arial"/>
              </a:rPr>
              <a:t>s</a:t>
            </a:r>
            <a:r>
              <a:rPr sz="2600" dirty="0">
                <a:solidFill>
                  <a:srgbClr val="C00000"/>
                </a:solidFill>
                <a:cs typeface="Arial"/>
              </a:rPr>
              <a:t>:</a:t>
            </a:r>
            <a:r>
              <a:rPr sz="2600" spc="65" dirty="0">
                <a:solidFill>
                  <a:srgbClr val="C00000"/>
                </a:solidFill>
                <a:cs typeface="Times New Roman"/>
              </a:rPr>
              <a:t> </a:t>
            </a:r>
            <a:r>
              <a:rPr lang="en-US" sz="2600" spc="65" dirty="0" smtClean="0">
                <a:cs typeface="Times New Roman"/>
              </a:rPr>
              <a:t>( valves of </a:t>
            </a:r>
            <a:r>
              <a:rPr lang="en-US" sz="2600" spc="65" dirty="0" err="1" smtClean="0">
                <a:cs typeface="Times New Roman"/>
              </a:rPr>
              <a:t>kerckering</a:t>
            </a:r>
            <a:r>
              <a:rPr lang="en-US" sz="2600" spc="65" dirty="0" smtClean="0">
                <a:cs typeface="Times New Roman"/>
              </a:rPr>
              <a:t>)</a:t>
            </a:r>
          </a:p>
          <a:p>
            <a:pPr marL="355600" indent="-342900">
              <a:lnSpc>
                <a:spcPts val="2965"/>
              </a:lnSpc>
              <a:spcBef>
                <a:spcPts val="1220"/>
              </a:spcBef>
              <a:buSzPct val="100000"/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600" spc="-5" dirty="0" smtClean="0">
                <a:cs typeface="Arial"/>
              </a:rPr>
              <a:t> </a:t>
            </a:r>
            <a:r>
              <a:rPr lang="en-US" sz="2400" spc="-5" dirty="0" smtClean="0">
                <a:cs typeface="Arial"/>
              </a:rPr>
              <a:t>D</a:t>
            </a:r>
            <a:r>
              <a:rPr sz="2400" dirty="0" smtClean="0">
                <a:cs typeface="Arial"/>
              </a:rPr>
              <a:t>e</a:t>
            </a:r>
            <a:r>
              <a:rPr sz="2400" spc="-5" dirty="0" smtClean="0">
                <a:cs typeface="Arial"/>
              </a:rPr>
              <a:t>e</a:t>
            </a:r>
            <a:r>
              <a:rPr sz="2400" dirty="0" smtClean="0">
                <a:cs typeface="Arial"/>
              </a:rPr>
              <a:t>p</a:t>
            </a:r>
            <a:r>
              <a:rPr sz="2400" spc="75" dirty="0" smtClean="0">
                <a:cs typeface="Times New Roman"/>
              </a:rPr>
              <a:t> </a:t>
            </a:r>
            <a:r>
              <a:rPr sz="2400" dirty="0">
                <a:cs typeface="Arial"/>
              </a:rPr>
              <a:t>circul</a:t>
            </a:r>
            <a:r>
              <a:rPr sz="2400" spc="5" dirty="0">
                <a:cs typeface="Arial"/>
              </a:rPr>
              <a:t>a</a:t>
            </a:r>
            <a:r>
              <a:rPr sz="2400" dirty="0">
                <a:cs typeface="Arial"/>
              </a:rPr>
              <a:t>r</a:t>
            </a:r>
            <a:r>
              <a:rPr sz="2400" spc="55" dirty="0">
                <a:cs typeface="Times New Roman"/>
              </a:rPr>
              <a:t> </a:t>
            </a:r>
            <a:r>
              <a:rPr sz="2400" dirty="0">
                <a:cs typeface="Arial"/>
              </a:rPr>
              <a:t>folds</a:t>
            </a:r>
            <a:r>
              <a:rPr sz="2400" spc="60" dirty="0">
                <a:cs typeface="Times New Roman"/>
              </a:rPr>
              <a:t> </a:t>
            </a:r>
            <a:r>
              <a:rPr sz="2400" spc="-5" dirty="0">
                <a:cs typeface="Arial"/>
              </a:rPr>
              <a:t>o</a:t>
            </a:r>
            <a:r>
              <a:rPr sz="2400" dirty="0">
                <a:cs typeface="Arial"/>
              </a:rPr>
              <a:t>f</a:t>
            </a:r>
            <a:r>
              <a:rPr sz="2400" spc="80" dirty="0">
                <a:cs typeface="Times New Roman"/>
              </a:rPr>
              <a:t> </a:t>
            </a:r>
            <a:r>
              <a:rPr sz="2400" dirty="0">
                <a:cs typeface="Arial"/>
              </a:rPr>
              <a:t>the</a:t>
            </a:r>
            <a:r>
              <a:rPr sz="2400" spc="70" dirty="0">
                <a:cs typeface="Times New Roman"/>
              </a:rPr>
              <a:t> </a:t>
            </a:r>
            <a:r>
              <a:rPr sz="2400" dirty="0" smtClean="0">
                <a:cs typeface="Arial"/>
              </a:rPr>
              <a:t>mu</a:t>
            </a:r>
            <a:r>
              <a:rPr sz="2400" spc="10" dirty="0" smtClean="0">
                <a:cs typeface="Arial"/>
              </a:rPr>
              <a:t>c</a:t>
            </a:r>
            <a:r>
              <a:rPr sz="2400" spc="-5" dirty="0" smtClean="0">
                <a:cs typeface="Arial"/>
              </a:rPr>
              <a:t>o</a:t>
            </a:r>
            <a:r>
              <a:rPr sz="2400" spc="5" dirty="0" smtClean="0">
                <a:cs typeface="Arial"/>
              </a:rPr>
              <a:t>s</a:t>
            </a:r>
            <a:r>
              <a:rPr sz="2400" dirty="0" smtClean="0">
                <a:cs typeface="Arial"/>
              </a:rPr>
              <a:t>a</a:t>
            </a:r>
            <a:r>
              <a:rPr lang="en-US" sz="2400" dirty="0" smtClean="0">
                <a:cs typeface="Arial"/>
              </a:rPr>
              <a:t> </a:t>
            </a:r>
            <a:r>
              <a:rPr sz="2400" spc="-5" dirty="0" smtClean="0">
                <a:cs typeface="Arial"/>
              </a:rPr>
              <a:t>an</a:t>
            </a:r>
            <a:r>
              <a:rPr sz="2400" dirty="0" smtClean="0">
                <a:cs typeface="Arial"/>
              </a:rPr>
              <a:t>d</a:t>
            </a:r>
            <a:r>
              <a:rPr sz="2400" spc="60" dirty="0" smtClean="0">
                <a:cs typeface="Times New Roman"/>
              </a:rPr>
              <a:t> </a:t>
            </a:r>
            <a:r>
              <a:rPr sz="2400" dirty="0" err="1" smtClean="0">
                <a:cs typeface="Arial"/>
              </a:rPr>
              <a:t>su</a:t>
            </a:r>
            <a:r>
              <a:rPr sz="2400" spc="5" dirty="0" err="1" smtClean="0">
                <a:cs typeface="Arial"/>
              </a:rPr>
              <a:t>b</a:t>
            </a:r>
            <a:r>
              <a:rPr sz="2400" dirty="0" err="1" smtClean="0">
                <a:cs typeface="Arial"/>
              </a:rPr>
              <a:t>muc</a:t>
            </a:r>
            <a:r>
              <a:rPr sz="2400" spc="-5" dirty="0" err="1" smtClean="0">
                <a:cs typeface="Arial"/>
              </a:rPr>
              <a:t>os</a:t>
            </a:r>
            <a:r>
              <a:rPr sz="2400" spc="5" dirty="0" err="1" smtClean="0">
                <a:cs typeface="Arial"/>
              </a:rPr>
              <a:t>a</a:t>
            </a:r>
            <a:r>
              <a:rPr lang="en-US" sz="2400" spc="5" dirty="0" smtClean="0">
                <a:cs typeface="Arial"/>
              </a:rPr>
              <a:t> are visible to naked eye</a:t>
            </a:r>
            <a:r>
              <a:rPr sz="2400" dirty="0" smtClean="0">
                <a:cs typeface="Arial"/>
              </a:rPr>
              <a:t>,</a:t>
            </a:r>
            <a:r>
              <a:rPr sz="2400" spc="30" dirty="0" smtClean="0">
                <a:cs typeface="Times New Roman"/>
              </a:rPr>
              <a:t> </a:t>
            </a:r>
            <a:r>
              <a:rPr sz="2400" dirty="0">
                <a:cs typeface="Arial"/>
              </a:rPr>
              <a:t>most</a:t>
            </a:r>
            <a:r>
              <a:rPr sz="2400" spc="50" dirty="0">
                <a:cs typeface="Times New Roman"/>
              </a:rPr>
              <a:t> </a:t>
            </a:r>
            <a:r>
              <a:rPr sz="2400" spc="-5" dirty="0">
                <a:cs typeface="Arial"/>
              </a:rPr>
              <a:t>ab</a:t>
            </a:r>
            <a:r>
              <a:rPr sz="2400" dirty="0">
                <a:cs typeface="Arial"/>
              </a:rPr>
              <a:t>u</a:t>
            </a:r>
            <a:r>
              <a:rPr sz="2400" spc="-5" dirty="0">
                <a:cs typeface="Arial"/>
              </a:rPr>
              <a:t>nd</a:t>
            </a:r>
            <a:r>
              <a:rPr sz="2400" dirty="0">
                <a:cs typeface="Arial"/>
              </a:rPr>
              <a:t>a</a:t>
            </a:r>
            <a:r>
              <a:rPr sz="2400" spc="-5" dirty="0">
                <a:cs typeface="Arial"/>
              </a:rPr>
              <a:t>n</a:t>
            </a:r>
            <a:r>
              <a:rPr sz="2400" dirty="0">
                <a:cs typeface="Arial"/>
              </a:rPr>
              <a:t>t</a:t>
            </a:r>
            <a:r>
              <a:rPr sz="2400" spc="75" dirty="0">
                <a:cs typeface="Times New Roman"/>
              </a:rPr>
              <a:t> </a:t>
            </a:r>
            <a:r>
              <a:rPr sz="2400" spc="-10" dirty="0">
                <a:cs typeface="Arial"/>
              </a:rPr>
              <a:t>i</a:t>
            </a:r>
            <a:r>
              <a:rPr sz="2400" dirty="0">
                <a:cs typeface="Arial"/>
              </a:rPr>
              <a:t>n</a:t>
            </a:r>
            <a:r>
              <a:rPr sz="2400" spc="70" dirty="0">
                <a:cs typeface="Times New Roman"/>
              </a:rPr>
              <a:t> </a:t>
            </a:r>
            <a:r>
              <a:rPr sz="2400" spc="-5" dirty="0" smtClean="0">
                <a:cs typeface="Arial"/>
              </a:rPr>
              <a:t>jejunum</a:t>
            </a:r>
            <a:r>
              <a:rPr lang="en-US" sz="2400" spc="-5" dirty="0" smtClean="0">
                <a:cs typeface="Arial"/>
              </a:rPr>
              <a:t> and absent in proximal part of duodenum and distal half of ileum.</a:t>
            </a:r>
            <a:endParaRPr sz="2400" dirty="0">
              <a:cs typeface="Arial"/>
            </a:endParaRPr>
          </a:p>
          <a:p>
            <a:pPr marL="355600" marR="424815" indent="-342900">
              <a:lnSpc>
                <a:spcPts val="2810"/>
              </a:lnSpc>
              <a:spcBef>
                <a:spcPts val="1290"/>
              </a:spcBef>
              <a:buClr>
                <a:srgbClr val="CC9800"/>
              </a:buClr>
              <a:buSzPct val="65384"/>
              <a:tabLst>
                <a:tab pos="355600" algn="l"/>
              </a:tabLst>
            </a:pPr>
            <a:r>
              <a:rPr sz="2800" b="1" dirty="0" err="1" smtClean="0">
                <a:solidFill>
                  <a:srgbClr val="C00000"/>
                </a:solidFill>
                <a:cs typeface="Arial"/>
              </a:rPr>
              <a:t>Vil</a:t>
            </a:r>
            <a:r>
              <a:rPr sz="2800" b="1" spc="-10" dirty="0" err="1" smtClean="0">
                <a:solidFill>
                  <a:srgbClr val="C00000"/>
                </a:solidFill>
                <a:cs typeface="Arial"/>
              </a:rPr>
              <a:t>l</a:t>
            </a:r>
            <a:r>
              <a:rPr sz="2800" b="1" dirty="0" err="1" smtClean="0">
                <a:solidFill>
                  <a:srgbClr val="C00000"/>
                </a:solidFill>
                <a:cs typeface="Arial"/>
              </a:rPr>
              <a:t>i</a:t>
            </a:r>
            <a:r>
              <a:rPr lang="en-US" sz="2800" b="1" spc="75" dirty="0" smtClean="0">
                <a:solidFill>
                  <a:srgbClr val="C00000"/>
                </a:solidFill>
                <a:cs typeface="Times New Roman"/>
              </a:rPr>
              <a:t>:</a:t>
            </a:r>
            <a:endParaRPr lang="en-US" sz="2600" dirty="0" smtClean="0">
              <a:solidFill>
                <a:srgbClr val="C00000"/>
              </a:solidFill>
              <a:cs typeface="Arial"/>
            </a:endParaRPr>
          </a:p>
          <a:p>
            <a:pPr marL="355600" marR="424815" indent="-342900">
              <a:lnSpc>
                <a:spcPts val="2810"/>
              </a:lnSpc>
              <a:spcBef>
                <a:spcPts val="129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400" dirty="0" smtClean="0">
                <a:cs typeface="Arial"/>
              </a:rPr>
              <a:t> F</a:t>
            </a:r>
            <a:r>
              <a:rPr sz="2400" dirty="0" smtClean="0">
                <a:cs typeface="Arial"/>
              </a:rPr>
              <a:t>inger</a:t>
            </a:r>
            <a:r>
              <a:rPr sz="2400" spc="-5" dirty="0" smtClean="0">
                <a:cs typeface="Arial"/>
              </a:rPr>
              <a:t>-lik</a:t>
            </a:r>
            <a:r>
              <a:rPr sz="2400" dirty="0" smtClean="0">
                <a:cs typeface="Arial"/>
              </a:rPr>
              <a:t>e</a:t>
            </a:r>
            <a:r>
              <a:rPr sz="2400" spc="60" dirty="0" smtClean="0">
                <a:cs typeface="Times New Roman"/>
              </a:rPr>
              <a:t> </a:t>
            </a:r>
            <a:r>
              <a:rPr sz="2400" spc="-5" dirty="0">
                <a:cs typeface="Arial"/>
              </a:rPr>
              <a:t>proje</a:t>
            </a:r>
            <a:r>
              <a:rPr sz="2400" spc="10" dirty="0">
                <a:cs typeface="Arial"/>
              </a:rPr>
              <a:t>c</a:t>
            </a:r>
            <a:r>
              <a:rPr sz="2400" dirty="0">
                <a:cs typeface="Arial"/>
              </a:rPr>
              <a:t>tions</a:t>
            </a:r>
            <a:r>
              <a:rPr sz="2400" spc="60" dirty="0">
                <a:cs typeface="Times New Roman"/>
              </a:rPr>
              <a:t> </a:t>
            </a:r>
            <a:r>
              <a:rPr sz="2400" spc="-5" dirty="0">
                <a:cs typeface="Arial"/>
              </a:rPr>
              <a:t>o</a:t>
            </a:r>
            <a:r>
              <a:rPr sz="2400" dirty="0">
                <a:cs typeface="Arial"/>
              </a:rPr>
              <a:t>f</a:t>
            </a:r>
            <a:r>
              <a:rPr sz="2400" spc="70" dirty="0">
                <a:cs typeface="Times New Roman"/>
              </a:rPr>
              <a:t> </a:t>
            </a:r>
            <a:r>
              <a:rPr sz="2400" dirty="0">
                <a:cs typeface="Arial"/>
              </a:rPr>
              <a:t>the</a:t>
            </a:r>
            <a:r>
              <a:rPr sz="2400" spc="75" dirty="0">
                <a:cs typeface="Times New Roman"/>
              </a:rPr>
              <a:t> </a:t>
            </a:r>
            <a:r>
              <a:rPr sz="2400" dirty="0">
                <a:cs typeface="Arial"/>
              </a:rPr>
              <a:t>mu</a:t>
            </a:r>
            <a:r>
              <a:rPr sz="2400" spc="10" dirty="0">
                <a:cs typeface="Arial"/>
              </a:rPr>
              <a:t>c</a:t>
            </a:r>
            <a:r>
              <a:rPr sz="2400" spc="-5" dirty="0">
                <a:cs typeface="Arial"/>
              </a:rPr>
              <a:t>o</a:t>
            </a:r>
            <a:r>
              <a:rPr sz="2400" spc="5" dirty="0">
                <a:cs typeface="Arial"/>
              </a:rPr>
              <a:t>s</a:t>
            </a:r>
            <a:r>
              <a:rPr sz="2400" dirty="0">
                <a:cs typeface="Arial"/>
              </a:rPr>
              <a:t>a</a:t>
            </a:r>
            <a:r>
              <a:rPr sz="2400" spc="35" dirty="0">
                <a:cs typeface="Times New Roman"/>
              </a:rPr>
              <a:t> </a:t>
            </a:r>
            <a:r>
              <a:rPr sz="2400" dirty="0">
                <a:cs typeface="Arial"/>
              </a:rPr>
              <a:t>that</a:t>
            </a:r>
            <a:r>
              <a:rPr sz="2400" dirty="0">
                <a:cs typeface="Times New Roman"/>
              </a:rPr>
              <a:t> </a:t>
            </a:r>
            <a:r>
              <a:rPr sz="2400" spc="-5" dirty="0">
                <a:cs typeface="Arial"/>
              </a:rPr>
              <a:t>e</a:t>
            </a:r>
            <a:r>
              <a:rPr sz="2400" spc="5" dirty="0">
                <a:cs typeface="Arial"/>
              </a:rPr>
              <a:t>x</a:t>
            </a:r>
            <a:r>
              <a:rPr sz="2400" dirty="0">
                <a:cs typeface="Arial"/>
              </a:rPr>
              <a:t>tend</a:t>
            </a:r>
            <a:r>
              <a:rPr sz="2400" spc="45" dirty="0">
                <a:cs typeface="Times New Roman"/>
              </a:rPr>
              <a:t> </a:t>
            </a:r>
            <a:r>
              <a:rPr sz="2400" spc="-5" dirty="0">
                <a:cs typeface="Arial"/>
              </a:rPr>
              <a:t>int</a:t>
            </a:r>
            <a:r>
              <a:rPr sz="2400" dirty="0">
                <a:cs typeface="Arial"/>
              </a:rPr>
              <a:t>o</a:t>
            </a:r>
            <a:r>
              <a:rPr sz="2400" spc="80" dirty="0">
                <a:cs typeface="Times New Roman"/>
              </a:rPr>
              <a:t> </a:t>
            </a:r>
            <a:r>
              <a:rPr sz="2400" dirty="0">
                <a:cs typeface="Arial"/>
              </a:rPr>
              <a:t>the</a:t>
            </a:r>
            <a:r>
              <a:rPr sz="2400" spc="70" dirty="0">
                <a:cs typeface="Times New Roman"/>
              </a:rPr>
              <a:t> </a:t>
            </a:r>
            <a:r>
              <a:rPr sz="2400" spc="-5" dirty="0">
                <a:cs typeface="Arial"/>
              </a:rPr>
              <a:t>inte</a:t>
            </a:r>
            <a:r>
              <a:rPr sz="2400" spc="5" dirty="0">
                <a:cs typeface="Arial"/>
              </a:rPr>
              <a:t>s</a:t>
            </a:r>
            <a:r>
              <a:rPr sz="2400" dirty="0">
                <a:cs typeface="Arial"/>
              </a:rPr>
              <a:t>tinal</a:t>
            </a:r>
            <a:r>
              <a:rPr sz="2400" spc="65" dirty="0">
                <a:cs typeface="Times New Roman"/>
              </a:rPr>
              <a:t> </a:t>
            </a:r>
            <a:r>
              <a:rPr sz="2400" spc="-5" dirty="0">
                <a:cs typeface="Arial"/>
              </a:rPr>
              <a:t>lume</a:t>
            </a:r>
            <a:r>
              <a:rPr sz="2400" dirty="0">
                <a:cs typeface="Arial"/>
              </a:rPr>
              <a:t>n</a:t>
            </a:r>
            <a:r>
              <a:rPr sz="2400" spc="65" dirty="0">
                <a:cs typeface="Times New Roman"/>
              </a:rPr>
              <a:t> </a:t>
            </a:r>
            <a:r>
              <a:rPr sz="2400" spc="15" dirty="0">
                <a:cs typeface="Arial"/>
              </a:rPr>
              <a:t>(</a:t>
            </a:r>
            <a:r>
              <a:rPr sz="2400" spc="-5" dirty="0">
                <a:cs typeface="Arial"/>
              </a:rPr>
              <a:t>epitheliu</a:t>
            </a:r>
            <a:r>
              <a:rPr sz="2400" dirty="0">
                <a:cs typeface="Arial"/>
              </a:rPr>
              <a:t>m</a:t>
            </a:r>
            <a:r>
              <a:rPr sz="2400" spc="40" dirty="0">
                <a:cs typeface="Times New Roman"/>
              </a:rPr>
              <a:t> </a:t>
            </a:r>
            <a:r>
              <a:rPr sz="2400" spc="-5" dirty="0">
                <a:cs typeface="Arial"/>
              </a:rPr>
              <a:t>plu</a:t>
            </a:r>
            <a:r>
              <a:rPr sz="2400" dirty="0">
                <a:cs typeface="Arial"/>
              </a:rPr>
              <a:t>s</a:t>
            </a:r>
            <a:r>
              <a:rPr sz="2400" spc="45" dirty="0">
                <a:cs typeface="Times New Roman"/>
              </a:rPr>
              <a:t> </a:t>
            </a:r>
            <a:r>
              <a:rPr sz="2400" spc="-5" dirty="0">
                <a:cs typeface="Arial"/>
              </a:rPr>
              <a:t>lamina</a:t>
            </a:r>
            <a:r>
              <a:rPr sz="2400" spc="-5" dirty="0">
                <a:cs typeface="Times New Roman"/>
              </a:rPr>
              <a:t> </a:t>
            </a:r>
            <a:r>
              <a:rPr sz="2400" spc="-5" dirty="0" err="1">
                <a:cs typeface="Arial"/>
              </a:rPr>
              <a:t>p</a:t>
            </a:r>
            <a:r>
              <a:rPr sz="2400" dirty="0" err="1">
                <a:cs typeface="Arial"/>
              </a:rPr>
              <a:t>r</a:t>
            </a:r>
            <a:r>
              <a:rPr sz="2400" spc="-5" dirty="0" err="1">
                <a:cs typeface="Arial"/>
              </a:rPr>
              <a:t>op</a:t>
            </a:r>
            <a:r>
              <a:rPr sz="2400" spc="5" dirty="0" err="1">
                <a:cs typeface="Arial"/>
              </a:rPr>
              <a:t>r</a:t>
            </a:r>
            <a:r>
              <a:rPr sz="2400" spc="-5" dirty="0" err="1">
                <a:cs typeface="Arial"/>
              </a:rPr>
              <a:t>i</a:t>
            </a:r>
            <a:r>
              <a:rPr sz="2400" spc="5" dirty="0" err="1">
                <a:cs typeface="Arial"/>
              </a:rPr>
              <a:t>a</a:t>
            </a:r>
            <a:r>
              <a:rPr sz="2400" dirty="0" smtClean="0">
                <a:cs typeface="Arial"/>
              </a:rPr>
              <a:t>)</a:t>
            </a:r>
            <a:r>
              <a:rPr lang="en-US" sz="2400" dirty="0" smtClean="0">
                <a:cs typeface="Arial"/>
              </a:rPr>
              <a:t>. Leaf shaped </a:t>
            </a:r>
            <a:r>
              <a:rPr lang="en-US" sz="2400" dirty="0" err="1" smtClean="0">
                <a:cs typeface="Arial"/>
              </a:rPr>
              <a:t>villi</a:t>
            </a:r>
            <a:r>
              <a:rPr lang="en-US" sz="2400" dirty="0" smtClean="0">
                <a:cs typeface="Arial"/>
              </a:rPr>
              <a:t> in the  duodenum and finger like in ileum.</a:t>
            </a:r>
            <a:endParaRPr sz="2400" dirty="0">
              <a:cs typeface="Arial"/>
            </a:endParaRPr>
          </a:p>
          <a:p>
            <a:pPr marL="355600" indent="-342900">
              <a:lnSpc>
                <a:spcPts val="2965"/>
              </a:lnSpc>
              <a:spcBef>
                <a:spcPts val="894"/>
              </a:spcBef>
              <a:buClr>
                <a:srgbClr val="CC98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endParaRPr sz="2600" dirty="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85800" y="381000"/>
            <a:ext cx="7848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C00000"/>
                </a:solidFill>
                <a:latin typeface="+mj-lt"/>
                <a:cs typeface="Garamond"/>
              </a:rPr>
              <a:t>Re</a:t>
            </a:r>
            <a:r>
              <a:rPr sz="3600" b="1" spc="-35" dirty="0">
                <a:solidFill>
                  <a:srgbClr val="C00000"/>
                </a:solidFill>
                <a:latin typeface="+mj-lt"/>
                <a:cs typeface="Garamond"/>
              </a:rPr>
              <a:t>g</a:t>
            </a:r>
            <a:r>
              <a:rPr sz="3600" b="1" spc="-25" dirty="0">
                <a:solidFill>
                  <a:srgbClr val="C00000"/>
                </a:solidFill>
                <a:latin typeface="+mj-lt"/>
                <a:cs typeface="Garamond"/>
              </a:rPr>
              <a:t>iona</a:t>
            </a:r>
            <a:r>
              <a:rPr sz="3600" b="1" spc="-15" dirty="0">
                <a:solidFill>
                  <a:srgbClr val="C00000"/>
                </a:solidFill>
                <a:latin typeface="+mj-lt"/>
                <a:cs typeface="Garamond"/>
              </a:rPr>
              <a:t>l</a:t>
            </a:r>
            <a:r>
              <a:rPr sz="3600" b="1" spc="5" dirty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  <a:r>
              <a:rPr sz="3600" b="1" spc="-25" dirty="0">
                <a:solidFill>
                  <a:srgbClr val="C00000"/>
                </a:solidFill>
                <a:latin typeface="+mj-lt"/>
                <a:cs typeface="Garamond"/>
              </a:rPr>
              <a:t>vari</a:t>
            </a:r>
            <a:r>
              <a:rPr sz="3600" b="1" spc="-10" dirty="0">
                <a:solidFill>
                  <a:srgbClr val="C00000"/>
                </a:solidFill>
                <a:latin typeface="+mj-lt"/>
                <a:cs typeface="Garamond"/>
              </a:rPr>
              <a:t>a</a:t>
            </a:r>
            <a:r>
              <a:rPr sz="3600" b="1" spc="-20" dirty="0">
                <a:solidFill>
                  <a:srgbClr val="C00000"/>
                </a:solidFill>
                <a:latin typeface="+mj-lt"/>
                <a:cs typeface="Garamond"/>
              </a:rPr>
              <a:t>tions</a:t>
            </a:r>
            <a:r>
              <a:rPr sz="3600" b="1" spc="-15" dirty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  <a:r>
              <a:rPr sz="3600" b="1" spc="-20" dirty="0">
                <a:solidFill>
                  <a:srgbClr val="C00000"/>
                </a:solidFill>
                <a:latin typeface="+mj-lt"/>
                <a:cs typeface="Garamond"/>
              </a:rPr>
              <a:t>i</a:t>
            </a:r>
            <a:r>
              <a:rPr sz="3600" b="1" spc="-25" dirty="0">
                <a:solidFill>
                  <a:srgbClr val="C00000"/>
                </a:solidFill>
                <a:latin typeface="+mj-lt"/>
                <a:cs typeface="Garamond"/>
              </a:rPr>
              <a:t>n</a:t>
            </a:r>
            <a:r>
              <a:rPr sz="3600" b="1" spc="5" dirty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  <a:r>
              <a:rPr sz="3600" b="1" spc="-20" dirty="0">
                <a:solidFill>
                  <a:srgbClr val="C00000"/>
                </a:solidFill>
                <a:latin typeface="+mj-lt"/>
                <a:cs typeface="Garamond"/>
              </a:rPr>
              <a:t>the</a:t>
            </a:r>
            <a:r>
              <a:rPr sz="3600" b="1" spc="-10" dirty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  <a:r>
              <a:rPr sz="3600" b="1" spc="-30" dirty="0" smtClean="0">
                <a:solidFill>
                  <a:srgbClr val="C00000"/>
                </a:solidFill>
                <a:latin typeface="+mj-lt"/>
                <a:cs typeface="Garamond"/>
              </a:rPr>
              <a:t>sm</a:t>
            </a:r>
            <a:r>
              <a:rPr sz="3600" b="1" spc="-15" dirty="0" smtClean="0">
                <a:solidFill>
                  <a:srgbClr val="C00000"/>
                </a:solidFill>
                <a:latin typeface="+mj-lt"/>
                <a:cs typeface="Garamond"/>
              </a:rPr>
              <a:t>a</a:t>
            </a:r>
            <a:r>
              <a:rPr sz="3600" b="1" spc="-20" dirty="0" smtClean="0">
                <a:solidFill>
                  <a:srgbClr val="C00000"/>
                </a:solidFill>
                <a:latin typeface="+mj-lt"/>
                <a:cs typeface="Garamond"/>
              </a:rPr>
              <a:t>ll</a:t>
            </a:r>
            <a:r>
              <a:rPr lang="en-US" sz="3600" b="1" spc="-20" dirty="0" smtClean="0">
                <a:solidFill>
                  <a:srgbClr val="C00000"/>
                </a:solidFill>
                <a:latin typeface="+mj-lt"/>
                <a:cs typeface="Garamond"/>
              </a:rPr>
              <a:t> </a:t>
            </a:r>
            <a:r>
              <a:rPr lang="en-US" sz="3600" b="1" spc="-25" dirty="0" smtClean="0">
                <a:solidFill>
                  <a:srgbClr val="C00000"/>
                </a:solidFill>
                <a:latin typeface="+mj-lt"/>
                <a:cs typeface="Garamond"/>
              </a:rPr>
              <a:t>intestine</a:t>
            </a:r>
            <a:endParaRPr sz="3600" dirty="0">
              <a:solidFill>
                <a:srgbClr val="C00000"/>
              </a:solidFill>
              <a:latin typeface="+mj-lt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000" y="1371600"/>
            <a:ext cx="7990840" cy="4549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3200" b="1" dirty="0" smtClean="0">
                <a:solidFill>
                  <a:srgbClr val="650065"/>
                </a:solidFill>
                <a:cs typeface="Times New Roman"/>
              </a:rPr>
              <a:t>DUODENUM</a:t>
            </a:r>
            <a:endParaRPr sz="3200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2800" dirty="0"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buSzPct val="96000"/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800" spc="-15" dirty="0" smtClean="0">
                <a:cs typeface="Times New Roman"/>
              </a:rPr>
              <a:t>P</a:t>
            </a:r>
            <a:r>
              <a:rPr sz="2800" spc="-15" dirty="0" smtClean="0">
                <a:cs typeface="Times New Roman"/>
              </a:rPr>
              <a:t>resence </a:t>
            </a:r>
            <a:r>
              <a:rPr sz="2800" spc="-15" dirty="0">
                <a:cs typeface="Times New Roman"/>
              </a:rPr>
              <a:t>of</a:t>
            </a:r>
            <a:r>
              <a:rPr sz="2800" spc="-5" dirty="0">
                <a:cs typeface="Times New Roman"/>
              </a:rPr>
              <a:t> </a:t>
            </a:r>
            <a:r>
              <a:rPr sz="2800" spc="-20" dirty="0">
                <a:cs typeface="Times New Roman"/>
              </a:rPr>
              <a:t>Brun</a:t>
            </a:r>
            <a:r>
              <a:rPr sz="2800" spc="-15" dirty="0">
                <a:cs typeface="Times New Roman"/>
              </a:rPr>
              <a:t>ne</a:t>
            </a:r>
            <a:r>
              <a:rPr sz="2800" spc="-30" dirty="0">
                <a:cs typeface="Times New Roman"/>
              </a:rPr>
              <a:t>r</a:t>
            </a:r>
            <a:r>
              <a:rPr sz="2800" spc="-10" dirty="0">
                <a:cs typeface="Times New Roman"/>
              </a:rPr>
              <a:t>'s</a:t>
            </a:r>
            <a:r>
              <a:rPr sz="2800" spc="10" dirty="0">
                <a:cs typeface="Times New Roman"/>
              </a:rPr>
              <a:t> </a:t>
            </a:r>
            <a:r>
              <a:rPr sz="2800" spc="-15" dirty="0">
                <a:cs typeface="Times New Roman"/>
              </a:rPr>
              <a:t>g</a:t>
            </a:r>
            <a:r>
              <a:rPr sz="2800" spc="-5" dirty="0">
                <a:cs typeface="Times New Roman"/>
              </a:rPr>
              <a:t>l</a:t>
            </a:r>
            <a:r>
              <a:rPr sz="2800" spc="-15" dirty="0">
                <a:cs typeface="Times New Roman"/>
              </a:rPr>
              <a:t>ands</a:t>
            </a:r>
            <a:r>
              <a:rPr sz="2800" spc="-10" dirty="0">
                <a:cs typeface="Times New Roman"/>
              </a:rPr>
              <a:t> </a:t>
            </a:r>
            <a:r>
              <a:rPr sz="2800" spc="-15" dirty="0">
                <a:cs typeface="Times New Roman"/>
              </a:rPr>
              <a:t>in</a:t>
            </a:r>
            <a:r>
              <a:rPr sz="2800" spc="-5" dirty="0">
                <a:cs typeface="Times New Roman"/>
              </a:rPr>
              <a:t> t</a:t>
            </a:r>
            <a:r>
              <a:rPr sz="2800" spc="-15" dirty="0">
                <a:cs typeface="Times New Roman"/>
              </a:rPr>
              <a:t>he</a:t>
            </a:r>
            <a:r>
              <a:rPr sz="2800" dirty="0">
                <a:cs typeface="Times New Roman"/>
              </a:rPr>
              <a:t> </a:t>
            </a:r>
            <a:r>
              <a:rPr sz="2800" spc="-15" dirty="0">
                <a:cs typeface="Times New Roman"/>
              </a:rPr>
              <a:t>su</a:t>
            </a:r>
            <a:r>
              <a:rPr sz="2800" spc="-20" dirty="0">
                <a:cs typeface="Times New Roman"/>
              </a:rPr>
              <a:t>bm</a:t>
            </a:r>
            <a:r>
              <a:rPr sz="2800" spc="-15" dirty="0">
                <a:cs typeface="Times New Roman"/>
              </a:rPr>
              <a:t>ucosa</a:t>
            </a:r>
            <a:r>
              <a:rPr sz="2800" spc="55" dirty="0">
                <a:cs typeface="Times New Roman"/>
              </a:rPr>
              <a:t> </a:t>
            </a:r>
            <a:r>
              <a:rPr sz="2800" spc="-10" dirty="0">
                <a:cs typeface="Times New Roman"/>
              </a:rPr>
              <a:t>- </a:t>
            </a:r>
            <a:r>
              <a:rPr sz="2800" spc="-20" dirty="0">
                <a:solidFill>
                  <a:srgbClr val="FF3200"/>
                </a:solidFill>
                <a:cs typeface="Times New Roman"/>
              </a:rPr>
              <a:t>comp</a:t>
            </a:r>
            <a:r>
              <a:rPr sz="2800" spc="-10" dirty="0">
                <a:solidFill>
                  <a:srgbClr val="FF3200"/>
                </a:solidFill>
                <a:cs typeface="Times New Roman"/>
              </a:rPr>
              <a:t>o</a:t>
            </a:r>
            <a:r>
              <a:rPr sz="2800" spc="-20" dirty="0">
                <a:solidFill>
                  <a:srgbClr val="FF3200"/>
                </a:solidFill>
                <a:cs typeface="Times New Roman"/>
              </a:rPr>
              <a:t>u</a:t>
            </a:r>
            <a:r>
              <a:rPr sz="2800" spc="-15" dirty="0">
                <a:solidFill>
                  <a:srgbClr val="FF3200"/>
                </a:solidFill>
                <a:cs typeface="Times New Roman"/>
              </a:rPr>
              <a:t>n</a:t>
            </a:r>
            <a:r>
              <a:rPr sz="2800" spc="-20" dirty="0">
                <a:solidFill>
                  <a:srgbClr val="FF3200"/>
                </a:solidFill>
                <a:cs typeface="Times New Roman"/>
              </a:rPr>
              <a:t>d</a:t>
            </a:r>
            <a:r>
              <a:rPr sz="2800" spc="-5" dirty="0">
                <a:solidFill>
                  <a:srgbClr val="FF3200"/>
                </a:solidFill>
                <a:cs typeface="Times New Roman"/>
              </a:rPr>
              <a:t> </a:t>
            </a:r>
            <a:r>
              <a:rPr sz="2800" spc="-10" dirty="0">
                <a:solidFill>
                  <a:srgbClr val="FF3200"/>
                </a:solidFill>
                <a:cs typeface="Times New Roman"/>
              </a:rPr>
              <a:t>tu</a:t>
            </a:r>
            <a:r>
              <a:rPr sz="2800" spc="-20" dirty="0">
                <a:solidFill>
                  <a:srgbClr val="FF3200"/>
                </a:solidFill>
                <a:cs typeface="Times New Roman"/>
              </a:rPr>
              <a:t>b</a:t>
            </a:r>
            <a:r>
              <a:rPr sz="2800" spc="-15" dirty="0">
                <a:solidFill>
                  <a:srgbClr val="FF3200"/>
                </a:solidFill>
                <a:cs typeface="Times New Roman"/>
              </a:rPr>
              <a:t>u</a:t>
            </a:r>
            <a:r>
              <a:rPr sz="2800" spc="-10" dirty="0">
                <a:solidFill>
                  <a:srgbClr val="FF3200"/>
                </a:solidFill>
                <a:cs typeface="Times New Roman"/>
              </a:rPr>
              <a:t>lo</a:t>
            </a:r>
            <a:r>
              <a:rPr sz="2800" spc="-15" dirty="0">
                <a:solidFill>
                  <a:srgbClr val="FF3200"/>
                </a:solidFill>
                <a:cs typeface="Times New Roman"/>
              </a:rPr>
              <a:t>a</a:t>
            </a:r>
            <a:r>
              <a:rPr sz="2800" spc="-5" dirty="0">
                <a:solidFill>
                  <a:srgbClr val="FF3200"/>
                </a:solidFill>
                <a:cs typeface="Times New Roman"/>
              </a:rPr>
              <a:t>l</a:t>
            </a:r>
            <a:r>
              <a:rPr sz="2800" spc="-15" dirty="0">
                <a:solidFill>
                  <a:srgbClr val="FF3200"/>
                </a:solidFill>
                <a:cs typeface="Times New Roman"/>
              </a:rPr>
              <a:t>veo</a:t>
            </a:r>
            <a:r>
              <a:rPr sz="2800" spc="-5" dirty="0">
                <a:solidFill>
                  <a:srgbClr val="FF3200"/>
                </a:solidFill>
                <a:cs typeface="Times New Roman"/>
              </a:rPr>
              <a:t>l</a:t>
            </a:r>
            <a:r>
              <a:rPr sz="2800" spc="-15" dirty="0">
                <a:solidFill>
                  <a:srgbClr val="FF3200"/>
                </a:solidFill>
                <a:cs typeface="Times New Roman"/>
              </a:rPr>
              <a:t>ar branched</a:t>
            </a:r>
            <a:r>
              <a:rPr sz="2800" dirty="0">
                <a:solidFill>
                  <a:srgbClr val="FF3200"/>
                </a:solidFill>
                <a:cs typeface="Times New Roman"/>
              </a:rPr>
              <a:t> </a:t>
            </a:r>
            <a:r>
              <a:rPr sz="2800" spc="-15" dirty="0">
                <a:solidFill>
                  <a:srgbClr val="FF3200"/>
                </a:solidFill>
                <a:cs typeface="Times New Roman"/>
              </a:rPr>
              <a:t>g</a:t>
            </a:r>
            <a:r>
              <a:rPr sz="2800" spc="-5" dirty="0">
                <a:solidFill>
                  <a:srgbClr val="FF3200"/>
                </a:solidFill>
                <a:cs typeface="Times New Roman"/>
              </a:rPr>
              <a:t>l</a:t>
            </a:r>
            <a:r>
              <a:rPr sz="2800" spc="-15" dirty="0">
                <a:solidFill>
                  <a:srgbClr val="FF3200"/>
                </a:solidFill>
                <a:cs typeface="Times New Roman"/>
              </a:rPr>
              <a:t>an</a:t>
            </a:r>
            <a:r>
              <a:rPr sz="2800" spc="-20" dirty="0">
                <a:solidFill>
                  <a:srgbClr val="FF3200"/>
                </a:solidFill>
                <a:cs typeface="Times New Roman"/>
              </a:rPr>
              <a:t>d</a:t>
            </a:r>
            <a:r>
              <a:rPr sz="2800" spc="35" dirty="0">
                <a:solidFill>
                  <a:srgbClr val="FF3200"/>
                </a:solidFill>
                <a:cs typeface="Times New Roman"/>
              </a:rPr>
              <a:t>s</a:t>
            </a:r>
            <a:r>
              <a:rPr sz="2800" spc="-10" dirty="0">
                <a:cs typeface="Times New Roman"/>
              </a:rPr>
              <a:t>,</a:t>
            </a:r>
            <a:r>
              <a:rPr sz="2800" spc="-5" dirty="0">
                <a:cs typeface="Times New Roman"/>
              </a:rPr>
              <a:t> </a:t>
            </a:r>
            <a:r>
              <a:rPr sz="2800" spc="-15" dirty="0">
                <a:cs typeface="Times New Roman"/>
              </a:rPr>
              <a:t>mixed</a:t>
            </a:r>
            <a:r>
              <a:rPr sz="2800" spc="-10" dirty="0">
                <a:cs typeface="Times New Roman"/>
              </a:rPr>
              <a:t> gla</a:t>
            </a:r>
            <a:r>
              <a:rPr sz="2800" spc="-15" dirty="0">
                <a:cs typeface="Times New Roman"/>
              </a:rPr>
              <a:t>nds</a:t>
            </a:r>
            <a:endParaRPr sz="2800" dirty="0"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SzPct val="96000"/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800" spc="-15" dirty="0" smtClean="0">
                <a:cs typeface="Times New Roman"/>
              </a:rPr>
              <a:t>P</a:t>
            </a:r>
            <a:r>
              <a:rPr sz="2800" spc="-15" dirty="0" smtClean="0">
                <a:cs typeface="Times New Roman"/>
              </a:rPr>
              <a:t>resence </a:t>
            </a:r>
            <a:r>
              <a:rPr sz="2800" spc="-15" dirty="0">
                <a:cs typeface="Times New Roman"/>
              </a:rPr>
              <a:t>of</a:t>
            </a:r>
            <a:r>
              <a:rPr sz="2800" spc="-5" dirty="0">
                <a:cs typeface="Times New Roman"/>
              </a:rPr>
              <a:t> </a:t>
            </a:r>
            <a:r>
              <a:rPr sz="2800" spc="-15" dirty="0">
                <a:cs typeface="Times New Roman"/>
              </a:rPr>
              <a:t>ch</a:t>
            </a:r>
            <a:r>
              <a:rPr sz="2800" spc="-10" dirty="0">
                <a:cs typeface="Times New Roman"/>
              </a:rPr>
              <a:t>y</a:t>
            </a:r>
            <a:r>
              <a:rPr sz="2800" spc="-20" dirty="0">
                <a:cs typeface="Times New Roman"/>
              </a:rPr>
              <a:t>me</a:t>
            </a:r>
            <a:r>
              <a:rPr sz="2800" spc="-5" dirty="0">
                <a:cs typeface="Times New Roman"/>
              </a:rPr>
              <a:t> </a:t>
            </a:r>
            <a:r>
              <a:rPr sz="2800" spc="-15" dirty="0">
                <a:cs typeface="Times New Roman"/>
              </a:rPr>
              <a:t>in</a:t>
            </a:r>
            <a:r>
              <a:rPr sz="2800" spc="10" dirty="0">
                <a:cs typeface="Times New Roman"/>
              </a:rPr>
              <a:t> </a:t>
            </a:r>
            <a:r>
              <a:rPr sz="2800" spc="-10" dirty="0">
                <a:cs typeface="Times New Roman"/>
              </a:rPr>
              <a:t>t</a:t>
            </a:r>
            <a:r>
              <a:rPr sz="2800" spc="-15" dirty="0">
                <a:cs typeface="Times New Roman"/>
              </a:rPr>
              <a:t>he</a:t>
            </a:r>
            <a:r>
              <a:rPr sz="2800" spc="-10" dirty="0">
                <a:cs typeface="Times New Roman"/>
              </a:rPr>
              <a:t> </a:t>
            </a:r>
            <a:r>
              <a:rPr sz="2800" spc="-20" dirty="0">
                <a:cs typeface="Times New Roman"/>
              </a:rPr>
              <a:t>sm</a:t>
            </a:r>
            <a:r>
              <a:rPr sz="2800" spc="-10" dirty="0">
                <a:cs typeface="Times New Roman"/>
              </a:rPr>
              <a:t>all</a:t>
            </a:r>
            <a:r>
              <a:rPr sz="2800" spc="-5" dirty="0">
                <a:cs typeface="Times New Roman"/>
              </a:rPr>
              <a:t> </a:t>
            </a:r>
            <a:r>
              <a:rPr sz="2800" spc="-10" dirty="0">
                <a:cs typeface="Times New Roman"/>
              </a:rPr>
              <a:t>i</a:t>
            </a:r>
            <a:r>
              <a:rPr sz="2800" spc="-15" dirty="0">
                <a:cs typeface="Times New Roman"/>
              </a:rPr>
              <a:t>ntes</a:t>
            </a:r>
            <a:r>
              <a:rPr sz="2800" spc="-5" dirty="0">
                <a:cs typeface="Times New Roman"/>
              </a:rPr>
              <a:t>t</a:t>
            </a:r>
            <a:r>
              <a:rPr sz="2800" spc="-15" dirty="0">
                <a:cs typeface="Times New Roman"/>
              </a:rPr>
              <a:t>ine</a:t>
            </a:r>
            <a:r>
              <a:rPr sz="2800" spc="-5" dirty="0">
                <a:cs typeface="Times New Roman"/>
              </a:rPr>
              <a:t> </a:t>
            </a:r>
            <a:r>
              <a:rPr sz="2800" spc="-15" dirty="0">
                <a:cs typeface="Times New Roman"/>
              </a:rPr>
              <a:t>in</a:t>
            </a:r>
            <a:r>
              <a:rPr sz="2800" spc="-10" dirty="0">
                <a:cs typeface="Times New Roman"/>
              </a:rPr>
              <a:t>d</a:t>
            </a:r>
            <a:r>
              <a:rPr sz="2800" spc="-15" dirty="0">
                <a:cs typeface="Times New Roman"/>
              </a:rPr>
              <a:t>uces</a:t>
            </a:r>
            <a:r>
              <a:rPr sz="2800" spc="-10" dirty="0">
                <a:cs typeface="Times New Roman"/>
              </a:rPr>
              <a:t> c</a:t>
            </a:r>
            <a:r>
              <a:rPr sz="2800" spc="-30" dirty="0">
                <a:cs typeface="Times New Roman"/>
              </a:rPr>
              <a:t>e</a:t>
            </a:r>
            <a:r>
              <a:rPr sz="2800" spc="-10" dirty="0">
                <a:cs typeface="Times New Roman"/>
              </a:rPr>
              <a:t>lls</a:t>
            </a:r>
            <a:r>
              <a:rPr sz="2800" spc="-25" dirty="0">
                <a:cs typeface="Times New Roman"/>
              </a:rPr>
              <a:t> </a:t>
            </a:r>
            <a:r>
              <a:rPr sz="2800" spc="-15" dirty="0">
                <a:cs typeface="Times New Roman"/>
              </a:rPr>
              <a:t>of</a:t>
            </a:r>
            <a:r>
              <a:rPr sz="2800" spc="5" dirty="0">
                <a:cs typeface="Times New Roman"/>
              </a:rPr>
              <a:t> </a:t>
            </a:r>
            <a:r>
              <a:rPr sz="2800" spc="-20" dirty="0">
                <a:cs typeface="Times New Roman"/>
              </a:rPr>
              <a:t>B</a:t>
            </a:r>
            <a:r>
              <a:rPr sz="2800" spc="-30" dirty="0">
                <a:cs typeface="Times New Roman"/>
              </a:rPr>
              <a:t>r</a:t>
            </a:r>
            <a:r>
              <a:rPr sz="2800" spc="-20" dirty="0">
                <a:cs typeface="Times New Roman"/>
              </a:rPr>
              <a:t>u</a:t>
            </a:r>
            <a:r>
              <a:rPr sz="2800" spc="-15" dirty="0">
                <a:cs typeface="Times New Roman"/>
              </a:rPr>
              <a:t>nner's</a:t>
            </a:r>
            <a:r>
              <a:rPr sz="2800" spc="5" dirty="0">
                <a:cs typeface="Times New Roman"/>
              </a:rPr>
              <a:t> </a:t>
            </a:r>
            <a:r>
              <a:rPr sz="2800" spc="-15" dirty="0">
                <a:cs typeface="Times New Roman"/>
              </a:rPr>
              <a:t>g</a:t>
            </a:r>
            <a:r>
              <a:rPr sz="2800" spc="-5" dirty="0">
                <a:cs typeface="Times New Roman"/>
              </a:rPr>
              <a:t>l</a:t>
            </a:r>
            <a:r>
              <a:rPr sz="2800" spc="-15" dirty="0">
                <a:cs typeface="Times New Roman"/>
              </a:rPr>
              <a:t>ands</a:t>
            </a:r>
            <a:r>
              <a:rPr sz="2800" dirty="0">
                <a:cs typeface="Times New Roman"/>
              </a:rPr>
              <a:t> </a:t>
            </a:r>
            <a:r>
              <a:rPr sz="2800" spc="-15" dirty="0">
                <a:cs typeface="Times New Roman"/>
              </a:rPr>
              <a:t>to</a:t>
            </a:r>
            <a:r>
              <a:rPr sz="2800" spc="-5" dirty="0">
                <a:cs typeface="Times New Roman"/>
              </a:rPr>
              <a:t> </a:t>
            </a:r>
            <a:r>
              <a:rPr sz="2800" spc="-10" dirty="0">
                <a:cs typeface="Times New Roman"/>
              </a:rPr>
              <a:t>s</a:t>
            </a:r>
            <a:r>
              <a:rPr sz="2800" spc="-15" dirty="0">
                <a:cs typeface="Times New Roman"/>
              </a:rPr>
              <a:t>e</a:t>
            </a:r>
            <a:r>
              <a:rPr sz="2800" spc="-30" dirty="0">
                <a:cs typeface="Times New Roman"/>
              </a:rPr>
              <a:t>c</a:t>
            </a:r>
            <a:r>
              <a:rPr sz="2800" spc="-15" dirty="0">
                <a:cs typeface="Times New Roman"/>
              </a:rPr>
              <a:t>r</a:t>
            </a:r>
            <a:r>
              <a:rPr sz="2800" spc="-30" dirty="0">
                <a:cs typeface="Times New Roman"/>
              </a:rPr>
              <a:t>e</a:t>
            </a:r>
            <a:r>
              <a:rPr sz="2800" spc="-15" dirty="0">
                <a:cs typeface="Times New Roman"/>
              </a:rPr>
              <a:t>te</a:t>
            </a:r>
            <a:r>
              <a:rPr sz="2800" spc="-5" dirty="0">
                <a:cs typeface="Times New Roman"/>
              </a:rPr>
              <a:t> </a:t>
            </a:r>
            <a:r>
              <a:rPr sz="2800" spc="-15" dirty="0">
                <a:cs typeface="Times New Roman"/>
              </a:rPr>
              <a:t>al</a:t>
            </a:r>
            <a:r>
              <a:rPr sz="2800" spc="-35" dirty="0">
                <a:cs typeface="Times New Roman"/>
              </a:rPr>
              <a:t>k</a:t>
            </a:r>
            <a:r>
              <a:rPr sz="2800" spc="-15" dirty="0">
                <a:cs typeface="Times New Roman"/>
              </a:rPr>
              <a:t>a</a:t>
            </a:r>
            <a:r>
              <a:rPr sz="2800" spc="-5" dirty="0">
                <a:cs typeface="Times New Roman"/>
              </a:rPr>
              <a:t>l</a:t>
            </a:r>
            <a:r>
              <a:rPr sz="2800" spc="-15" dirty="0">
                <a:cs typeface="Times New Roman"/>
              </a:rPr>
              <a:t>ine</a:t>
            </a:r>
            <a:r>
              <a:rPr sz="2800" spc="5" dirty="0">
                <a:cs typeface="Times New Roman"/>
              </a:rPr>
              <a:t> </a:t>
            </a:r>
            <a:r>
              <a:rPr sz="2800" spc="-20" dirty="0">
                <a:cs typeface="Times New Roman"/>
              </a:rPr>
              <a:t>mucus</a:t>
            </a:r>
            <a:r>
              <a:rPr sz="2800" spc="-15" dirty="0">
                <a:cs typeface="Times New Roman"/>
              </a:rPr>
              <a:t> th</a:t>
            </a:r>
            <a:r>
              <a:rPr sz="2800" spc="-5" dirty="0">
                <a:cs typeface="Times New Roman"/>
              </a:rPr>
              <a:t>a</a:t>
            </a:r>
            <a:r>
              <a:rPr sz="2800" spc="-10" dirty="0">
                <a:cs typeface="Times New Roman"/>
              </a:rPr>
              <a:t>t</a:t>
            </a:r>
            <a:r>
              <a:rPr sz="2800" spc="-15" dirty="0">
                <a:cs typeface="Times New Roman"/>
              </a:rPr>
              <a:t> neutrali</a:t>
            </a:r>
            <a:r>
              <a:rPr sz="2800" spc="-40" dirty="0">
                <a:cs typeface="Times New Roman"/>
              </a:rPr>
              <a:t>z</a:t>
            </a:r>
            <a:r>
              <a:rPr sz="2800" spc="-15" dirty="0">
                <a:cs typeface="Times New Roman"/>
              </a:rPr>
              <a:t>es</a:t>
            </a:r>
            <a:r>
              <a:rPr sz="2800" spc="10" dirty="0">
                <a:cs typeface="Times New Roman"/>
              </a:rPr>
              <a:t> </a:t>
            </a:r>
            <a:r>
              <a:rPr sz="2800" spc="-15" dirty="0">
                <a:cs typeface="Times New Roman"/>
              </a:rPr>
              <a:t>g</a:t>
            </a:r>
            <a:r>
              <a:rPr sz="2800" spc="-10" dirty="0">
                <a:cs typeface="Times New Roman"/>
              </a:rPr>
              <a:t>a</a:t>
            </a:r>
            <a:r>
              <a:rPr sz="2800" spc="-15" dirty="0">
                <a:cs typeface="Times New Roman"/>
              </a:rPr>
              <a:t>stric</a:t>
            </a:r>
            <a:r>
              <a:rPr sz="2800" spc="-5" dirty="0">
                <a:cs typeface="Times New Roman"/>
              </a:rPr>
              <a:t> </a:t>
            </a:r>
            <a:r>
              <a:rPr sz="2800" spc="-15" dirty="0">
                <a:cs typeface="Times New Roman"/>
              </a:rPr>
              <a:t>a</a:t>
            </a:r>
            <a:r>
              <a:rPr sz="2800" spc="-25" dirty="0">
                <a:cs typeface="Times New Roman"/>
              </a:rPr>
              <a:t>c</a:t>
            </a:r>
            <a:r>
              <a:rPr sz="2800" spc="-15" dirty="0">
                <a:cs typeface="Times New Roman"/>
              </a:rPr>
              <a:t>id</a:t>
            </a:r>
            <a:r>
              <a:rPr sz="2800" spc="-10" dirty="0">
                <a:cs typeface="Times New Roman"/>
              </a:rPr>
              <a:t> </a:t>
            </a:r>
            <a:r>
              <a:rPr sz="2800" spc="-15" dirty="0">
                <a:cs typeface="Times New Roman"/>
              </a:rPr>
              <a:t>an</a:t>
            </a:r>
            <a:r>
              <a:rPr sz="2800" spc="-20" dirty="0">
                <a:cs typeface="Times New Roman"/>
              </a:rPr>
              <a:t>d</a:t>
            </a:r>
            <a:r>
              <a:rPr sz="2800" spc="5" dirty="0">
                <a:cs typeface="Times New Roman"/>
              </a:rPr>
              <a:t> </a:t>
            </a:r>
            <a:r>
              <a:rPr sz="2800" spc="-15" dirty="0">
                <a:cs typeface="Times New Roman"/>
              </a:rPr>
              <a:t>pepsin</a:t>
            </a:r>
            <a:r>
              <a:rPr sz="2800" spc="5" dirty="0">
                <a:cs typeface="Times New Roman"/>
              </a:rPr>
              <a:t> </a:t>
            </a:r>
            <a:r>
              <a:rPr sz="2800" spc="-15" dirty="0">
                <a:cs typeface="Times New Roman"/>
              </a:rPr>
              <a:t>and</a:t>
            </a:r>
            <a:r>
              <a:rPr sz="2800" spc="-10" dirty="0">
                <a:cs typeface="Times New Roman"/>
              </a:rPr>
              <a:t> f</a:t>
            </a:r>
            <a:r>
              <a:rPr sz="2800" spc="-15" dirty="0">
                <a:cs typeface="Times New Roman"/>
              </a:rPr>
              <a:t>urther</a:t>
            </a:r>
            <a:r>
              <a:rPr sz="2800" spc="-10" dirty="0">
                <a:cs typeface="Times New Roman"/>
              </a:rPr>
              <a:t> </a:t>
            </a:r>
            <a:r>
              <a:rPr sz="2800" spc="-20" dirty="0">
                <a:cs typeface="Times New Roman"/>
              </a:rPr>
              <a:t>prom</a:t>
            </a:r>
            <a:r>
              <a:rPr sz="2800" spc="-10" dirty="0">
                <a:cs typeface="Times New Roman"/>
              </a:rPr>
              <a:t>o</a:t>
            </a:r>
            <a:r>
              <a:rPr sz="2800" spc="-15" dirty="0">
                <a:cs typeface="Times New Roman"/>
              </a:rPr>
              <a:t>tes</a:t>
            </a:r>
            <a:r>
              <a:rPr sz="2800" spc="10" dirty="0">
                <a:cs typeface="Times New Roman"/>
              </a:rPr>
              <a:t> </a:t>
            </a:r>
            <a:r>
              <a:rPr sz="2800" spc="-15" dirty="0">
                <a:cs typeface="Times New Roman"/>
              </a:rPr>
              <a:t>di</a:t>
            </a:r>
            <a:r>
              <a:rPr sz="2800" spc="-5" dirty="0">
                <a:cs typeface="Times New Roman"/>
              </a:rPr>
              <a:t>g</a:t>
            </a:r>
            <a:r>
              <a:rPr sz="2800" spc="-15" dirty="0">
                <a:cs typeface="Times New Roman"/>
              </a:rPr>
              <a:t>esti</a:t>
            </a:r>
            <a:r>
              <a:rPr sz="2800" spc="-10" dirty="0">
                <a:cs typeface="Times New Roman"/>
              </a:rPr>
              <a:t>o</a:t>
            </a:r>
            <a:r>
              <a:rPr sz="2800" spc="-20" dirty="0">
                <a:cs typeface="Times New Roman"/>
              </a:rPr>
              <a:t>n</a:t>
            </a:r>
            <a:endParaRPr sz="2800" dirty="0"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SzPct val="96000"/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800" spc="-15" dirty="0" smtClean="0">
                <a:cs typeface="Times New Roman"/>
              </a:rPr>
              <a:t>N</a:t>
            </a:r>
            <a:r>
              <a:rPr sz="2800" spc="-15" dirty="0" smtClean="0">
                <a:cs typeface="Times New Roman"/>
              </a:rPr>
              <a:t>o</a:t>
            </a:r>
            <a:r>
              <a:rPr sz="2800" spc="-10" dirty="0" smtClean="0">
                <a:cs typeface="Times New Roman"/>
              </a:rPr>
              <a:t> </a:t>
            </a:r>
            <a:r>
              <a:rPr sz="2800" spc="-15" dirty="0">
                <a:cs typeface="Times New Roman"/>
              </a:rPr>
              <a:t>pl</a:t>
            </a:r>
            <a:r>
              <a:rPr sz="2800" spc="-5" dirty="0">
                <a:cs typeface="Times New Roman"/>
              </a:rPr>
              <a:t>i</a:t>
            </a:r>
            <a:r>
              <a:rPr sz="2800" spc="-15" dirty="0">
                <a:cs typeface="Times New Roman"/>
              </a:rPr>
              <a:t>cae</a:t>
            </a:r>
            <a:r>
              <a:rPr sz="2800" spc="-5" dirty="0">
                <a:cs typeface="Times New Roman"/>
              </a:rPr>
              <a:t> </a:t>
            </a:r>
            <a:r>
              <a:rPr sz="2800" spc="-30" dirty="0">
                <a:cs typeface="Times New Roman"/>
              </a:rPr>
              <a:t>c</a:t>
            </a:r>
            <a:r>
              <a:rPr sz="2800" spc="-15" dirty="0">
                <a:cs typeface="Times New Roman"/>
              </a:rPr>
              <a:t>irculares</a:t>
            </a:r>
            <a:endParaRPr sz="2800" dirty="0"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541343"/>
            <a:ext cx="8686800" cy="5775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81000" y="533400"/>
            <a:ext cx="787209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C00000"/>
                </a:solidFill>
                <a:latin typeface="+mj-lt"/>
                <a:cs typeface="Garamond"/>
              </a:rPr>
              <a:t>Re</a:t>
            </a:r>
            <a:r>
              <a:rPr sz="3600" b="1" spc="-35" dirty="0">
                <a:solidFill>
                  <a:srgbClr val="C00000"/>
                </a:solidFill>
                <a:latin typeface="+mj-lt"/>
                <a:cs typeface="Garamond"/>
              </a:rPr>
              <a:t>g</a:t>
            </a:r>
            <a:r>
              <a:rPr sz="3600" b="1" spc="-25" dirty="0">
                <a:solidFill>
                  <a:srgbClr val="C00000"/>
                </a:solidFill>
                <a:latin typeface="+mj-lt"/>
                <a:cs typeface="Garamond"/>
              </a:rPr>
              <a:t>iona</a:t>
            </a:r>
            <a:r>
              <a:rPr sz="3600" b="1" spc="-15" dirty="0">
                <a:solidFill>
                  <a:srgbClr val="C00000"/>
                </a:solidFill>
                <a:latin typeface="+mj-lt"/>
                <a:cs typeface="Garamond"/>
              </a:rPr>
              <a:t>l</a:t>
            </a:r>
            <a:r>
              <a:rPr sz="3600" b="1" spc="5" dirty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  <a:r>
              <a:rPr sz="3600" b="1" spc="-25" dirty="0">
                <a:solidFill>
                  <a:srgbClr val="C00000"/>
                </a:solidFill>
                <a:latin typeface="+mj-lt"/>
                <a:cs typeface="Garamond"/>
              </a:rPr>
              <a:t>vari</a:t>
            </a:r>
            <a:r>
              <a:rPr sz="3600" b="1" spc="-10" dirty="0">
                <a:solidFill>
                  <a:srgbClr val="C00000"/>
                </a:solidFill>
                <a:latin typeface="+mj-lt"/>
                <a:cs typeface="Garamond"/>
              </a:rPr>
              <a:t>a</a:t>
            </a:r>
            <a:r>
              <a:rPr sz="3600" b="1" spc="-20" dirty="0">
                <a:solidFill>
                  <a:srgbClr val="C00000"/>
                </a:solidFill>
                <a:latin typeface="+mj-lt"/>
                <a:cs typeface="Garamond"/>
              </a:rPr>
              <a:t>tions</a:t>
            </a:r>
            <a:r>
              <a:rPr sz="3600" b="1" spc="-15" dirty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  <a:r>
              <a:rPr sz="3600" b="1" spc="-20" dirty="0">
                <a:solidFill>
                  <a:srgbClr val="C00000"/>
                </a:solidFill>
                <a:latin typeface="+mj-lt"/>
                <a:cs typeface="Garamond"/>
              </a:rPr>
              <a:t>i</a:t>
            </a:r>
            <a:r>
              <a:rPr sz="3600" b="1" spc="-25" dirty="0">
                <a:solidFill>
                  <a:srgbClr val="C00000"/>
                </a:solidFill>
                <a:latin typeface="+mj-lt"/>
                <a:cs typeface="Garamond"/>
              </a:rPr>
              <a:t>n</a:t>
            </a:r>
            <a:r>
              <a:rPr sz="3600" b="1" spc="5" dirty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  <a:r>
              <a:rPr sz="3600" b="1" spc="-20" dirty="0">
                <a:solidFill>
                  <a:srgbClr val="C00000"/>
                </a:solidFill>
                <a:latin typeface="+mj-lt"/>
                <a:cs typeface="Garamond"/>
              </a:rPr>
              <a:t>the</a:t>
            </a:r>
            <a:r>
              <a:rPr sz="3600" b="1" spc="-10" dirty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  <a:r>
              <a:rPr sz="3600" b="1" spc="-30" dirty="0" smtClean="0">
                <a:solidFill>
                  <a:srgbClr val="C00000"/>
                </a:solidFill>
                <a:latin typeface="+mj-lt"/>
                <a:cs typeface="Garamond"/>
              </a:rPr>
              <a:t>sm</a:t>
            </a:r>
            <a:r>
              <a:rPr sz="3600" b="1" spc="-15" dirty="0" smtClean="0">
                <a:solidFill>
                  <a:srgbClr val="C00000"/>
                </a:solidFill>
                <a:latin typeface="+mj-lt"/>
                <a:cs typeface="Garamond"/>
              </a:rPr>
              <a:t>a</a:t>
            </a:r>
            <a:r>
              <a:rPr sz="3600" b="1" spc="-20" dirty="0" smtClean="0">
                <a:solidFill>
                  <a:srgbClr val="C00000"/>
                </a:solidFill>
                <a:latin typeface="+mj-lt"/>
                <a:cs typeface="Garamond"/>
              </a:rPr>
              <a:t>ll</a:t>
            </a:r>
            <a:r>
              <a:rPr lang="en-US" sz="3600" b="1" spc="-20" dirty="0" smtClean="0">
                <a:solidFill>
                  <a:srgbClr val="C00000"/>
                </a:solidFill>
                <a:latin typeface="+mj-lt"/>
                <a:cs typeface="Garamond"/>
              </a:rPr>
              <a:t> </a:t>
            </a:r>
            <a:r>
              <a:rPr lang="en-US" sz="3600" b="1" spc="-25" dirty="0" smtClean="0">
                <a:solidFill>
                  <a:srgbClr val="C00000"/>
                </a:solidFill>
                <a:latin typeface="+mj-lt"/>
                <a:cs typeface="Garamond"/>
              </a:rPr>
              <a:t>intestine</a:t>
            </a:r>
            <a:endParaRPr sz="3600" dirty="0">
              <a:solidFill>
                <a:srgbClr val="C00000"/>
              </a:solidFill>
              <a:latin typeface="+mj-lt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400" y="2057400"/>
            <a:ext cx="5354955" cy="249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3200" b="1" dirty="0" smtClean="0">
                <a:solidFill>
                  <a:srgbClr val="650065"/>
                </a:solidFill>
                <a:cs typeface="Times New Roman"/>
              </a:rPr>
              <a:t>JEJUN</a:t>
            </a:r>
            <a:r>
              <a:rPr sz="3200" b="1" spc="5" dirty="0" smtClean="0">
                <a:solidFill>
                  <a:srgbClr val="650065"/>
                </a:solidFill>
                <a:cs typeface="Times New Roman"/>
              </a:rPr>
              <a:t>U</a:t>
            </a:r>
            <a:r>
              <a:rPr sz="3200" b="1" dirty="0" smtClean="0">
                <a:solidFill>
                  <a:srgbClr val="650065"/>
                </a:solidFill>
                <a:cs typeface="Times New Roman"/>
              </a:rPr>
              <a:t>M</a:t>
            </a:r>
            <a:endParaRPr sz="3200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 dirty="0"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3000" dirty="0" smtClean="0">
                <a:cs typeface="Times New Roman"/>
              </a:rPr>
              <a:t>N</a:t>
            </a:r>
            <a:r>
              <a:rPr sz="3000" dirty="0" smtClean="0">
                <a:cs typeface="Times New Roman"/>
              </a:rPr>
              <a:t>o</a:t>
            </a:r>
            <a:r>
              <a:rPr sz="3000" spc="-20" dirty="0" smtClean="0">
                <a:cs typeface="Times New Roman"/>
              </a:rPr>
              <a:t> </a:t>
            </a:r>
            <a:r>
              <a:rPr sz="3000" dirty="0">
                <a:cs typeface="Times New Roman"/>
              </a:rPr>
              <a:t>glands</a:t>
            </a:r>
            <a:r>
              <a:rPr sz="3000" spc="-15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in the submucosa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3000" dirty="0" smtClean="0">
                <a:cs typeface="Times New Roman"/>
              </a:rPr>
              <a:t>L</a:t>
            </a:r>
            <a:r>
              <a:rPr sz="3000" dirty="0" smtClean="0">
                <a:cs typeface="Times New Roman"/>
              </a:rPr>
              <a:t>ongest</a:t>
            </a:r>
            <a:r>
              <a:rPr sz="3000" spc="-15" dirty="0" smtClean="0">
                <a:cs typeface="Times New Roman"/>
              </a:rPr>
              <a:t> </a:t>
            </a:r>
            <a:r>
              <a:rPr sz="3000" dirty="0">
                <a:cs typeface="Times New Roman"/>
              </a:rPr>
              <a:t>v</a:t>
            </a:r>
            <a:r>
              <a:rPr sz="3000" spc="-15" dirty="0">
                <a:cs typeface="Times New Roman"/>
              </a:rPr>
              <a:t>i</a:t>
            </a:r>
            <a:r>
              <a:rPr sz="3000" dirty="0">
                <a:cs typeface="Times New Roman"/>
              </a:rPr>
              <a:t>l</a:t>
            </a:r>
            <a:r>
              <a:rPr sz="3000" spc="-15" dirty="0">
                <a:cs typeface="Times New Roman"/>
              </a:rPr>
              <a:t>l</a:t>
            </a:r>
            <a:r>
              <a:rPr sz="3000" dirty="0">
                <a:cs typeface="Times New Roman"/>
              </a:rPr>
              <a:t>i</a:t>
            </a:r>
            <a:r>
              <a:rPr sz="3000" spc="30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of all</a:t>
            </a:r>
            <a:r>
              <a:rPr sz="3000" spc="5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three</a:t>
            </a:r>
            <a:r>
              <a:rPr sz="3000" spc="10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regions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3000" dirty="0" smtClean="0">
                <a:cs typeface="Times New Roman"/>
              </a:rPr>
              <a:t>N</a:t>
            </a:r>
            <a:r>
              <a:rPr sz="3000" dirty="0" smtClean="0">
                <a:cs typeface="Times New Roman"/>
              </a:rPr>
              <a:t>o</a:t>
            </a:r>
            <a:r>
              <a:rPr sz="3000" spc="-20" dirty="0" smtClean="0">
                <a:cs typeface="Times New Roman"/>
              </a:rPr>
              <a:t> </a:t>
            </a:r>
            <a:r>
              <a:rPr sz="3000" dirty="0">
                <a:cs typeface="Times New Roman"/>
              </a:rPr>
              <a:t>ly</a:t>
            </a:r>
            <a:r>
              <a:rPr sz="3000" spc="-10" dirty="0">
                <a:cs typeface="Times New Roman"/>
              </a:rPr>
              <a:t>m</a:t>
            </a:r>
            <a:r>
              <a:rPr sz="3000" dirty="0">
                <a:cs typeface="Times New Roman"/>
              </a:rPr>
              <a:t>phoid nodules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714500" y="9524"/>
            <a:ext cx="5715000" cy="6838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48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04800" y="914400"/>
            <a:ext cx="764349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C00000"/>
                </a:solidFill>
                <a:latin typeface="+mj-lt"/>
                <a:cs typeface="Garamond"/>
              </a:rPr>
              <a:t>Re</a:t>
            </a:r>
            <a:r>
              <a:rPr sz="3600" b="1" spc="-35" dirty="0">
                <a:solidFill>
                  <a:srgbClr val="C00000"/>
                </a:solidFill>
                <a:latin typeface="+mj-lt"/>
                <a:cs typeface="Garamond"/>
              </a:rPr>
              <a:t>g</a:t>
            </a:r>
            <a:r>
              <a:rPr sz="3600" b="1" spc="-25" dirty="0">
                <a:solidFill>
                  <a:srgbClr val="C00000"/>
                </a:solidFill>
                <a:latin typeface="+mj-lt"/>
                <a:cs typeface="Garamond"/>
              </a:rPr>
              <a:t>iona</a:t>
            </a:r>
            <a:r>
              <a:rPr sz="3600" b="1" spc="-15" dirty="0">
                <a:solidFill>
                  <a:srgbClr val="C00000"/>
                </a:solidFill>
                <a:latin typeface="+mj-lt"/>
                <a:cs typeface="Garamond"/>
              </a:rPr>
              <a:t>l</a:t>
            </a:r>
            <a:r>
              <a:rPr sz="3600" b="1" spc="5" dirty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  <a:r>
              <a:rPr sz="3600" b="1" spc="-25" dirty="0">
                <a:solidFill>
                  <a:srgbClr val="C00000"/>
                </a:solidFill>
                <a:latin typeface="+mj-lt"/>
                <a:cs typeface="Garamond"/>
              </a:rPr>
              <a:t>vari</a:t>
            </a:r>
            <a:r>
              <a:rPr sz="3600" b="1" spc="-10" dirty="0">
                <a:solidFill>
                  <a:srgbClr val="C00000"/>
                </a:solidFill>
                <a:latin typeface="+mj-lt"/>
                <a:cs typeface="Garamond"/>
              </a:rPr>
              <a:t>a</a:t>
            </a:r>
            <a:r>
              <a:rPr sz="3600" b="1" spc="-20" dirty="0">
                <a:solidFill>
                  <a:srgbClr val="C00000"/>
                </a:solidFill>
                <a:latin typeface="+mj-lt"/>
                <a:cs typeface="Garamond"/>
              </a:rPr>
              <a:t>tions</a:t>
            </a:r>
            <a:r>
              <a:rPr sz="3600" b="1" spc="-15" dirty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  <a:r>
              <a:rPr sz="3600" b="1" spc="-20" dirty="0">
                <a:solidFill>
                  <a:srgbClr val="C00000"/>
                </a:solidFill>
                <a:latin typeface="+mj-lt"/>
                <a:cs typeface="Garamond"/>
              </a:rPr>
              <a:t>i</a:t>
            </a:r>
            <a:r>
              <a:rPr sz="3600" b="1" spc="-25" dirty="0">
                <a:solidFill>
                  <a:srgbClr val="C00000"/>
                </a:solidFill>
                <a:latin typeface="+mj-lt"/>
                <a:cs typeface="Garamond"/>
              </a:rPr>
              <a:t>n</a:t>
            </a:r>
            <a:r>
              <a:rPr sz="3600" b="1" spc="5" dirty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  <a:r>
              <a:rPr sz="3600" b="1" spc="-20" dirty="0">
                <a:solidFill>
                  <a:srgbClr val="C00000"/>
                </a:solidFill>
                <a:latin typeface="+mj-lt"/>
                <a:cs typeface="Garamond"/>
              </a:rPr>
              <a:t>the</a:t>
            </a:r>
            <a:r>
              <a:rPr sz="3600" b="1" spc="-10" dirty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  <a:r>
              <a:rPr sz="3600" b="1" spc="-30" dirty="0" smtClean="0">
                <a:solidFill>
                  <a:srgbClr val="C00000"/>
                </a:solidFill>
                <a:latin typeface="+mj-lt"/>
                <a:cs typeface="Garamond"/>
              </a:rPr>
              <a:t>sm</a:t>
            </a:r>
            <a:r>
              <a:rPr sz="3600" b="1" spc="-15" dirty="0" smtClean="0">
                <a:solidFill>
                  <a:srgbClr val="C00000"/>
                </a:solidFill>
                <a:latin typeface="+mj-lt"/>
                <a:cs typeface="Garamond"/>
              </a:rPr>
              <a:t>a</a:t>
            </a:r>
            <a:r>
              <a:rPr sz="3600" b="1" spc="-20" dirty="0" smtClean="0">
                <a:solidFill>
                  <a:srgbClr val="C00000"/>
                </a:solidFill>
                <a:latin typeface="+mj-lt"/>
                <a:cs typeface="Garamond"/>
              </a:rPr>
              <a:t>ll</a:t>
            </a:r>
            <a:r>
              <a:rPr lang="en-US" sz="3600" b="1" spc="-20" dirty="0" smtClean="0">
                <a:solidFill>
                  <a:srgbClr val="C00000"/>
                </a:solidFill>
                <a:latin typeface="+mj-lt"/>
                <a:cs typeface="Garamond"/>
              </a:rPr>
              <a:t> </a:t>
            </a:r>
            <a:r>
              <a:rPr lang="en-US" sz="3600" b="1" spc="-25" dirty="0" smtClean="0">
                <a:solidFill>
                  <a:srgbClr val="C00000"/>
                </a:solidFill>
                <a:latin typeface="+mj-lt"/>
                <a:cs typeface="Garamond"/>
              </a:rPr>
              <a:t>intestine</a:t>
            </a:r>
            <a:endParaRPr sz="3600" dirty="0">
              <a:solidFill>
                <a:srgbClr val="C00000"/>
              </a:solidFill>
              <a:latin typeface="+mj-lt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400" y="2286000"/>
            <a:ext cx="8037830" cy="295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3200" b="1" dirty="0" smtClean="0">
                <a:solidFill>
                  <a:srgbClr val="650065"/>
                </a:solidFill>
                <a:cs typeface="Times New Roman"/>
              </a:rPr>
              <a:t>ILEUM</a:t>
            </a:r>
            <a:endParaRPr sz="3200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 dirty="0"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SzPct val="100000"/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3000" dirty="0" smtClean="0">
                <a:cs typeface="Times New Roman"/>
              </a:rPr>
              <a:t>P</a:t>
            </a:r>
            <a:r>
              <a:rPr sz="3000" dirty="0" smtClean="0">
                <a:cs typeface="Times New Roman"/>
              </a:rPr>
              <a:t>ermanent</a:t>
            </a:r>
            <a:r>
              <a:rPr sz="3000" spc="-15" dirty="0" smtClean="0">
                <a:cs typeface="Times New Roman"/>
              </a:rPr>
              <a:t> </a:t>
            </a:r>
            <a:r>
              <a:rPr sz="3000" dirty="0">
                <a:cs typeface="Times New Roman"/>
              </a:rPr>
              <a:t>aggregated</a:t>
            </a:r>
            <a:r>
              <a:rPr sz="3000" spc="10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ly</a:t>
            </a:r>
            <a:r>
              <a:rPr sz="3000" spc="-10" dirty="0">
                <a:cs typeface="Times New Roman"/>
              </a:rPr>
              <a:t>m</a:t>
            </a:r>
            <a:r>
              <a:rPr sz="3000" dirty="0">
                <a:cs typeface="Times New Roman"/>
              </a:rPr>
              <a:t>phoid nodules</a:t>
            </a:r>
            <a:r>
              <a:rPr sz="3000" spc="-10" dirty="0">
                <a:cs typeface="Times New Roman"/>
              </a:rPr>
              <a:t> </a:t>
            </a:r>
            <a:r>
              <a:rPr sz="3000" spc="-15" dirty="0">
                <a:cs typeface="Times New Roman"/>
              </a:rPr>
              <a:t>i</a:t>
            </a:r>
            <a:r>
              <a:rPr sz="3000" dirty="0">
                <a:cs typeface="Times New Roman"/>
              </a:rPr>
              <a:t>n the </a:t>
            </a:r>
            <a:r>
              <a:rPr lang="en-US" sz="3000" dirty="0" smtClean="0">
                <a:cs typeface="Times New Roman"/>
              </a:rPr>
              <a:t>lamina </a:t>
            </a:r>
            <a:r>
              <a:rPr lang="en-US" sz="3000" dirty="0" err="1" smtClean="0">
                <a:cs typeface="Times New Roman"/>
              </a:rPr>
              <a:t>propria</a:t>
            </a:r>
            <a:r>
              <a:rPr lang="en-US" sz="3000" dirty="0" smtClean="0">
                <a:cs typeface="Times New Roman"/>
              </a:rPr>
              <a:t>.</a:t>
            </a:r>
            <a:endParaRPr sz="3000" dirty="0"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SzPct val="100000"/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3000" dirty="0" smtClean="0">
                <a:cs typeface="Times New Roman"/>
              </a:rPr>
              <a:t>S</a:t>
            </a:r>
            <a:r>
              <a:rPr sz="3000" dirty="0" smtClean="0">
                <a:cs typeface="Times New Roman"/>
              </a:rPr>
              <a:t>hortest</a:t>
            </a:r>
            <a:r>
              <a:rPr sz="3000" spc="-15" dirty="0" smtClean="0">
                <a:cs typeface="Times New Roman"/>
              </a:rPr>
              <a:t> </a:t>
            </a:r>
            <a:r>
              <a:rPr sz="3000" dirty="0">
                <a:cs typeface="Times New Roman"/>
              </a:rPr>
              <a:t>v</a:t>
            </a:r>
            <a:r>
              <a:rPr sz="3000" spc="-15" dirty="0">
                <a:cs typeface="Times New Roman"/>
              </a:rPr>
              <a:t>i</a:t>
            </a:r>
            <a:r>
              <a:rPr sz="3000" dirty="0">
                <a:cs typeface="Times New Roman"/>
              </a:rPr>
              <a:t>l</a:t>
            </a:r>
            <a:r>
              <a:rPr sz="3000" spc="-15" dirty="0">
                <a:cs typeface="Times New Roman"/>
              </a:rPr>
              <a:t>l</a:t>
            </a:r>
            <a:r>
              <a:rPr sz="3000" dirty="0">
                <a:cs typeface="Times New Roman"/>
              </a:rPr>
              <a:t>i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SzPct val="100000"/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3000" dirty="0" smtClean="0">
                <a:cs typeface="Times New Roman"/>
              </a:rPr>
              <a:t>H</a:t>
            </a:r>
            <a:r>
              <a:rPr sz="3000" dirty="0" smtClean="0">
                <a:cs typeface="Times New Roman"/>
              </a:rPr>
              <a:t>ighe</a:t>
            </a:r>
            <a:r>
              <a:rPr sz="3000" spc="-10" dirty="0" smtClean="0">
                <a:cs typeface="Times New Roman"/>
              </a:rPr>
              <a:t>s</a:t>
            </a:r>
            <a:r>
              <a:rPr sz="3000" dirty="0" smtClean="0">
                <a:cs typeface="Times New Roman"/>
              </a:rPr>
              <a:t>t</a:t>
            </a:r>
            <a:r>
              <a:rPr sz="3000" spc="-10" dirty="0" smtClean="0">
                <a:cs typeface="Times New Roman"/>
              </a:rPr>
              <a:t> </a:t>
            </a:r>
            <a:r>
              <a:rPr sz="3000" dirty="0">
                <a:cs typeface="Times New Roman"/>
              </a:rPr>
              <a:t>number</a:t>
            </a:r>
            <a:r>
              <a:rPr sz="3000" spc="-10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of goblet</a:t>
            </a:r>
            <a:r>
              <a:rPr sz="3000" spc="5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cel</a:t>
            </a:r>
            <a:r>
              <a:rPr sz="3000" spc="-15" dirty="0">
                <a:cs typeface="Times New Roman"/>
              </a:rPr>
              <a:t>l</a:t>
            </a:r>
            <a:r>
              <a:rPr sz="3000" dirty="0">
                <a:cs typeface="Times New Roman"/>
              </a:rPr>
              <a:t>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r Aaqib\Desktop\histology-of-gastrointestinal-tract-4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6692258" cy="502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098"/>
            <a:ext cx="9144000" cy="681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176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A8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066800"/>
            <a:ext cx="8077200" cy="5410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43200" y="228600"/>
            <a:ext cx="5105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5" dirty="0" err="1">
                <a:solidFill>
                  <a:srgbClr val="FF0000"/>
                </a:solidFill>
                <a:latin typeface="Arial"/>
                <a:cs typeface="Arial"/>
              </a:rPr>
              <a:t>Plica</a:t>
            </a:r>
            <a:r>
              <a:rPr sz="3600" b="1" spc="-20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6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 err="1" smtClean="0">
                <a:solidFill>
                  <a:srgbClr val="FF0000"/>
                </a:solidFill>
                <a:latin typeface="Arial"/>
                <a:cs typeface="Arial"/>
              </a:rPr>
              <a:t>ci</a:t>
            </a:r>
            <a:r>
              <a:rPr sz="3600" b="1" spc="-10" dirty="0" err="1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600" b="1" spc="-20" dirty="0" err="1" smtClean="0">
                <a:solidFill>
                  <a:srgbClr val="FF0000"/>
                </a:solidFill>
                <a:latin typeface="Arial"/>
                <a:cs typeface="Arial"/>
              </a:rPr>
              <a:t>cul</a:t>
            </a:r>
            <a:r>
              <a:rPr sz="3600" b="1" spc="-15" dirty="0" err="1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600" b="1" spc="-20" dirty="0" err="1" smtClean="0">
                <a:solidFill>
                  <a:srgbClr val="FF0000"/>
                </a:solidFill>
                <a:latin typeface="Arial"/>
                <a:cs typeface="Arial"/>
              </a:rPr>
              <a:t>ris</a:t>
            </a:r>
            <a:r>
              <a:rPr lang="en-US" sz="3600" b="1" spc="-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Villi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dirty="0" smtClean="0"/>
              <a:t>Finger like projection of mucosa</a:t>
            </a:r>
          </a:p>
          <a:p>
            <a:r>
              <a:rPr lang="en-US" sz="2400" dirty="0" smtClean="0"/>
              <a:t>Contain fenestrated capillaries network a central blind ending lymphatic capillary (lacteal) and  few smooth muscle fibers.  Are covered by simple columnar epithelium</a:t>
            </a:r>
            <a:endParaRPr lang="en-US" sz="2400" dirty="0"/>
          </a:p>
        </p:txBody>
      </p:sp>
      <p:pic>
        <p:nvPicPr>
          <p:cNvPr id="4" name="Picture 2" descr="C:\Users\Dr Aaqib\Desktop\Villi_&amp;_microvilli_of_small_intestin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743200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14400" y="304800"/>
            <a:ext cx="7059564" cy="655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525963"/>
          </a:xfrm>
        </p:spPr>
        <p:txBody>
          <a:bodyPr>
            <a:normAutofit/>
          </a:bodyPr>
          <a:lstStyle/>
          <a:p>
            <a:pPr marL="355600">
              <a:lnSpc>
                <a:spcPts val="2965"/>
              </a:lnSpc>
              <a:spcBef>
                <a:spcPts val="894"/>
              </a:spcBef>
              <a:buClr>
                <a:srgbClr val="CC9800"/>
              </a:buClr>
              <a:buSzPct val="65384"/>
              <a:buNone/>
              <a:tabLst>
                <a:tab pos="355600" algn="l"/>
              </a:tabLst>
            </a:pPr>
            <a:r>
              <a:rPr lang="en-US" b="1" dirty="0" smtClean="0">
                <a:solidFill>
                  <a:srgbClr val="C00000"/>
                </a:solidFill>
                <a:cs typeface="Arial"/>
              </a:rPr>
              <a:t>Intest</a:t>
            </a:r>
            <a:r>
              <a:rPr lang="en-US" b="1" spc="-10" dirty="0" smtClean="0">
                <a:solidFill>
                  <a:srgbClr val="C00000"/>
                </a:solidFill>
                <a:cs typeface="Arial"/>
              </a:rPr>
              <a:t>i</a:t>
            </a:r>
            <a:r>
              <a:rPr lang="en-US" b="1" dirty="0" smtClean="0">
                <a:solidFill>
                  <a:srgbClr val="C00000"/>
                </a:solidFill>
                <a:cs typeface="Arial"/>
              </a:rPr>
              <a:t>nal</a:t>
            </a:r>
            <a:r>
              <a:rPr lang="en-US" b="1" spc="45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en-US" b="1" spc="-5" dirty="0" smtClean="0">
                <a:solidFill>
                  <a:srgbClr val="C00000"/>
                </a:solidFill>
                <a:cs typeface="Arial"/>
              </a:rPr>
              <a:t>cr</a:t>
            </a:r>
            <a:r>
              <a:rPr lang="en-US" b="1" spc="-25" dirty="0" smtClean="0">
                <a:solidFill>
                  <a:srgbClr val="C00000"/>
                </a:solidFill>
                <a:cs typeface="Arial"/>
              </a:rPr>
              <a:t>y</a:t>
            </a:r>
            <a:r>
              <a:rPr lang="en-US" b="1" dirty="0" smtClean="0">
                <a:solidFill>
                  <a:srgbClr val="C00000"/>
                </a:solidFill>
                <a:cs typeface="Arial"/>
              </a:rPr>
              <a:t>pts</a:t>
            </a:r>
            <a:r>
              <a:rPr lang="en-US" dirty="0" smtClean="0">
                <a:solidFill>
                  <a:srgbClr val="C00000"/>
                </a:solidFill>
                <a:cs typeface="Arial"/>
              </a:rPr>
              <a:t>:</a:t>
            </a:r>
            <a:r>
              <a:rPr lang="en-US" spc="95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en-US" dirty="0" smtClean="0">
                <a:cs typeface="Arial"/>
              </a:rPr>
              <a:t>(Crypts</a:t>
            </a:r>
            <a:r>
              <a:rPr lang="en-US" spc="60" dirty="0" smtClean="0">
                <a:cs typeface="Times New Roman"/>
              </a:rPr>
              <a:t> </a:t>
            </a:r>
            <a:r>
              <a:rPr lang="en-US" spc="-5" dirty="0" smtClean="0">
                <a:cs typeface="Arial"/>
              </a:rPr>
              <a:t>o</a:t>
            </a:r>
            <a:r>
              <a:rPr lang="en-US" dirty="0" smtClean="0">
                <a:cs typeface="Arial"/>
              </a:rPr>
              <a:t>f</a:t>
            </a:r>
            <a:r>
              <a:rPr lang="en-US" spc="75" dirty="0" smtClean="0">
                <a:cs typeface="Times New Roman"/>
              </a:rPr>
              <a:t> </a:t>
            </a:r>
            <a:r>
              <a:rPr lang="en-US" dirty="0" err="1" smtClean="0">
                <a:cs typeface="Arial"/>
              </a:rPr>
              <a:t>L</a:t>
            </a:r>
            <a:r>
              <a:rPr lang="en-US" spc="-5" dirty="0" err="1" smtClean="0">
                <a:cs typeface="Arial"/>
              </a:rPr>
              <a:t>ieberk</a:t>
            </a:r>
            <a:r>
              <a:rPr lang="en-US" spc="5" dirty="0" err="1" smtClean="0">
                <a:cs typeface="Arial"/>
              </a:rPr>
              <a:t>ü</a:t>
            </a:r>
            <a:r>
              <a:rPr lang="en-US" spc="-5" dirty="0" err="1" smtClean="0">
                <a:cs typeface="Arial"/>
              </a:rPr>
              <a:t>hn</a:t>
            </a:r>
            <a:r>
              <a:rPr lang="en-US" dirty="0" smtClean="0">
                <a:cs typeface="Arial"/>
              </a:rPr>
              <a:t>)</a:t>
            </a:r>
            <a:r>
              <a:rPr lang="en-US" spc="55" dirty="0" smtClean="0">
                <a:cs typeface="Times New Roman"/>
              </a:rPr>
              <a:t> </a:t>
            </a:r>
          </a:p>
          <a:p>
            <a:pPr marL="355600">
              <a:lnSpc>
                <a:spcPts val="2965"/>
              </a:lnSpc>
              <a:spcBef>
                <a:spcPts val="894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400" spc="55" dirty="0" smtClean="0">
                <a:cs typeface="Times New Roman"/>
              </a:rPr>
              <a:t>Deep invaginations of mucosa between the base of the </a:t>
            </a:r>
            <a:r>
              <a:rPr lang="en-US" sz="2400" spc="55" dirty="0" err="1" smtClean="0">
                <a:cs typeface="Times New Roman"/>
              </a:rPr>
              <a:t>villi</a:t>
            </a:r>
            <a:r>
              <a:rPr lang="en-US" sz="2400" spc="55" dirty="0" smtClean="0">
                <a:cs typeface="Times New Roman"/>
              </a:rPr>
              <a:t>, </a:t>
            </a:r>
            <a:r>
              <a:rPr lang="en-US" sz="2400" spc="-5" dirty="0" smtClean="0">
                <a:cs typeface="Arial"/>
              </a:rPr>
              <a:t>are</a:t>
            </a:r>
            <a:r>
              <a:rPr lang="en-US" sz="2400" dirty="0" smtClean="0">
                <a:cs typeface="Arial"/>
              </a:rPr>
              <a:t> sim</a:t>
            </a:r>
            <a:r>
              <a:rPr lang="en-US" sz="2400" spc="5" dirty="0" smtClean="0">
                <a:cs typeface="Arial"/>
              </a:rPr>
              <a:t>p</a:t>
            </a:r>
            <a:r>
              <a:rPr lang="en-US" sz="2400" spc="-5" dirty="0" smtClean="0">
                <a:cs typeface="Arial"/>
              </a:rPr>
              <a:t>l</a:t>
            </a:r>
            <a:r>
              <a:rPr lang="en-US" sz="2400" dirty="0" smtClean="0">
                <a:cs typeface="Arial"/>
              </a:rPr>
              <a:t>e</a:t>
            </a:r>
            <a:r>
              <a:rPr lang="en-US" sz="2400" spc="35" dirty="0" smtClean="0">
                <a:cs typeface="Times New Roman"/>
              </a:rPr>
              <a:t> </a:t>
            </a:r>
            <a:r>
              <a:rPr lang="en-US" sz="2400" dirty="0" smtClean="0">
                <a:cs typeface="Arial"/>
              </a:rPr>
              <a:t>tubu</a:t>
            </a:r>
            <a:r>
              <a:rPr lang="en-US" sz="2400" spc="-5" dirty="0" smtClean="0">
                <a:cs typeface="Arial"/>
              </a:rPr>
              <a:t>la</a:t>
            </a:r>
            <a:r>
              <a:rPr lang="en-US" sz="2400" dirty="0" smtClean="0">
                <a:cs typeface="Arial"/>
              </a:rPr>
              <a:t>r</a:t>
            </a:r>
            <a:r>
              <a:rPr lang="en-US" sz="2400" spc="70" dirty="0" smtClean="0">
                <a:cs typeface="Times New Roman"/>
              </a:rPr>
              <a:t> </a:t>
            </a:r>
            <a:r>
              <a:rPr lang="en-US" sz="2400" spc="-5" dirty="0" smtClean="0">
                <a:cs typeface="Arial"/>
              </a:rPr>
              <a:t>glan</a:t>
            </a:r>
            <a:r>
              <a:rPr lang="en-US" sz="2400" spc="5" dirty="0" smtClean="0">
                <a:cs typeface="Arial"/>
              </a:rPr>
              <a:t>d</a:t>
            </a:r>
            <a:r>
              <a:rPr lang="en-US" sz="2400" dirty="0" smtClean="0">
                <a:cs typeface="Arial"/>
              </a:rPr>
              <a:t>s.</a:t>
            </a:r>
          </a:p>
          <a:p>
            <a:pPr marL="355600">
              <a:lnSpc>
                <a:spcPts val="2965"/>
              </a:lnSpc>
              <a:spcBef>
                <a:spcPts val="894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tabLst>
                <a:tab pos="355600" algn="l"/>
              </a:tabLst>
            </a:pPr>
            <a:endParaRPr lang="en-US" sz="2400" dirty="0" smtClean="0">
              <a:cs typeface="Arial"/>
            </a:endParaRPr>
          </a:p>
          <a:p>
            <a:pPr marL="355600">
              <a:lnSpc>
                <a:spcPts val="2965"/>
              </a:lnSpc>
              <a:buNone/>
            </a:pPr>
            <a:r>
              <a:rPr lang="en-US" b="1" dirty="0" err="1" smtClean="0">
                <a:solidFill>
                  <a:srgbClr val="C00000"/>
                </a:solidFill>
                <a:cs typeface="Arial"/>
              </a:rPr>
              <a:t>Microvilli</a:t>
            </a:r>
            <a:r>
              <a:rPr lang="en-US" b="1" spc="65" dirty="0" smtClean="0">
                <a:solidFill>
                  <a:srgbClr val="000098"/>
                </a:solidFill>
                <a:cs typeface="Times New Roman"/>
              </a:rPr>
              <a:t> </a:t>
            </a:r>
            <a:r>
              <a:rPr lang="en-US" dirty="0" smtClean="0">
                <a:cs typeface="Arial"/>
              </a:rPr>
              <a:t>:</a:t>
            </a:r>
          </a:p>
          <a:p>
            <a:pPr marL="355600">
              <a:lnSpc>
                <a:spcPts val="2965"/>
              </a:lnSpc>
              <a:buFont typeface="Wingdings" pitchFamily="2" charset="2"/>
              <a:buChar char="Ø"/>
            </a:pPr>
            <a:r>
              <a:rPr lang="en-US" dirty="0" smtClean="0">
                <a:cs typeface="Arial"/>
              </a:rPr>
              <a:t> </a:t>
            </a:r>
            <a:r>
              <a:rPr lang="en-US" sz="2400" dirty="0" smtClean="0">
                <a:cs typeface="Arial"/>
              </a:rPr>
              <a:t>The absorptive cells (</a:t>
            </a:r>
            <a:r>
              <a:rPr lang="en-US" sz="2400" dirty="0" err="1" smtClean="0">
                <a:cs typeface="Arial"/>
              </a:rPr>
              <a:t>enterocyte</a:t>
            </a:r>
            <a:r>
              <a:rPr lang="en-US" sz="2400" dirty="0" smtClean="0">
                <a:cs typeface="Arial"/>
              </a:rPr>
              <a:t>) lining the intestinal </a:t>
            </a:r>
            <a:r>
              <a:rPr lang="en-US" sz="2400" dirty="0" err="1" smtClean="0">
                <a:cs typeface="Arial"/>
              </a:rPr>
              <a:t>villi</a:t>
            </a:r>
            <a:r>
              <a:rPr lang="en-US" sz="2400" dirty="0" smtClean="0">
                <a:cs typeface="Arial"/>
              </a:rPr>
              <a:t> possess </a:t>
            </a:r>
            <a:r>
              <a:rPr lang="en-US" sz="2400" dirty="0" err="1" smtClean="0">
                <a:cs typeface="Arial"/>
              </a:rPr>
              <a:t>microvilli</a:t>
            </a:r>
            <a:r>
              <a:rPr lang="en-US" sz="2400" dirty="0" smtClean="0">
                <a:cs typeface="Arial"/>
              </a:rPr>
              <a:t> on their apical surface.</a:t>
            </a:r>
            <a:r>
              <a:rPr lang="en-US" dirty="0" smtClean="0">
                <a:cs typeface="Arial"/>
              </a:rPr>
              <a:t>	</a:t>
            </a:r>
          </a:p>
        </p:txBody>
      </p:sp>
      <p:pic>
        <p:nvPicPr>
          <p:cNvPr id="4" name="Picture 2" descr="C:\Users\Dr Aaqib\Desktop\Villi_&amp;_microvilli_of_small_intestin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733800"/>
            <a:ext cx="5029200" cy="2905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534094"/>
            <a:ext cx="8229600" cy="624088"/>
          </a:xfrm>
          <a:prstGeom prst="rect">
            <a:avLst/>
          </a:prstGeom>
        </p:spPr>
        <p:txBody>
          <a:bodyPr vert="horz" wrap="square" lIns="0" tIns="38932" rIns="0" bIns="0" rtlCol="0">
            <a:spAutoFit/>
          </a:bodyPr>
          <a:lstStyle/>
          <a:p>
            <a:pPr marL="1826260" algn="l">
              <a:lnSpc>
                <a:spcPct val="100000"/>
              </a:lnSpc>
            </a:pPr>
            <a:r>
              <a:rPr sz="3800" spc="-5" dirty="0">
                <a:solidFill>
                  <a:srgbClr val="FF3200"/>
                </a:solidFill>
              </a:rPr>
              <a:t>SM</a:t>
            </a:r>
            <a:r>
              <a:rPr sz="3800" spc="5" dirty="0">
                <a:solidFill>
                  <a:srgbClr val="FF3200"/>
                </a:solidFill>
              </a:rPr>
              <a:t>A</a:t>
            </a:r>
            <a:r>
              <a:rPr sz="3800" spc="-5" dirty="0">
                <a:solidFill>
                  <a:srgbClr val="FF3200"/>
                </a:solidFill>
              </a:rPr>
              <a:t>L</a:t>
            </a:r>
            <a:r>
              <a:rPr sz="3800" dirty="0">
                <a:solidFill>
                  <a:srgbClr val="FF3200"/>
                </a:solidFill>
              </a:rPr>
              <a:t>L</a:t>
            </a:r>
            <a:r>
              <a:rPr sz="3800" spc="-2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3200"/>
                </a:solidFill>
              </a:rPr>
              <a:t>INT</a:t>
            </a:r>
            <a:r>
              <a:rPr sz="3800" spc="5" dirty="0">
                <a:solidFill>
                  <a:srgbClr val="FF3200"/>
                </a:solidFill>
              </a:rPr>
              <a:t>E</a:t>
            </a:r>
            <a:r>
              <a:rPr sz="3800" spc="-5" dirty="0">
                <a:solidFill>
                  <a:srgbClr val="FF3200"/>
                </a:solidFill>
              </a:rPr>
              <a:t>STINE</a:t>
            </a:r>
            <a:endParaRPr sz="3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8600" y="1219200"/>
            <a:ext cx="8321675" cy="5080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7040" indent="-342900">
              <a:lnSpc>
                <a:spcPct val="100000"/>
              </a:lnSpc>
              <a:spcBef>
                <a:spcPts val="994"/>
              </a:spcBef>
              <a:buClr>
                <a:srgbClr val="CC9800"/>
              </a:buClr>
              <a:buSzPct val="63636"/>
              <a:tabLst>
                <a:tab pos="447040" algn="l"/>
              </a:tabLst>
            </a:pPr>
            <a:r>
              <a:rPr lang="en-US" sz="2800" b="1" u="sng" spc="-15" dirty="0" smtClean="0">
                <a:solidFill>
                  <a:srgbClr val="7030A0"/>
                </a:solidFill>
                <a:cs typeface="Times New Roman"/>
              </a:rPr>
              <a:t>M</a:t>
            </a:r>
            <a:r>
              <a:rPr sz="2800" b="1" u="sng" spc="-15" dirty="0" smtClean="0">
                <a:solidFill>
                  <a:srgbClr val="7030A0"/>
                </a:solidFill>
                <a:cs typeface="Times New Roman"/>
              </a:rPr>
              <a:t>ucos</a:t>
            </a:r>
            <a:r>
              <a:rPr sz="2800" b="1" u="sng" spc="-5" dirty="0" smtClean="0">
                <a:solidFill>
                  <a:srgbClr val="7030A0"/>
                </a:solidFill>
                <a:cs typeface="Times New Roman"/>
              </a:rPr>
              <a:t>a</a:t>
            </a:r>
            <a:r>
              <a:rPr sz="2800" u="sng" spc="-10" dirty="0" smtClean="0">
                <a:solidFill>
                  <a:srgbClr val="7030A0"/>
                </a:solidFill>
                <a:cs typeface="Times New Roman"/>
              </a:rPr>
              <a:t>:</a:t>
            </a:r>
            <a:endParaRPr lang="en-US" sz="2800" u="sng" dirty="0" smtClean="0">
              <a:solidFill>
                <a:srgbClr val="7030A0"/>
              </a:solidFill>
              <a:cs typeface="Times New Roman"/>
            </a:endParaRP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lr>
                <a:srgbClr val="CC9800"/>
              </a:buClr>
              <a:buSzPct val="63636"/>
              <a:tabLst>
                <a:tab pos="447040" algn="l"/>
              </a:tabLst>
            </a:pPr>
            <a:r>
              <a:rPr sz="2200" b="1" spc="-15" dirty="0" smtClean="0">
                <a:solidFill>
                  <a:srgbClr val="FF3200"/>
                </a:solidFill>
                <a:cs typeface="Times New Roman"/>
              </a:rPr>
              <a:t>Epithelium</a:t>
            </a:r>
            <a:r>
              <a:rPr sz="2200" b="1" spc="10" dirty="0" smtClean="0">
                <a:solidFill>
                  <a:srgbClr val="FF3200"/>
                </a:solidFill>
                <a:cs typeface="Times New Roman"/>
              </a:rPr>
              <a:t> </a:t>
            </a:r>
            <a:r>
              <a:rPr lang="en-US" sz="2200" spc="-10" dirty="0" smtClean="0">
                <a:cs typeface="Times New Roman"/>
              </a:rPr>
              <a:t>:</a:t>
            </a:r>
            <a:r>
              <a:rPr sz="2200" dirty="0" smtClean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si</a:t>
            </a:r>
            <a:r>
              <a:rPr sz="2200" spc="-40" dirty="0">
                <a:cs typeface="Times New Roman"/>
              </a:rPr>
              <a:t>m</a:t>
            </a:r>
            <a:r>
              <a:rPr sz="2200" spc="-10" dirty="0">
                <a:cs typeface="Times New Roman"/>
              </a:rPr>
              <a:t>ple</a:t>
            </a:r>
            <a:r>
              <a:rPr sz="2200" spc="20" dirty="0">
                <a:cs typeface="Times New Roman"/>
              </a:rPr>
              <a:t> </a:t>
            </a:r>
            <a:r>
              <a:rPr sz="2200" spc="-10" dirty="0" smtClean="0">
                <a:cs typeface="Times New Roman"/>
              </a:rPr>
              <a:t>colu</a:t>
            </a:r>
            <a:r>
              <a:rPr sz="2200" spc="-40" dirty="0" smtClean="0">
                <a:cs typeface="Times New Roman"/>
              </a:rPr>
              <a:t>m</a:t>
            </a:r>
            <a:r>
              <a:rPr sz="2200" spc="-10" dirty="0" smtClean="0">
                <a:cs typeface="Times New Roman"/>
              </a:rPr>
              <a:t>nar</a:t>
            </a:r>
            <a:endParaRPr lang="en-US" sz="2200" dirty="0" smtClean="0">
              <a:cs typeface="Times New Roman"/>
            </a:endParaRP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lr>
                <a:srgbClr val="CC9800"/>
              </a:buClr>
              <a:buSzPct val="63636"/>
              <a:tabLst>
                <a:tab pos="447040" algn="l"/>
              </a:tabLst>
            </a:pPr>
            <a:r>
              <a:rPr sz="2200" b="1" spc="-15" dirty="0" smtClean="0">
                <a:solidFill>
                  <a:srgbClr val="FF3200"/>
                </a:solidFill>
                <a:cs typeface="Times New Roman"/>
              </a:rPr>
              <a:t>Lamina</a:t>
            </a:r>
            <a:r>
              <a:rPr sz="2200" b="1" spc="-5" dirty="0" smtClean="0">
                <a:solidFill>
                  <a:srgbClr val="FF3200"/>
                </a:solidFill>
                <a:cs typeface="Times New Roman"/>
              </a:rPr>
              <a:t> </a:t>
            </a:r>
            <a:r>
              <a:rPr sz="2200" b="1" spc="-15" dirty="0" err="1">
                <a:solidFill>
                  <a:srgbClr val="FF3200"/>
                </a:solidFill>
                <a:cs typeface="Times New Roman"/>
              </a:rPr>
              <a:t>pro</a:t>
            </a:r>
            <a:r>
              <a:rPr sz="2200" b="1" spc="-10" dirty="0" err="1">
                <a:solidFill>
                  <a:srgbClr val="FF3200"/>
                </a:solidFill>
                <a:cs typeface="Times New Roman"/>
              </a:rPr>
              <a:t>pria</a:t>
            </a:r>
            <a:r>
              <a:rPr sz="2200" b="1" spc="10" dirty="0">
                <a:solidFill>
                  <a:srgbClr val="FF3200"/>
                </a:solidFill>
                <a:cs typeface="Times New Roman"/>
              </a:rPr>
              <a:t> </a:t>
            </a:r>
            <a:r>
              <a:rPr lang="en-US" sz="2200" spc="-10" dirty="0" smtClean="0">
                <a:cs typeface="Times New Roman"/>
              </a:rPr>
              <a:t>: </a:t>
            </a:r>
            <a:r>
              <a:rPr sz="2200" dirty="0" smtClean="0">
                <a:cs typeface="Times New Roman"/>
              </a:rPr>
              <a:t> </a:t>
            </a:r>
            <a:endParaRPr lang="en-US" sz="2200" dirty="0" smtClean="0">
              <a:cs typeface="Times New Roman"/>
            </a:endParaRP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tabLst>
                <a:tab pos="447040" algn="l"/>
              </a:tabLst>
            </a:pPr>
            <a:r>
              <a:rPr lang="en-US" sz="2200" spc="-10" dirty="0" smtClean="0">
                <a:cs typeface="Times New Roman"/>
              </a:rPr>
              <a:t>L</a:t>
            </a:r>
            <a:r>
              <a:rPr sz="2200" spc="-10" dirty="0" smtClean="0">
                <a:cs typeface="Times New Roman"/>
              </a:rPr>
              <a:t>oose</a:t>
            </a:r>
            <a:r>
              <a:rPr sz="2200" spc="-5" dirty="0" smtClean="0">
                <a:cs typeface="Times New Roman"/>
              </a:rPr>
              <a:t> </a:t>
            </a:r>
            <a:r>
              <a:rPr sz="2200" spc="-15" dirty="0">
                <a:cs typeface="Times New Roman"/>
              </a:rPr>
              <a:t>con</a:t>
            </a:r>
            <a:r>
              <a:rPr sz="2200" spc="-10" dirty="0">
                <a:cs typeface="Times New Roman"/>
              </a:rPr>
              <a:t>nective tissue</a:t>
            </a:r>
            <a:r>
              <a:rPr sz="2200" spc="-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rich</a:t>
            </a:r>
            <a:r>
              <a:rPr sz="2200" spc="-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in</a:t>
            </a:r>
            <a:r>
              <a:rPr sz="2200" spc="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bloo</a:t>
            </a:r>
            <a:r>
              <a:rPr sz="2200" spc="-15" dirty="0">
                <a:cs typeface="Times New Roman"/>
              </a:rPr>
              <a:t>d</a:t>
            </a:r>
            <a:r>
              <a:rPr sz="2200" spc="-20" dirty="0">
                <a:cs typeface="Times New Roman"/>
              </a:rPr>
              <a:t> </a:t>
            </a:r>
            <a:r>
              <a:rPr sz="2200" spc="-15" dirty="0">
                <a:cs typeface="Times New Roman"/>
              </a:rPr>
              <a:t>and</a:t>
            </a:r>
            <a:r>
              <a:rPr sz="2200" spc="-10" dirty="0">
                <a:cs typeface="Times New Roman"/>
              </a:rPr>
              <a:t> l</a:t>
            </a:r>
            <a:r>
              <a:rPr sz="2200" dirty="0">
                <a:cs typeface="Times New Roman"/>
              </a:rPr>
              <a:t>y</a:t>
            </a:r>
            <a:r>
              <a:rPr sz="2200" spc="-40" dirty="0">
                <a:cs typeface="Times New Roman"/>
              </a:rPr>
              <a:t>m</a:t>
            </a:r>
            <a:r>
              <a:rPr sz="2200" spc="-15" dirty="0">
                <a:cs typeface="Times New Roman"/>
              </a:rPr>
              <a:t>p</a:t>
            </a:r>
            <a:r>
              <a:rPr sz="2200" spc="-10" dirty="0">
                <a:cs typeface="Times New Roman"/>
              </a:rPr>
              <a:t>hatic</a:t>
            </a:r>
            <a:r>
              <a:rPr sz="2200" spc="-1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vessels</a:t>
            </a:r>
            <a:r>
              <a:rPr sz="2200" spc="-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present</a:t>
            </a:r>
            <a:r>
              <a:rPr sz="2200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in the</a:t>
            </a:r>
            <a:r>
              <a:rPr sz="2200" spc="-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core</a:t>
            </a:r>
            <a:r>
              <a:rPr sz="2200" spc="10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of the</a:t>
            </a:r>
            <a:r>
              <a:rPr sz="2200" spc="-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villi</a:t>
            </a:r>
            <a:r>
              <a:rPr sz="2200" dirty="0">
                <a:cs typeface="Times New Roman"/>
              </a:rPr>
              <a:t> </a:t>
            </a:r>
            <a:r>
              <a:rPr sz="2200" spc="-15" dirty="0">
                <a:cs typeface="Times New Roman"/>
              </a:rPr>
              <a:t>and</a:t>
            </a:r>
            <a:r>
              <a:rPr sz="2200" spc="-5" dirty="0">
                <a:cs typeface="Times New Roman"/>
              </a:rPr>
              <a:t> </a:t>
            </a:r>
            <a:r>
              <a:rPr sz="2200" spc="-15" dirty="0">
                <a:cs typeface="Times New Roman"/>
              </a:rPr>
              <a:t>between</a:t>
            </a:r>
            <a:r>
              <a:rPr sz="2200" spc="-10" dirty="0">
                <a:cs typeface="Times New Roman"/>
              </a:rPr>
              <a:t> </a:t>
            </a:r>
            <a:r>
              <a:rPr sz="2200" spc="-10" dirty="0" smtClean="0">
                <a:cs typeface="Times New Roman"/>
              </a:rPr>
              <a:t>cr</a:t>
            </a:r>
            <a:r>
              <a:rPr sz="2200" spc="-5" dirty="0" smtClean="0">
                <a:cs typeface="Times New Roman"/>
              </a:rPr>
              <a:t>y</a:t>
            </a:r>
            <a:r>
              <a:rPr sz="2200" spc="-10" dirty="0" smtClean="0">
                <a:cs typeface="Times New Roman"/>
              </a:rPr>
              <a:t>pts</a:t>
            </a:r>
            <a:r>
              <a:rPr lang="en-US" sz="2200" spc="-10" dirty="0" smtClean="0">
                <a:cs typeface="Times New Roman"/>
              </a:rPr>
              <a:t>.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tabLst>
                <a:tab pos="447040" algn="l"/>
              </a:tabLst>
            </a:pPr>
            <a:r>
              <a:rPr lang="en-US" sz="2200" spc="-10" dirty="0" smtClean="0">
                <a:cs typeface="Times New Roman"/>
              </a:rPr>
              <a:t> The lamina </a:t>
            </a:r>
            <a:r>
              <a:rPr lang="en-US" sz="2200" spc="-10" dirty="0" err="1" smtClean="0">
                <a:cs typeface="Times New Roman"/>
              </a:rPr>
              <a:t>propria</a:t>
            </a:r>
            <a:r>
              <a:rPr lang="en-US" sz="2200" spc="-10" dirty="0" smtClean="0">
                <a:cs typeface="Times New Roman"/>
              </a:rPr>
              <a:t> contains lymphocytes and other cells of immune system( plasma cell, macrophages, mast cells and </a:t>
            </a:r>
            <a:r>
              <a:rPr lang="en-US" sz="2200" spc="-10" dirty="0" err="1" smtClean="0">
                <a:cs typeface="Times New Roman"/>
              </a:rPr>
              <a:t>eosinophils</a:t>
            </a:r>
            <a:r>
              <a:rPr lang="en-US" sz="2200" spc="-10" dirty="0" smtClean="0">
                <a:cs typeface="Times New Roman"/>
              </a:rPr>
              <a:t>).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tabLst>
                <a:tab pos="447040" algn="l"/>
              </a:tabLst>
            </a:pPr>
            <a:r>
              <a:rPr lang="en-US" sz="2200" spc="-10" dirty="0" smtClean="0">
                <a:cs typeface="Times New Roman"/>
              </a:rPr>
              <a:t>In the ileum the lymphoid follicles combine to form  lymphoid masses called </a:t>
            </a:r>
            <a:r>
              <a:rPr lang="en-US" sz="2200" spc="-10" dirty="0" err="1" smtClean="0">
                <a:cs typeface="Times New Roman"/>
              </a:rPr>
              <a:t>peyer’s</a:t>
            </a:r>
            <a:r>
              <a:rPr lang="en-US" sz="2200" spc="-10" dirty="0" smtClean="0">
                <a:cs typeface="Times New Roman"/>
              </a:rPr>
              <a:t> patches.</a:t>
            </a:r>
            <a:endParaRPr lang="en-US" sz="2200" dirty="0" smtClean="0">
              <a:cs typeface="Times New Roman"/>
            </a:endParaRP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lr>
                <a:schemeClr val="tx1"/>
              </a:buClr>
              <a:buSzPct val="100000"/>
              <a:tabLst>
                <a:tab pos="447040" algn="l"/>
              </a:tabLst>
            </a:pPr>
            <a:r>
              <a:rPr lang="en-US" sz="2200" b="1" spc="-15" dirty="0" err="1" smtClean="0">
                <a:solidFill>
                  <a:srgbClr val="FF3200"/>
                </a:solidFill>
                <a:cs typeface="Times New Roman"/>
              </a:rPr>
              <a:t>M</a:t>
            </a:r>
            <a:r>
              <a:rPr sz="2200" b="1" spc="-15" dirty="0" err="1" smtClean="0">
                <a:solidFill>
                  <a:srgbClr val="FF3200"/>
                </a:solidFill>
                <a:cs typeface="Times New Roman"/>
              </a:rPr>
              <a:t>us</a:t>
            </a:r>
            <a:r>
              <a:rPr sz="2200" b="1" spc="-20" dirty="0" err="1" smtClean="0">
                <a:solidFill>
                  <a:srgbClr val="FF3200"/>
                </a:solidFill>
                <a:cs typeface="Times New Roman"/>
              </a:rPr>
              <a:t>c</a:t>
            </a:r>
            <a:r>
              <a:rPr sz="2200" b="1" spc="-10" dirty="0" err="1" smtClean="0">
                <a:solidFill>
                  <a:srgbClr val="FF3200"/>
                </a:solidFill>
                <a:cs typeface="Times New Roman"/>
              </a:rPr>
              <a:t>ularis</a:t>
            </a:r>
            <a:r>
              <a:rPr sz="2200" b="1" spc="5" dirty="0" smtClean="0">
                <a:solidFill>
                  <a:srgbClr val="FF3200"/>
                </a:solidFill>
                <a:cs typeface="Times New Roman"/>
              </a:rPr>
              <a:t> </a:t>
            </a:r>
            <a:r>
              <a:rPr sz="2200" b="1" spc="-15" dirty="0" err="1">
                <a:solidFill>
                  <a:srgbClr val="FF3200"/>
                </a:solidFill>
                <a:cs typeface="Times New Roman"/>
              </a:rPr>
              <a:t>mucosae</a:t>
            </a:r>
            <a:r>
              <a:rPr sz="2200" b="1" spc="20" dirty="0">
                <a:solidFill>
                  <a:srgbClr val="FF3200"/>
                </a:solidFill>
                <a:cs typeface="Times New Roman"/>
              </a:rPr>
              <a:t> </a:t>
            </a:r>
            <a:r>
              <a:rPr lang="en-US" sz="2200" spc="-10" dirty="0" smtClean="0">
                <a:cs typeface="Times New Roman"/>
              </a:rPr>
              <a:t>: </a:t>
            </a:r>
            <a:r>
              <a:rPr sz="2200" dirty="0" smtClean="0">
                <a:cs typeface="Times New Roman"/>
              </a:rPr>
              <a:t> </a:t>
            </a:r>
            <a:endParaRPr lang="en-US" sz="2200" dirty="0" smtClean="0">
              <a:cs typeface="Times New Roman"/>
            </a:endParaRPr>
          </a:p>
          <a:p>
            <a:pPr marL="774700" marR="735330" lvl="1" indent="-326390">
              <a:lnSpc>
                <a:spcPts val="2110"/>
              </a:lnSpc>
              <a:spcBef>
                <a:spcPts val="645"/>
              </a:spcBef>
              <a:buClr>
                <a:srgbClr val="3A802E"/>
              </a:buClr>
              <a:buSzPct val="59090"/>
              <a:tabLst>
                <a:tab pos="775335" algn="l"/>
              </a:tabLst>
            </a:pPr>
            <a:r>
              <a:rPr lang="en-US" sz="2200" spc="-10" dirty="0" smtClean="0">
                <a:cs typeface="Times New Roman"/>
              </a:rPr>
              <a:t>T</a:t>
            </a:r>
            <a:r>
              <a:rPr sz="2200" spc="-10" dirty="0" smtClean="0">
                <a:cs typeface="Times New Roman"/>
              </a:rPr>
              <a:t>hin</a:t>
            </a:r>
            <a:r>
              <a:rPr sz="2200" dirty="0" smtClean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la</a:t>
            </a:r>
            <a:r>
              <a:rPr sz="2200" dirty="0">
                <a:cs typeface="Times New Roman"/>
              </a:rPr>
              <a:t>y</a:t>
            </a:r>
            <a:r>
              <a:rPr sz="2200" spc="-10" dirty="0">
                <a:cs typeface="Times New Roman"/>
              </a:rPr>
              <a:t>er</a:t>
            </a:r>
            <a:r>
              <a:rPr sz="2200" spc="-1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of</a:t>
            </a:r>
            <a:r>
              <a:rPr sz="2200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s</a:t>
            </a:r>
            <a:r>
              <a:rPr sz="2200" spc="-40" dirty="0">
                <a:cs typeface="Times New Roman"/>
              </a:rPr>
              <a:t>m</a:t>
            </a:r>
            <a:r>
              <a:rPr sz="2200" spc="-15" dirty="0">
                <a:cs typeface="Times New Roman"/>
              </a:rPr>
              <a:t>o</a:t>
            </a:r>
            <a:r>
              <a:rPr sz="2200" spc="-10" dirty="0">
                <a:cs typeface="Times New Roman"/>
              </a:rPr>
              <a:t>oth</a:t>
            </a:r>
            <a:r>
              <a:rPr sz="2200" dirty="0">
                <a:cs typeface="Times New Roman"/>
              </a:rPr>
              <a:t> </a:t>
            </a:r>
            <a:r>
              <a:rPr sz="2200" spc="-35" dirty="0">
                <a:cs typeface="Times New Roman"/>
              </a:rPr>
              <a:t>m</a:t>
            </a:r>
            <a:r>
              <a:rPr sz="2200" spc="-10" dirty="0">
                <a:cs typeface="Times New Roman"/>
              </a:rPr>
              <a:t>uscle locat</a:t>
            </a:r>
            <a:r>
              <a:rPr sz="2200" spc="-20" dirty="0">
                <a:cs typeface="Times New Roman"/>
              </a:rPr>
              <a:t>e</a:t>
            </a:r>
            <a:r>
              <a:rPr sz="2200" spc="-15" dirty="0">
                <a:cs typeface="Times New Roman"/>
              </a:rPr>
              <a:t>d</a:t>
            </a:r>
            <a:r>
              <a:rPr sz="2200" spc="-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at</a:t>
            </a:r>
            <a:r>
              <a:rPr sz="2200" spc="-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the</a:t>
            </a:r>
            <a:r>
              <a:rPr sz="2200" spc="-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base of</a:t>
            </a:r>
            <a:r>
              <a:rPr sz="2200" spc="-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the</a:t>
            </a:r>
            <a:r>
              <a:rPr sz="2200" spc="-5" dirty="0">
                <a:cs typeface="Times New Roman"/>
              </a:rPr>
              <a:t> </a:t>
            </a:r>
            <a:r>
              <a:rPr sz="2200" spc="-10" dirty="0" smtClean="0">
                <a:cs typeface="Times New Roman"/>
              </a:rPr>
              <a:t>cr</a:t>
            </a:r>
            <a:r>
              <a:rPr sz="2200" spc="-5" dirty="0" smtClean="0">
                <a:cs typeface="Times New Roman"/>
              </a:rPr>
              <a:t>y</a:t>
            </a:r>
            <a:r>
              <a:rPr sz="2200" spc="-10" dirty="0" smtClean="0">
                <a:cs typeface="Times New Roman"/>
              </a:rPr>
              <a:t>pts</a:t>
            </a:r>
            <a:endParaRPr sz="2200" dirty="0" smtClean="0">
              <a:cs typeface="Times New Roman"/>
            </a:endParaRPr>
          </a:p>
          <a:p>
            <a:pPr marL="447040" marR="172720" indent="-342900">
              <a:lnSpc>
                <a:spcPts val="2110"/>
              </a:lnSpc>
              <a:spcBef>
                <a:spcPts val="1670"/>
              </a:spcBef>
              <a:buClr>
                <a:srgbClr val="CC9800"/>
              </a:buClr>
              <a:buSzPct val="63636"/>
              <a:tabLst>
                <a:tab pos="447040" algn="l"/>
                <a:tab pos="1669414" algn="l"/>
              </a:tabLst>
            </a:pPr>
            <a:r>
              <a:rPr sz="2200" dirty="0">
                <a:cs typeface="Times New Roman"/>
              </a:rPr>
              <a:t>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878</Words>
  <Application>Microsoft Office PowerPoint</Application>
  <PresentationFormat>On-screen Show (4:3)</PresentationFormat>
  <Paragraphs>108</Paragraphs>
  <Slides>39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   Small Intestine </vt:lpstr>
      <vt:lpstr>Small Intestine</vt:lpstr>
      <vt:lpstr>Slide 4</vt:lpstr>
      <vt:lpstr>Slide 5</vt:lpstr>
      <vt:lpstr>Slide 6</vt:lpstr>
      <vt:lpstr>Slide 7</vt:lpstr>
      <vt:lpstr>Slide 8</vt:lpstr>
      <vt:lpstr>SMALL INTESTINE</vt:lpstr>
      <vt:lpstr>Slide 10</vt:lpstr>
      <vt:lpstr>Slide 11</vt:lpstr>
      <vt:lpstr>Epithelium of Small Intestine </vt:lpstr>
      <vt:lpstr>Enterocytes </vt:lpstr>
      <vt:lpstr>Slide 14</vt:lpstr>
      <vt:lpstr>Slide 15</vt:lpstr>
      <vt:lpstr>Goblet cells</vt:lpstr>
      <vt:lpstr>Goblet cells </vt:lpstr>
      <vt:lpstr>Slide 18</vt:lpstr>
      <vt:lpstr>Slide 19</vt:lpstr>
      <vt:lpstr>Enteroendocrine cells </vt:lpstr>
      <vt:lpstr>Paneth cell </vt:lpstr>
      <vt:lpstr>M cells</vt:lpstr>
      <vt:lpstr>Slide 23</vt:lpstr>
      <vt:lpstr>The epithelium of the villus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INTESTINE</dc:title>
  <dc:creator>Dr Aaqib</dc:creator>
  <cp:lastModifiedBy>Dr Aaqib</cp:lastModifiedBy>
  <cp:revision>46</cp:revision>
  <dcterms:created xsi:type="dcterms:W3CDTF">2020-01-16T06:32:52Z</dcterms:created>
  <dcterms:modified xsi:type="dcterms:W3CDTF">2020-02-05T17:41:10Z</dcterms:modified>
</cp:coreProperties>
</file>