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0" r:id="rId2"/>
    <p:sldId id="262" r:id="rId3"/>
    <p:sldId id="266" r:id="rId4"/>
    <p:sldId id="267" r:id="rId5"/>
    <p:sldId id="268" r:id="rId6"/>
    <p:sldId id="269" r:id="rId7"/>
    <p:sldId id="264" r:id="rId8"/>
    <p:sldId id="265" r:id="rId9"/>
    <p:sldId id="263" r:id="rId10"/>
    <p:sldId id="271" r:id="rId11"/>
    <p:sldId id="281" r:id="rId12"/>
    <p:sldId id="282" r:id="rId13"/>
    <p:sldId id="283" r:id="rId14"/>
    <p:sldId id="272" r:id="rId15"/>
    <p:sldId id="273" r:id="rId16"/>
    <p:sldId id="274" r:id="rId17"/>
    <p:sldId id="275" r:id="rId18"/>
    <p:sldId id="284" r:id="rId19"/>
    <p:sldId id="285" r:id="rId20"/>
    <p:sldId id="276" r:id="rId21"/>
    <p:sldId id="286" r:id="rId22"/>
    <p:sldId id="287" r:id="rId23"/>
    <p:sldId id="279" r:id="rId24"/>
    <p:sldId id="278" r:id="rId25"/>
    <p:sldId id="288"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pPr/>
              <a:t>4/23/2021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pPr/>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pPr/>
              <a:t>4/23/2021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pPr/>
              <a:t>4/23/2021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pPr/>
              <a:t>4/23/2021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pPr/>
              <a:t>4/23/2021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pPr/>
              <a:t>4/23/2021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pPr/>
              <a:t>4/23/2021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pPr/>
              <a:t>4/23/2021</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pPr/>
              <a:t>4/23/2021</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pPr/>
              <a:t>4/23/2021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pPr/>
              <a:t>4/23/2021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xmlns=""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xmlns=""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pPr/>
              <a:t>4/23/2021</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E8E77C9-685D-43B6-A161-148E271264BF}"/>
              </a:ext>
            </a:extLst>
          </p:cNvPr>
          <p:cNvSpPr txBox="1"/>
          <p:nvPr/>
        </p:nvSpPr>
        <p:spPr>
          <a:xfrm>
            <a:off x="1728786" y="2614613"/>
            <a:ext cx="6543675" cy="2062103"/>
          </a:xfrm>
          <a:prstGeom prst="rect">
            <a:avLst/>
          </a:prstGeom>
          <a:noFill/>
        </p:spPr>
        <p:txBody>
          <a:bodyPr wrap="square" rtlCol="0">
            <a:spAutoFit/>
          </a:bodyPr>
          <a:lstStyle/>
          <a:p>
            <a:endParaRPr lang="en-US" sz="3200" dirty="0">
              <a:latin typeface="Segoe UI Semibold" panose="020B0702040204020203" pitchFamily="34" charset="0"/>
              <a:cs typeface="Segoe UI Semibold" panose="020B0702040204020203" pitchFamily="34" charset="0"/>
            </a:endParaRPr>
          </a:p>
          <a:p>
            <a:r>
              <a:rPr lang="en-US" sz="3200" dirty="0">
                <a:latin typeface="Segoe UI Semibold" panose="020B0702040204020203" pitchFamily="34" charset="0"/>
                <a:cs typeface="Segoe UI Semibold" panose="020B0702040204020203" pitchFamily="34" charset="0"/>
              </a:rPr>
              <a:t>Presentation Topic: Detoxification</a:t>
            </a:r>
          </a:p>
          <a:p>
            <a:r>
              <a:rPr lang="en-US" sz="3200" dirty="0">
                <a:latin typeface="Segoe UI Semibold" panose="020B0702040204020203" pitchFamily="34" charset="0"/>
                <a:cs typeface="Segoe UI Semibold" panose="020B0702040204020203" pitchFamily="34" charset="0"/>
              </a:rPr>
              <a:t>Department of Botany, University of Sargodha</a:t>
            </a:r>
          </a:p>
        </p:txBody>
      </p:sp>
      <p:sp>
        <p:nvSpPr>
          <p:cNvPr id="4" name="Rectangle 3">
            <a:extLst>
              <a:ext uri="{FF2B5EF4-FFF2-40B4-BE49-F238E27FC236}">
                <a16:creationId xmlns:a16="http://schemas.microsoft.com/office/drawing/2014/main" xmlns="" id="{DF87693B-F400-4BCA-AE1E-75696047E7EB}"/>
              </a:ext>
            </a:extLst>
          </p:cNvPr>
          <p:cNvSpPr/>
          <p:nvPr/>
        </p:nvSpPr>
        <p:spPr>
          <a:xfrm>
            <a:off x="1393029" y="1196399"/>
            <a:ext cx="7215188" cy="84398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2" name="TextBox 1">
            <a:extLst>
              <a:ext uri="{FF2B5EF4-FFF2-40B4-BE49-F238E27FC236}">
                <a16:creationId xmlns:a16="http://schemas.microsoft.com/office/drawing/2014/main" xmlns="" id="{0AF874BA-137D-44F0-87EF-20398612880B}"/>
              </a:ext>
            </a:extLst>
          </p:cNvPr>
          <p:cNvSpPr txBox="1"/>
          <p:nvPr/>
        </p:nvSpPr>
        <p:spPr>
          <a:xfrm>
            <a:off x="1493042" y="1295226"/>
            <a:ext cx="7215188" cy="646331"/>
          </a:xfrm>
          <a:prstGeom prst="rect">
            <a:avLst/>
          </a:prstGeom>
          <a:noFill/>
        </p:spPr>
        <p:txBody>
          <a:bodyPr wrap="square" rtlCol="0">
            <a:spAutoFit/>
          </a:bodyPr>
          <a:lstStyle/>
          <a:p>
            <a:r>
              <a:rPr lang="en-US" sz="3600" dirty="0">
                <a:solidFill>
                  <a:schemeClr val="bg1"/>
                </a:solidFill>
              </a:rPr>
              <a:t>Biodegradation &amp; Bioremediations  </a:t>
            </a:r>
          </a:p>
        </p:txBody>
      </p:sp>
      <p:sp>
        <p:nvSpPr>
          <p:cNvPr id="6" name="TextBox 5">
            <a:extLst>
              <a:ext uri="{FF2B5EF4-FFF2-40B4-BE49-F238E27FC236}">
                <a16:creationId xmlns:a16="http://schemas.microsoft.com/office/drawing/2014/main" xmlns="" id="{A7D18F9A-8CF8-4F55-965F-1B5D35C97FF3}"/>
              </a:ext>
            </a:extLst>
          </p:cNvPr>
          <p:cNvSpPr txBox="1"/>
          <p:nvPr/>
        </p:nvSpPr>
        <p:spPr>
          <a:xfrm>
            <a:off x="10515600" y="6341507"/>
            <a:ext cx="2200275" cy="369332"/>
          </a:xfrm>
          <a:prstGeom prst="rect">
            <a:avLst/>
          </a:prstGeom>
          <a:noFill/>
        </p:spPr>
        <p:txBody>
          <a:bodyPr wrap="square" rtlCol="0">
            <a:spAutoFit/>
          </a:bodyPr>
          <a:lstStyle/>
          <a:p>
            <a:r>
              <a:rPr lang="en-US" b="1" dirty="0">
                <a:solidFill>
                  <a:schemeClr val="bg1"/>
                </a:solidFill>
                <a:latin typeface="Segoe UI Semibold" panose="020B0702040204020203" pitchFamily="34" charset="0"/>
                <a:cs typeface="Segoe UI Semibold" panose="020B0702040204020203" pitchFamily="34" charset="0"/>
              </a:rPr>
              <a:t>April 6, 2021</a:t>
            </a:r>
          </a:p>
        </p:txBody>
      </p:sp>
    </p:spTree>
    <p:extLst>
      <p:ext uri="{BB962C8B-B14F-4D97-AF65-F5344CB8AC3E}">
        <p14:creationId xmlns:p14="http://schemas.microsoft.com/office/powerpoint/2010/main" xmlns="" val="3239002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F5C2F356-034E-4B22-9115-A1CCC4DDDA02}"/>
              </a:ext>
            </a:extLst>
          </p:cNvPr>
          <p:cNvSpPr txBox="1"/>
          <p:nvPr/>
        </p:nvSpPr>
        <p:spPr>
          <a:xfrm>
            <a:off x="3328987" y="804655"/>
            <a:ext cx="7615238" cy="707886"/>
          </a:xfrm>
          <a:prstGeom prst="rect">
            <a:avLst/>
          </a:prstGeom>
          <a:noFill/>
        </p:spPr>
        <p:txBody>
          <a:bodyPr wrap="square" rtlCol="0">
            <a:spAutoFit/>
          </a:bodyPr>
          <a:lstStyle/>
          <a:p>
            <a:r>
              <a:rPr lang="en-US" sz="4000" dirty="0">
                <a:latin typeface="Segoe UI Semibold" panose="020B0702040204020203" pitchFamily="34" charset="0"/>
                <a:cs typeface="Segoe UI Semibold" panose="020B0702040204020203" pitchFamily="34" charset="0"/>
              </a:rPr>
              <a:t>Phase I   (Conversion)</a:t>
            </a:r>
          </a:p>
        </p:txBody>
      </p:sp>
      <p:sp>
        <p:nvSpPr>
          <p:cNvPr id="3" name="TextBox 2">
            <a:extLst>
              <a:ext uri="{FF2B5EF4-FFF2-40B4-BE49-F238E27FC236}">
                <a16:creationId xmlns:a16="http://schemas.microsoft.com/office/drawing/2014/main" xmlns="" id="{52E22F96-D358-41CD-86C2-6159FE7B03EC}"/>
              </a:ext>
            </a:extLst>
          </p:cNvPr>
          <p:cNvSpPr txBox="1"/>
          <p:nvPr/>
        </p:nvSpPr>
        <p:spPr>
          <a:xfrm>
            <a:off x="1200150" y="1812579"/>
            <a:ext cx="9744075" cy="4524315"/>
          </a:xfrm>
          <a:prstGeom prst="rect">
            <a:avLst/>
          </a:prstGeom>
          <a:noFill/>
        </p:spPr>
        <p:txBody>
          <a:bodyPr wrap="square" rtlCol="0">
            <a:spAutoFit/>
          </a:bodyPr>
          <a:lstStyle/>
          <a:p>
            <a:pPr marL="342900" indent="-342900">
              <a:buFont typeface="Wingdings" panose="05000000000000000000" pitchFamily="2" charset="2"/>
              <a:buChar char="v"/>
            </a:pPr>
            <a:r>
              <a:rPr lang="en-US" sz="2400" b="0" i="0" dirty="0">
                <a:effectLst/>
                <a:latin typeface="Calibri Light" panose="020F0302020204030204" pitchFamily="34" charset="0"/>
                <a:cs typeface="Calibri Light" panose="020F0302020204030204" pitchFamily="34" charset="0"/>
              </a:rPr>
              <a:t>During Phase I of herbicide metabolism, the active ingredient molecules suffer chemical modifications, such as oxidation; reduction; hydrolysis; oxygenation; or hydroxylation, when functional groups (OH, NH</a:t>
            </a:r>
            <a:r>
              <a:rPr lang="en-US" sz="2400" b="0" i="0" baseline="-25000" dirty="0">
                <a:effectLst/>
                <a:latin typeface="Calibri Light" panose="020F0302020204030204" pitchFamily="34" charset="0"/>
                <a:cs typeface="Calibri Light" panose="020F0302020204030204" pitchFamily="34" charset="0"/>
              </a:rPr>
              <a:t>2</a:t>
            </a:r>
            <a:r>
              <a:rPr lang="en-US" sz="2400" b="0" i="0" dirty="0">
                <a:effectLst/>
                <a:latin typeface="Calibri Light" panose="020F0302020204030204" pitchFamily="34" charset="0"/>
                <a:cs typeface="Calibri Light" panose="020F0302020204030204" pitchFamily="34" charset="0"/>
              </a:rPr>
              <a:t>, COOH) are introduced, making the molecule more hydrophilic, and therefore less phytotoxic. </a:t>
            </a:r>
          </a:p>
          <a:p>
            <a:pPr marL="342900" indent="-342900">
              <a:buFont typeface="Wingdings" panose="05000000000000000000" pitchFamily="2" charset="2"/>
              <a:buChar char="v"/>
            </a:pPr>
            <a:endParaRPr lang="en-US" sz="2400" b="0" i="0" dirty="0">
              <a:effectLst/>
              <a:latin typeface="Calibri Light" panose="020F0302020204030204" pitchFamily="34" charset="0"/>
              <a:cs typeface="Calibri Light" panose="020F0302020204030204" pitchFamily="34" charset="0"/>
            </a:endParaRPr>
          </a:p>
          <a:p>
            <a:pPr marL="342900" indent="-342900">
              <a:buFont typeface="Wingdings" panose="05000000000000000000" pitchFamily="2" charset="2"/>
              <a:buChar char="v"/>
            </a:pPr>
            <a:r>
              <a:rPr lang="en-US" sz="2400" b="0" i="0" dirty="0">
                <a:effectLst/>
                <a:latin typeface="Calibri Light" panose="020F0302020204030204" pitchFamily="34" charset="0"/>
                <a:cs typeface="Calibri Light" panose="020F0302020204030204" pitchFamily="34" charset="0"/>
              </a:rPr>
              <a:t>The most important enzymes involved in are Cytochrome P450 monooxygenases (P450s), which are membrane-bound haem proteins that catalyze oxy-reduction reactions of endogenous and xenobiotic substrates.</a:t>
            </a:r>
          </a:p>
          <a:p>
            <a:pPr marL="342900" indent="-342900">
              <a:buFont typeface="Wingdings" panose="05000000000000000000" pitchFamily="2" charset="2"/>
              <a:buChar char="v"/>
            </a:pPr>
            <a:endParaRPr lang="en-US" sz="2400" b="0" i="0" dirty="0">
              <a:effectLst/>
              <a:latin typeface="Calibri Light" panose="020F0302020204030204" pitchFamily="34" charset="0"/>
              <a:cs typeface="Calibri Light" panose="020F0302020204030204" pitchFamily="34" charset="0"/>
            </a:endParaRPr>
          </a:p>
          <a:p>
            <a:pPr marL="342900" indent="-342900">
              <a:buFont typeface="Wingdings" panose="05000000000000000000" pitchFamily="2" charset="2"/>
              <a:buChar char="v"/>
            </a:pPr>
            <a:r>
              <a:rPr lang="en-US" sz="2400" b="0" i="0" dirty="0">
                <a:effectLst/>
                <a:latin typeface="Calibri Light" panose="020F0302020204030204" pitchFamily="34" charset="0"/>
                <a:cs typeface="Calibri Light" panose="020F0302020204030204" pitchFamily="34" charset="0"/>
              </a:rPr>
              <a:t>In fact, Cytochromes P450 are a large family of enzymes responsible for the addition of a single atom of oxygen to hydrophobic substrates. </a:t>
            </a:r>
            <a:endParaRPr lang="en-US" sz="24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xmlns="" val="37271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F5C2F356-034E-4B22-9115-A1CCC4DDDA02}"/>
              </a:ext>
            </a:extLst>
          </p:cNvPr>
          <p:cNvSpPr txBox="1"/>
          <p:nvPr/>
        </p:nvSpPr>
        <p:spPr>
          <a:xfrm>
            <a:off x="3328987" y="804655"/>
            <a:ext cx="7615238" cy="707886"/>
          </a:xfrm>
          <a:prstGeom prst="rect">
            <a:avLst/>
          </a:prstGeom>
          <a:noFill/>
        </p:spPr>
        <p:txBody>
          <a:bodyPr wrap="square" rtlCol="0">
            <a:spAutoFit/>
          </a:bodyPr>
          <a:lstStyle/>
          <a:p>
            <a:r>
              <a:rPr lang="en-US" sz="4000" dirty="0">
                <a:latin typeface="Segoe UI Semibold" panose="020B0702040204020203" pitchFamily="34" charset="0"/>
                <a:cs typeface="Segoe UI Semibold" panose="020B0702040204020203" pitchFamily="34" charset="0"/>
              </a:rPr>
              <a:t>Phase II   (Conjugation)</a:t>
            </a:r>
          </a:p>
        </p:txBody>
      </p:sp>
      <p:sp>
        <p:nvSpPr>
          <p:cNvPr id="3" name="TextBox 2">
            <a:extLst>
              <a:ext uri="{FF2B5EF4-FFF2-40B4-BE49-F238E27FC236}">
                <a16:creationId xmlns:a16="http://schemas.microsoft.com/office/drawing/2014/main" xmlns="" id="{52E22F96-D358-41CD-86C2-6159FE7B03EC}"/>
              </a:ext>
            </a:extLst>
          </p:cNvPr>
          <p:cNvSpPr txBox="1"/>
          <p:nvPr/>
        </p:nvSpPr>
        <p:spPr>
          <a:xfrm>
            <a:off x="1364456" y="2026891"/>
            <a:ext cx="9463088" cy="3785652"/>
          </a:xfrm>
          <a:prstGeom prst="rect">
            <a:avLst/>
          </a:prstGeom>
          <a:noFill/>
        </p:spPr>
        <p:txBody>
          <a:bodyPr wrap="square" rtlCol="0">
            <a:spAutoFit/>
          </a:bodyPr>
          <a:lstStyle/>
          <a:p>
            <a:pPr marL="342900" indent="-342900">
              <a:buFont typeface="Wingdings" panose="05000000000000000000" pitchFamily="2" charset="2"/>
              <a:buChar char="v"/>
            </a:pPr>
            <a:r>
              <a:rPr lang="en-US" sz="2400" b="0" i="0" dirty="0">
                <a:effectLst/>
                <a:latin typeface="Calibri Light" panose="020F0302020204030204" pitchFamily="34" charset="0"/>
                <a:cs typeface="Calibri Light" panose="020F0302020204030204" pitchFamily="34" charset="0"/>
              </a:rPr>
              <a:t>During Phase II, the herbicide molecule or the metabolite derived from Phase I is conjugated with sugars, amino acids or with the tripeptide Glutathione, increasing the solubility in water, while reducing phytotoxicity.</a:t>
            </a:r>
          </a:p>
          <a:p>
            <a:pPr marL="342900" indent="-342900">
              <a:buFont typeface="Wingdings" panose="05000000000000000000" pitchFamily="2" charset="2"/>
              <a:buChar char="v"/>
            </a:pPr>
            <a:endParaRPr lang="en-US" sz="2400" b="0" i="0" dirty="0">
              <a:effectLst/>
              <a:latin typeface="Calibri Light" panose="020F0302020204030204" pitchFamily="34" charset="0"/>
              <a:cs typeface="Calibri Light" panose="020F0302020204030204" pitchFamily="34" charset="0"/>
            </a:endParaRPr>
          </a:p>
          <a:p>
            <a:pPr marL="342900" indent="-342900">
              <a:buFont typeface="Wingdings" panose="05000000000000000000" pitchFamily="2" charset="2"/>
              <a:buChar char="v"/>
            </a:pPr>
            <a:r>
              <a:rPr lang="en-US" sz="2400" b="0" i="0" dirty="0">
                <a:effectLst/>
                <a:latin typeface="Calibri Light" panose="020F0302020204030204" pitchFamily="34" charset="0"/>
                <a:cs typeface="Calibri Light" panose="020F0302020204030204" pitchFamily="34" charset="0"/>
              </a:rPr>
              <a:t>Many herbicides that contain specific radicals in their molecule can be directly conjugated, starting their metabolism directly on Phase II.</a:t>
            </a:r>
          </a:p>
          <a:p>
            <a:pPr marL="342900" indent="-342900">
              <a:buFont typeface="Wingdings" panose="05000000000000000000" pitchFamily="2" charset="2"/>
              <a:buChar char="v"/>
            </a:pPr>
            <a:endParaRPr lang="en-US" sz="2400" b="0" i="0" dirty="0">
              <a:effectLst/>
              <a:latin typeface="Calibri Light" panose="020F0302020204030204" pitchFamily="34" charset="0"/>
              <a:cs typeface="Calibri Light" panose="020F0302020204030204" pitchFamily="34" charset="0"/>
            </a:endParaRPr>
          </a:p>
          <a:p>
            <a:pPr marL="342900" indent="-342900">
              <a:buFont typeface="Wingdings" panose="05000000000000000000" pitchFamily="2" charset="2"/>
              <a:buChar char="v"/>
            </a:pPr>
            <a:r>
              <a:rPr lang="en-US" sz="2400" b="0" i="0" dirty="0">
                <a:effectLst/>
                <a:latin typeface="Calibri Light" panose="020F0302020204030204" pitchFamily="34" charset="0"/>
                <a:cs typeface="Calibri Light" panose="020F0302020204030204" pitchFamily="34" charset="0"/>
              </a:rPr>
              <a:t>In general, metabolites originated in Phase II have low or no herbicidal activity, and they can be stored in cell organelles. </a:t>
            </a:r>
          </a:p>
        </p:txBody>
      </p:sp>
    </p:spTree>
    <p:extLst>
      <p:ext uri="{BB962C8B-B14F-4D97-AF65-F5344CB8AC3E}">
        <p14:creationId xmlns:p14="http://schemas.microsoft.com/office/powerpoint/2010/main" xmlns="" val="875875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F5C2F356-034E-4B22-9115-A1CCC4DDDA02}"/>
              </a:ext>
            </a:extLst>
          </p:cNvPr>
          <p:cNvSpPr txBox="1"/>
          <p:nvPr/>
        </p:nvSpPr>
        <p:spPr>
          <a:xfrm>
            <a:off x="2066924" y="561767"/>
            <a:ext cx="8058151" cy="707886"/>
          </a:xfrm>
          <a:prstGeom prst="rect">
            <a:avLst/>
          </a:prstGeom>
          <a:noFill/>
        </p:spPr>
        <p:txBody>
          <a:bodyPr wrap="square" rtlCol="0">
            <a:spAutoFit/>
          </a:bodyPr>
          <a:lstStyle/>
          <a:p>
            <a:r>
              <a:rPr lang="en-US" sz="4000" dirty="0">
                <a:latin typeface="Segoe UI Semibold" panose="020B0702040204020203" pitchFamily="34" charset="0"/>
                <a:cs typeface="Segoe UI Semibold" panose="020B0702040204020203" pitchFamily="34" charset="0"/>
              </a:rPr>
              <a:t>Phase III   (Secondary Conversion)</a:t>
            </a:r>
          </a:p>
        </p:txBody>
      </p:sp>
      <p:sp>
        <p:nvSpPr>
          <p:cNvPr id="3" name="TextBox 2">
            <a:extLst>
              <a:ext uri="{FF2B5EF4-FFF2-40B4-BE49-F238E27FC236}">
                <a16:creationId xmlns:a16="http://schemas.microsoft.com/office/drawing/2014/main" xmlns="" id="{52E22F96-D358-41CD-86C2-6159FE7B03EC}"/>
              </a:ext>
            </a:extLst>
          </p:cNvPr>
          <p:cNvSpPr txBox="1"/>
          <p:nvPr/>
        </p:nvSpPr>
        <p:spPr>
          <a:xfrm>
            <a:off x="1421605" y="2274838"/>
            <a:ext cx="9122570" cy="2308324"/>
          </a:xfrm>
          <a:prstGeom prst="rect">
            <a:avLst/>
          </a:prstGeom>
          <a:noFill/>
        </p:spPr>
        <p:txBody>
          <a:bodyPr wrap="square" rtlCol="0">
            <a:spAutoFit/>
          </a:bodyPr>
          <a:lstStyle/>
          <a:p>
            <a:pPr marL="342900" indent="-342900">
              <a:buFont typeface="Wingdings" panose="05000000000000000000" pitchFamily="2" charset="2"/>
              <a:buChar char="v"/>
            </a:pPr>
            <a:r>
              <a:rPr lang="en-US" sz="2400" dirty="0">
                <a:effectLst/>
                <a:latin typeface="Calibri Light" panose="020F0302020204030204" pitchFamily="34" charset="0"/>
                <a:ea typeface="Times New Roman" panose="02020603050405020304" pitchFamily="18" charset="0"/>
                <a:cs typeface="Calibri Light" panose="020F0302020204030204" pitchFamily="34" charset="0"/>
              </a:rPr>
              <a:t>During Phase III, the metabolites derived from Phase II are actively transported to the vacuole by mostly ABC (ATP binding cassete) transporters.</a:t>
            </a:r>
          </a:p>
          <a:p>
            <a:pPr marL="342900" indent="-342900">
              <a:buFont typeface="Wingdings" panose="05000000000000000000" pitchFamily="2" charset="2"/>
              <a:buChar char="v"/>
            </a:pPr>
            <a:endParaRPr lang="en-US" sz="2400" dirty="0">
              <a:latin typeface="Calibri Light" panose="020F0302020204030204" pitchFamily="34" charset="0"/>
              <a:ea typeface="Times New Roman" panose="02020603050405020304" pitchFamily="18" charset="0"/>
              <a:cs typeface="Calibri Light" panose="020F0302020204030204" pitchFamily="34" charset="0"/>
            </a:endParaRPr>
          </a:p>
          <a:p>
            <a:pPr marL="342900" indent="-342900">
              <a:buFont typeface="Wingdings" panose="05000000000000000000" pitchFamily="2" charset="2"/>
              <a:buChar char="v"/>
            </a:pPr>
            <a:r>
              <a:rPr lang="en-US" sz="2400" dirty="0">
                <a:effectLst/>
                <a:latin typeface="Calibri Light" panose="020F0302020204030204" pitchFamily="34" charset="0"/>
                <a:ea typeface="Times New Roman" panose="02020603050405020304" pitchFamily="18" charset="0"/>
                <a:cs typeface="Calibri Light" panose="020F0302020204030204" pitchFamily="34" charset="0"/>
              </a:rPr>
              <a:t>Secondary conjugations might also occur during Phase III, giving origin to non-phytotoxic compounds. </a:t>
            </a:r>
            <a:endParaRPr lang="en-US" sz="2400" b="0" i="0" dirty="0">
              <a:effectLst/>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xmlns="" val="2488089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F5C2F356-034E-4B22-9115-A1CCC4DDDA02}"/>
              </a:ext>
            </a:extLst>
          </p:cNvPr>
          <p:cNvSpPr txBox="1"/>
          <p:nvPr/>
        </p:nvSpPr>
        <p:spPr>
          <a:xfrm>
            <a:off x="2066924" y="561767"/>
            <a:ext cx="8058151" cy="707886"/>
          </a:xfrm>
          <a:prstGeom prst="rect">
            <a:avLst/>
          </a:prstGeom>
          <a:noFill/>
        </p:spPr>
        <p:txBody>
          <a:bodyPr wrap="square" rtlCol="0">
            <a:spAutoFit/>
          </a:bodyPr>
          <a:lstStyle/>
          <a:p>
            <a:r>
              <a:rPr lang="en-US" sz="4000" dirty="0">
                <a:latin typeface="Segoe UI Semibold" panose="020B0702040204020203" pitchFamily="34" charset="0"/>
                <a:cs typeface="Segoe UI Semibold" panose="020B0702040204020203" pitchFamily="34" charset="0"/>
              </a:rPr>
              <a:t>Phase IV   (Final Metabolites)</a:t>
            </a:r>
          </a:p>
        </p:txBody>
      </p:sp>
      <p:sp>
        <p:nvSpPr>
          <p:cNvPr id="3" name="TextBox 2">
            <a:extLst>
              <a:ext uri="{FF2B5EF4-FFF2-40B4-BE49-F238E27FC236}">
                <a16:creationId xmlns:a16="http://schemas.microsoft.com/office/drawing/2014/main" xmlns="" id="{52E22F96-D358-41CD-86C2-6159FE7B03EC}"/>
              </a:ext>
            </a:extLst>
          </p:cNvPr>
          <p:cNvSpPr txBox="1"/>
          <p:nvPr/>
        </p:nvSpPr>
        <p:spPr>
          <a:xfrm>
            <a:off x="1534714" y="2303412"/>
            <a:ext cx="8795149" cy="3046988"/>
          </a:xfrm>
          <a:prstGeom prst="rect">
            <a:avLst/>
          </a:prstGeom>
          <a:noFill/>
        </p:spPr>
        <p:txBody>
          <a:bodyPr wrap="square" rtlCol="0">
            <a:spAutoFit/>
          </a:bodyPr>
          <a:lstStyle/>
          <a:p>
            <a:pPr marL="342900" indent="-342900">
              <a:buFont typeface="Wingdings" panose="05000000000000000000" pitchFamily="2" charset="2"/>
              <a:buChar char="v"/>
            </a:pPr>
            <a:r>
              <a:rPr lang="en-US" sz="2400" dirty="0">
                <a:latin typeface="Calibri Light" panose="020F0302020204030204" pitchFamily="34" charset="0"/>
                <a:ea typeface="Times New Roman" panose="02020603050405020304" pitchFamily="18" charset="0"/>
                <a:cs typeface="Calibri Light" panose="020F0302020204030204" pitchFamily="34" charset="0"/>
              </a:rPr>
              <a:t>I</a:t>
            </a:r>
            <a:r>
              <a:rPr lang="en-US" sz="2400" dirty="0">
                <a:effectLst/>
                <a:latin typeface="Calibri Light" panose="020F0302020204030204" pitchFamily="34" charset="0"/>
                <a:ea typeface="Times New Roman" panose="02020603050405020304" pitchFamily="18" charset="0"/>
                <a:cs typeface="Calibri Light" panose="020F0302020204030204" pitchFamily="34" charset="0"/>
              </a:rPr>
              <a:t>n Phase IV, the metabolites of the detoxification process, compartmentalized in vacuoles, may be associated with components of the cell wall (pectin, lignin, polysaccharides, and protein fractions) forming insoluble residue. </a:t>
            </a:r>
          </a:p>
          <a:p>
            <a:pPr marL="342900" indent="-342900">
              <a:buFont typeface="Wingdings" panose="05000000000000000000" pitchFamily="2" charset="2"/>
              <a:buChar char="v"/>
            </a:pPr>
            <a:endParaRPr lang="en-US" sz="2400" dirty="0">
              <a:effectLst/>
              <a:latin typeface="Calibri Light" panose="020F0302020204030204" pitchFamily="34" charset="0"/>
              <a:ea typeface="Times New Roman" panose="02020603050405020304" pitchFamily="18" charset="0"/>
              <a:cs typeface="Calibri Light" panose="020F0302020204030204" pitchFamily="34" charset="0"/>
            </a:endParaRPr>
          </a:p>
          <a:p>
            <a:pPr marL="342900" indent="-342900">
              <a:buFont typeface="Wingdings" panose="05000000000000000000" pitchFamily="2" charset="2"/>
              <a:buChar char="v"/>
            </a:pPr>
            <a:r>
              <a:rPr lang="en-US" sz="2400" dirty="0">
                <a:effectLst/>
                <a:latin typeface="Calibri Light" panose="020F0302020204030204" pitchFamily="34" charset="0"/>
                <a:ea typeface="Times New Roman" panose="02020603050405020304" pitchFamily="18" charset="0"/>
                <a:cs typeface="Calibri Light" panose="020F0302020204030204" pitchFamily="34" charset="0"/>
              </a:rPr>
              <a:t>The reactions, solubility, phytotoxicity and mobility of metabolites in plants during the herbicide detoxification process over the four Phases are listed below: </a:t>
            </a:r>
          </a:p>
        </p:txBody>
      </p:sp>
    </p:spTree>
    <p:extLst>
      <p:ext uri="{BB962C8B-B14F-4D97-AF65-F5344CB8AC3E}">
        <p14:creationId xmlns:p14="http://schemas.microsoft.com/office/powerpoint/2010/main" xmlns="" val="829907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xmlns="" id="{9A926BDB-98EF-43B0-A66B-1A6EF8FB28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xmlns="" id="{A722A754-56A5-43DA-ADE3-C2704FABA2DC}"/>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xmlns="" val="0"/>
              </a:ext>
            </a:extLst>
          </a:blip>
          <a:stretch>
            <a:fillRect/>
          </a:stretch>
        </p:blipFill>
        <p:spPr>
          <a:xfrm>
            <a:off x="1067" y="0"/>
            <a:ext cx="12189867" cy="6858000"/>
          </a:xfrm>
          <a:prstGeom prst="rect">
            <a:avLst/>
          </a:prstGeom>
        </p:spPr>
      </p:pic>
      <p:sp>
        <p:nvSpPr>
          <p:cNvPr id="75" name="Rectangle 74">
            <a:extLst>
              <a:ext uri="{FF2B5EF4-FFF2-40B4-BE49-F238E27FC236}">
                <a16:creationId xmlns:a16="http://schemas.microsoft.com/office/drawing/2014/main" xmlns="" id="{90FADDEF-2C10-4B0B-868E-6A655B671D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77012" y="480060"/>
            <a:ext cx="11237976" cy="5897880"/>
          </a:xfrm>
          <a:prstGeom prst="rect">
            <a:avLst/>
          </a:prstGeom>
          <a:solidFill>
            <a:srgbClr val="FFFFFF"/>
          </a:solidFill>
          <a:ln w="22225">
            <a:solidFill>
              <a:schemeClr val="accent1"/>
            </a:solidFill>
            <a:miter lim="800000"/>
          </a:ln>
          <a:effectLst>
            <a:outerShdw blurRad="762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Table&#10;&#10;Description automatically generated">
            <a:extLst>
              <a:ext uri="{FF2B5EF4-FFF2-40B4-BE49-F238E27FC236}">
                <a16:creationId xmlns:a16="http://schemas.microsoft.com/office/drawing/2014/main" xmlns="" id="{7B6CB85F-1640-4700-B009-2280F5EAA3C9}"/>
              </a:ext>
            </a:extLst>
          </p:cNvPr>
          <p:cNvPicPr>
            <a:picLocks noChangeAspect="1" noChangeArrowheads="1"/>
          </p:cNvPicPr>
          <p:nvPr/>
        </p:nvPicPr>
        <p:blipFill>
          <a:blip r:embed="rId3">
            <a:extLst>
              <a:ext uri="{28A0092B-C50C-407E-A947-70E740481C1C}">
                <a14:useLocalDpi xmlns:a14="http://schemas.microsoft.com/office/drawing/2010/main" xmlns="" val="0"/>
              </a:ext>
            </a:extLst>
          </a:blip>
          <a:stretch>
            <a:fillRect/>
          </a:stretch>
        </p:blipFill>
        <p:spPr bwMode="auto">
          <a:xfrm>
            <a:off x="643467" y="1041167"/>
            <a:ext cx="10905066" cy="477566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45624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204B6EBA-5A5C-484B-B2E6-2176F05C6556}"/>
              </a:ext>
            </a:extLst>
          </p:cNvPr>
          <p:cNvSpPr txBox="1"/>
          <p:nvPr/>
        </p:nvSpPr>
        <p:spPr>
          <a:xfrm>
            <a:off x="2905125" y="428179"/>
            <a:ext cx="7229475" cy="707886"/>
          </a:xfrm>
          <a:prstGeom prst="rect">
            <a:avLst/>
          </a:prstGeom>
          <a:noFill/>
        </p:spPr>
        <p:txBody>
          <a:bodyPr wrap="square" rtlCol="0">
            <a:spAutoFit/>
          </a:bodyPr>
          <a:lstStyle/>
          <a:p>
            <a:r>
              <a:rPr lang="en-US" sz="4000" dirty="0">
                <a:latin typeface="Segoe UI Semibold" panose="020B0702040204020203" pitchFamily="34" charset="0"/>
                <a:cs typeface="Segoe UI Semibold" panose="020B0702040204020203" pitchFamily="34" charset="0"/>
              </a:rPr>
              <a:t>Heavy Metal Detoxification</a:t>
            </a:r>
          </a:p>
        </p:txBody>
      </p:sp>
      <p:sp>
        <p:nvSpPr>
          <p:cNvPr id="3" name="TextBox 2">
            <a:extLst>
              <a:ext uri="{FF2B5EF4-FFF2-40B4-BE49-F238E27FC236}">
                <a16:creationId xmlns:a16="http://schemas.microsoft.com/office/drawing/2014/main" xmlns="" id="{A9FA7593-BEE5-4B05-9E71-FF3FD230C701}"/>
              </a:ext>
            </a:extLst>
          </p:cNvPr>
          <p:cNvSpPr txBox="1"/>
          <p:nvPr/>
        </p:nvSpPr>
        <p:spPr>
          <a:xfrm>
            <a:off x="1273969" y="1536174"/>
            <a:ext cx="9644062" cy="4893647"/>
          </a:xfrm>
          <a:prstGeom prst="rect">
            <a:avLst/>
          </a:prstGeom>
          <a:noFill/>
        </p:spPr>
        <p:txBody>
          <a:bodyPr wrap="square" rtlCol="0">
            <a:spAutoFit/>
          </a:bodyPr>
          <a:lstStyle/>
          <a:p>
            <a:pPr marL="342900" indent="-342900">
              <a:buFont typeface="Wingdings" panose="05000000000000000000" pitchFamily="2" charset="2"/>
              <a:buChar char="v"/>
            </a:pPr>
            <a:r>
              <a:rPr lang="en-US" sz="2400" b="0" dirty="0">
                <a:effectLst/>
                <a:latin typeface="Calibri Light" panose="020F0302020204030204" pitchFamily="34" charset="0"/>
                <a:cs typeface="Calibri Light" panose="020F0302020204030204" pitchFamily="34" charset="0"/>
              </a:rPr>
              <a:t>Plants have diverse mechanisms for metal </a:t>
            </a:r>
            <a:r>
              <a:rPr lang="en-US" sz="2400" dirty="0">
                <a:latin typeface="Calibri Light" panose="020F0302020204030204" pitchFamily="34" charset="0"/>
                <a:cs typeface="Calibri Light" panose="020F0302020204030204" pitchFamily="34" charset="0"/>
              </a:rPr>
              <a:t>detoxification</a:t>
            </a:r>
            <a:r>
              <a:rPr lang="en-US" sz="2400" b="0" dirty="0">
                <a:effectLst/>
                <a:latin typeface="Calibri Light" panose="020F0302020204030204" pitchFamily="34" charset="0"/>
                <a:cs typeface="Calibri Light" panose="020F0302020204030204" pitchFamily="34" charset="0"/>
              </a:rPr>
              <a:t>, enabling them to tolerate heavy metal stress. </a:t>
            </a:r>
          </a:p>
          <a:p>
            <a:pPr marL="342900" indent="-342900">
              <a:buFont typeface="Wingdings" panose="05000000000000000000" pitchFamily="2" charset="2"/>
              <a:buChar char="v"/>
            </a:pPr>
            <a:endParaRPr lang="en-US" sz="2400" b="0" dirty="0">
              <a:effectLst/>
              <a:latin typeface="Calibri Light" panose="020F0302020204030204" pitchFamily="34" charset="0"/>
              <a:cs typeface="Calibri Light" panose="020F0302020204030204" pitchFamily="34" charset="0"/>
            </a:endParaRPr>
          </a:p>
          <a:p>
            <a:pPr marL="342900" indent="-342900">
              <a:buFont typeface="Wingdings" panose="05000000000000000000" pitchFamily="2" charset="2"/>
              <a:buChar char="v"/>
            </a:pPr>
            <a:r>
              <a:rPr lang="en-US" sz="2400" b="0" dirty="0">
                <a:effectLst/>
                <a:latin typeface="Calibri Light" panose="020F0302020204030204" pitchFamily="34" charset="0"/>
                <a:cs typeface="Calibri Light" panose="020F0302020204030204" pitchFamily="34" charset="0"/>
              </a:rPr>
              <a:t>The defense systems against heavy metal stress include </a:t>
            </a:r>
            <a:r>
              <a:rPr lang="en-US" sz="2400" dirty="0">
                <a:latin typeface="Calibri Light" panose="020F0302020204030204" pitchFamily="34" charset="0"/>
                <a:cs typeface="Calibri Light" panose="020F0302020204030204" pitchFamily="34" charset="0"/>
              </a:rPr>
              <a:t>mycorrhizae</a:t>
            </a:r>
            <a:r>
              <a:rPr lang="en-US" sz="2400" b="0" dirty="0">
                <a:effectLst/>
                <a:latin typeface="Calibri Light" panose="020F0302020204030204" pitchFamily="34" charset="0"/>
                <a:cs typeface="Calibri Light" panose="020F0302020204030204" pitchFamily="34" charset="0"/>
              </a:rPr>
              <a:t>, cellular exudates, plasma membrane, heat shock proteins, phytochelatins (PCs), </a:t>
            </a:r>
            <a:r>
              <a:rPr lang="en-US" sz="2400" dirty="0">
                <a:latin typeface="Calibri Light" panose="020F0302020204030204" pitchFamily="34" charset="0"/>
                <a:cs typeface="Calibri Light" panose="020F0302020204030204" pitchFamily="34" charset="0"/>
              </a:rPr>
              <a:t>metallothionein</a:t>
            </a:r>
            <a:r>
              <a:rPr lang="en-US" sz="2400" b="0" dirty="0">
                <a:effectLst/>
                <a:latin typeface="Calibri Light" panose="020F0302020204030204" pitchFamily="34" charset="0"/>
                <a:cs typeface="Calibri Light" panose="020F0302020204030204" pitchFamily="34" charset="0"/>
              </a:rPr>
              <a:t> (MTs), organic acids, and amino acids.</a:t>
            </a:r>
          </a:p>
          <a:p>
            <a:r>
              <a:rPr lang="en-US" sz="2400" b="0" dirty="0">
                <a:effectLst/>
                <a:latin typeface="Calibri Light" panose="020F0302020204030204" pitchFamily="34" charset="0"/>
                <a:cs typeface="Calibri Light" panose="020F0302020204030204" pitchFamily="34" charset="0"/>
              </a:rPr>
              <a:t> </a:t>
            </a:r>
          </a:p>
          <a:p>
            <a:pPr marL="342900" indent="-342900">
              <a:buFont typeface="Wingdings" panose="05000000000000000000" pitchFamily="2" charset="2"/>
              <a:buChar char="v"/>
            </a:pPr>
            <a:r>
              <a:rPr lang="en-US" sz="2400" b="0" dirty="0">
                <a:effectLst/>
                <a:latin typeface="Calibri Light" panose="020F0302020204030204" pitchFamily="34" charset="0"/>
                <a:cs typeface="Calibri Light" panose="020F0302020204030204" pitchFamily="34" charset="0"/>
              </a:rPr>
              <a:t>Extracellular plants include roles for mycorrhizae and extracellular exudates in the plasma membrane either by dropping by absorption of heavy metal or by inducing the </a:t>
            </a:r>
            <a:r>
              <a:rPr lang="en-US" sz="2400" dirty="0">
                <a:latin typeface="Calibri Light" panose="020F0302020204030204" pitchFamily="34" charset="0"/>
                <a:cs typeface="Calibri Light" panose="020F0302020204030204" pitchFamily="34" charset="0"/>
              </a:rPr>
              <a:t>efflux</a:t>
            </a:r>
            <a:r>
              <a:rPr lang="en-US" sz="2400" b="0" dirty="0">
                <a:effectLst/>
                <a:latin typeface="Calibri Light" panose="020F0302020204030204" pitchFamily="34" charset="0"/>
                <a:cs typeface="Calibri Light" panose="020F0302020204030204" pitchFamily="34" charset="0"/>
              </a:rPr>
              <a:t> pumping of metal ions. </a:t>
            </a:r>
          </a:p>
          <a:p>
            <a:pPr marL="342900" indent="-342900">
              <a:buFont typeface="Wingdings" panose="05000000000000000000" pitchFamily="2" charset="2"/>
              <a:buChar char="v"/>
            </a:pPr>
            <a:endParaRPr lang="en-US" sz="2400" b="0" dirty="0">
              <a:effectLst/>
              <a:latin typeface="Calibri Light" panose="020F0302020204030204" pitchFamily="34" charset="0"/>
              <a:cs typeface="Calibri Light" panose="020F0302020204030204" pitchFamily="34" charset="0"/>
            </a:endParaRPr>
          </a:p>
          <a:p>
            <a:pPr marL="342900" indent="-342900">
              <a:buFont typeface="Wingdings" panose="05000000000000000000" pitchFamily="2" charset="2"/>
              <a:buChar char="v"/>
            </a:pPr>
            <a:r>
              <a:rPr lang="en-US" sz="2400" dirty="0">
                <a:latin typeface="Calibri Light" panose="020F0302020204030204" pitchFamily="34" charset="0"/>
                <a:cs typeface="Calibri Light" panose="020F0302020204030204" pitchFamily="34" charset="0"/>
              </a:rPr>
              <a:t>While</a:t>
            </a:r>
            <a:r>
              <a:rPr lang="en-US" sz="2400" b="0" dirty="0">
                <a:effectLst/>
                <a:latin typeface="Calibri Light" panose="020F0302020204030204" pitchFamily="34" charset="0"/>
                <a:cs typeface="Calibri Light" panose="020F0302020204030204" pitchFamily="34" charset="0"/>
              </a:rPr>
              <a:t> intracellularly heat shock proteins, MTs, organic acids, amino acids, and PCs also play a vital role in tolerance of different heavy metals.</a:t>
            </a:r>
            <a:endParaRPr lang="en-US" sz="24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xmlns="" val="1214740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04B2B936-77E6-47BB-8910-B77B7B421E99}"/>
              </a:ext>
            </a:extLst>
          </p:cNvPr>
          <p:cNvSpPr txBox="1"/>
          <p:nvPr/>
        </p:nvSpPr>
        <p:spPr>
          <a:xfrm>
            <a:off x="4233862" y="457200"/>
            <a:ext cx="5514975" cy="707886"/>
          </a:xfrm>
          <a:prstGeom prst="rect">
            <a:avLst/>
          </a:prstGeom>
          <a:noFill/>
        </p:spPr>
        <p:txBody>
          <a:bodyPr wrap="square" rtlCol="0">
            <a:spAutoFit/>
          </a:bodyPr>
          <a:lstStyle/>
          <a:p>
            <a:r>
              <a:rPr lang="en-US" sz="4000" dirty="0">
                <a:latin typeface="Segoe UI Semibold" panose="020B0702040204020203" pitchFamily="34" charset="0"/>
                <a:cs typeface="Segoe UI Semibold" panose="020B0702040204020203" pitchFamily="34" charset="0"/>
              </a:rPr>
              <a:t>Mycorrhizae</a:t>
            </a:r>
          </a:p>
        </p:txBody>
      </p:sp>
      <p:sp>
        <p:nvSpPr>
          <p:cNvPr id="3" name="TextBox 2">
            <a:extLst>
              <a:ext uri="{FF2B5EF4-FFF2-40B4-BE49-F238E27FC236}">
                <a16:creationId xmlns:a16="http://schemas.microsoft.com/office/drawing/2014/main" xmlns="" id="{8FE79745-7B34-4035-BC23-692141E812FC}"/>
              </a:ext>
            </a:extLst>
          </p:cNvPr>
          <p:cNvSpPr txBox="1"/>
          <p:nvPr/>
        </p:nvSpPr>
        <p:spPr>
          <a:xfrm>
            <a:off x="1254918" y="1700213"/>
            <a:ext cx="9424988" cy="4893647"/>
          </a:xfrm>
          <a:prstGeom prst="rect">
            <a:avLst/>
          </a:prstGeom>
          <a:noFill/>
        </p:spPr>
        <p:txBody>
          <a:bodyPr wrap="square" rtlCol="0">
            <a:spAutoFit/>
          </a:bodyPr>
          <a:lstStyle/>
          <a:p>
            <a:pPr marL="342900" indent="-342900">
              <a:buFont typeface="Wingdings" panose="05000000000000000000" pitchFamily="2" charset="2"/>
              <a:buChar char="v"/>
            </a:pPr>
            <a:r>
              <a:rPr lang="en-US" sz="2400" dirty="0">
                <a:latin typeface="Merriweather"/>
              </a:rPr>
              <a:t>M</a:t>
            </a:r>
            <a:r>
              <a:rPr lang="en-US" sz="2400" b="0" i="0" dirty="0">
                <a:effectLst/>
                <a:latin typeface="Merriweather"/>
              </a:rPr>
              <a:t>ycorrhizas, and particularly ectomycorrhizas that are characteristic of trees and shrubs, can be effective in improving the effects of metal toxicity on the host plant.</a:t>
            </a:r>
          </a:p>
          <a:p>
            <a:pPr marL="342900" indent="-342900">
              <a:buFont typeface="Wingdings" panose="05000000000000000000" pitchFamily="2" charset="2"/>
              <a:buChar char="v"/>
            </a:pPr>
            <a:endParaRPr lang="en-US" sz="2400" b="0" i="0" dirty="0">
              <a:effectLst/>
              <a:latin typeface="Merriweather"/>
            </a:endParaRPr>
          </a:p>
          <a:p>
            <a:pPr marL="342900" indent="-342900">
              <a:buFont typeface="Wingdings" panose="05000000000000000000" pitchFamily="2" charset="2"/>
              <a:buChar char="v"/>
            </a:pPr>
            <a:r>
              <a:rPr lang="en-US" sz="2400" b="0" i="0" dirty="0">
                <a:effectLst/>
                <a:latin typeface="Merriweather"/>
              </a:rPr>
              <a:t>For example, Colpaert and Van showed that the ectomycorrhizal fungus </a:t>
            </a:r>
            <a:r>
              <a:rPr lang="en-US" sz="2400" b="0" i="1" dirty="0">
                <a:effectLst/>
                <a:latin typeface="Merriweather"/>
              </a:rPr>
              <a:t>Paxillus involutus</a:t>
            </a:r>
            <a:r>
              <a:rPr lang="en-US" sz="2400" b="0" i="0" dirty="0">
                <a:effectLst/>
                <a:latin typeface="Merriweather"/>
              </a:rPr>
              <a:t> retained Zn and that this reduced the Zn content of </a:t>
            </a:r>
            <a:r>
              <a:rPr lang="en-US" sz="2400" b="0" i="1" dirty="0">
                <a:effectLst/>
                <a:latin typeface="Merriweather"/>
              </a:rPr>
              <a:t>Pinus sylvestris</a:t>
            </a:r>
            <a:r>
              <a:rPr lang="en-US" sz="2400" b="0" i="0" dirty="0">
                <a:effectLst/>
                <a:latin typeface="Merriweather"/>
              </a:rPr>
              <a:t>, whereas another species </a:t>
            </a:r>
            <a:r>
              <a:rPr lang="en-US" sz="2400" b="0" i="1" dirty="0">
                <a:effectLst/>
                <a:latin typeface="Merriweather"/>
              </a:rPr>
              <a:t>Thelephora terrestris</a:t>
            </a:r>
            <a:r>
              <a:rPr lang="en-US" sz="2400" b="0" i="0" dirty="0">
                <a:effectLst/>
                <a:latin typeface="Merriweather"/>
              </a:rPr>
              <a:t> retained little Zn and even increased the Zn content of the host. </a:t>
            </a:r>
          </a:p>
          <a:p>
            <a:pPr marL="342900" indent="-342900">
              <a:buFont typeface="Wingdings" panose="05000000000000000000" pitchFamily="2" charset="2"/>
              <a:buChar char="v"/>
            </a:pPr>
            <a:endParaRPr lang="en-US" sz="2400" b="0" i="0" dirty="0">
              <a:effectLst/>
              <a:latin typeface="Merriweather"/>
            </a:endParaRPr>
          </a:p>
          <a:p>
            <a:pPr marL="342900" indent="-342900">
              <a:buFont typeface="Wingdings" panose="05000000000000000000" pitchFamily="2" charset="2"/>
              <a:buChar char="v"/>
            </a:pPr>
            <a:r>
              <a:rPr lang="en-US" sz="2400" b="0" i="0" dirty="0">
                <a:effectLst/>
                <a:latin typeface="Merriweather"/>
              </a:rPr>
              <a:t>Similarly, the mycorrhizal species </a:t>
            </a:r>
            <a:r>
              <a:rPr lang="en-US" sz="2400" b="0" i="1" dirty="0">
                <a:effectLst/>
                <a:latin typeface="Merriweather"/>
              </a:rPr>
              <a:t>Suillus bovinus</a:t>
            </a:r>
            <a:r>
              <a:rPr lang="en-US" sz="2400" b="0" i="0" dirty="0">
                <a:effectLst/>
                <a:latin typeface="Merriweather"/>
              </a:rPr>
              <a:t> and </a:t>
            </a:r>
            <a:r>
              <a:rPr lang="en-US" sz="2400" b="0" i="1" dirty="0">
                <a:effectLst/>
                <a:latin typeface="Merriweather"/>
              </a:rPr>
              <a:t>T. terrestris</a:t>
            </a:r>
            <a:r>
              <a:rPr lang="en-US" sz="2400" b="0" i="0" dirty="0">
                <a:effectLst/>
                <a:latin typeface="Merriweather"/>
              </a:rPr>
              <a:t> both protected </a:t>
            </a:r>
            <a:r>
              <a:rPr lang="en-US" sz="2400" b="0" i="1" dirty="0">
                <a:effectLst/>
                <a:latin typeface="Merriweather"/>
              </a:rPr>
              <a:t>P. sylvestris</a:t>
            </a:r>
            <a:r>
              <a:rPr lang="en-US" sz="2400" b="0" i="0" dirty="0">
                <a:effectLst/>
                <a:latin typeface="Merriweather"/>
              </a:rPr>
              <a:t> against Cu toxicity, the amount of Cu retained by the two fungi varied considerably. </a:t>
            </a:r>
            <a:endParaRPr lang="en-US" sz="2400" dirty="0"/>
          </a:p>
        </p:txBody>
      </p:sp>
    </p:spTree>
    <p:extLst>
      <p:ext uri="{BB962C8B-B14F-4D97-AF65-F5344CB8AC3E}">
        <p14:creationId xmlns:p14="http://schemas.microsoft.com/office/powerpoint/2010/main" xmlns="" val="4093255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CD322B83-C85D-47A9-97B9-3C0442477706}"/>
              </a:ext>
            </a:extLst>
          </p:cNvPr>
          <p:cNvSpPr txBox="1"/>
          <p:nvPr/>
        </p:nvSpPr>
        <p:spPr>
          <a:xfrm>
            <a:off x="2814638" y="600075"/>
            <a:ext cx="6757987" cy="707886"/>
          </a:xfrm>
          <a:prstGeom prst="rect">
            <a:avLst/>
          </a:prstGeom>
          <a:noFill/>
        </p:spPr>
        <p:txBody>
          <a:bodyPr wrap="square" rtlCol="0">
            <a:spAutoFit/>
          </a:bodyPr>
          <a:lstStyle/>
          <a:p>
            <a:r>
              <a:rPr lang="en-US" sz="4000" dirty="0">
                <a:latin typeface="Segoe UI Semibold" panose="020B0702040204020203" pitchFamily="34" charset="0"/>
                <a:cs typeface="Segoe UI Semibold" panose="020B0702040204020203" pitchFamily="34" charset="0"/>
              </a:rPr>
              <a:t>Cell wall &amp; Root Exudates</a:t>
            </a:r>
          </a:p>
        </p:txBody>
      </p:sp>
      <p:sp>
        <p:nvSpPr>
          <p:cNvPr id="3" name="TextBox 2">
            <a:extLst>
              <a:ext uri="{FF2B5EF4-FFF2-40B4-BE49-F238E27FC236}">
                <a16:creationId xmlns:a16="http://schemas.microsoft.com/office/drawing/2014/main" xmlns="" id="{ED914F84-F1E1-432E-8095-FBF8D12150E8}"/>
              </a:ext>
            </a:extLst>
          </p:cNvPr>
          <p:cNvSpPr txBox="1"/>
          <p:nvPr/>
        </p:nvSpPr>
        <p:spPr>
          <a:xfrm>
            <a:off x="1157287" y="1876485"/>
            <a:ext cx="9458325" cy="4524315"/>
          </a:xfrm>
          <a:prstGeom prst="rect">
            <a:avLst/>
          </a:prstGeom>
          <a:noFill/>
        </p:spPr>
        <p:txBody>
          <a:bodyPr wrap="square" rtlCol="0">
            <a:spAutoFit/>
          </a:bodyPr>
          <a:lstStyle/>
          <a:p>
            <a:pPr marL="342900" indent="-342900">
              <a:buFont typeface="Wingdings" panose="05000000000000000000" pitchFamily="2" charset="2"/>
              <a:buChar char="v"/>
            </a:pPr>
            <a:r>
              <a:rPr lang="en-US" sz="2400" dirty="0">
                <a:latin typeface="Calibri" panose="020F0502020204030204" pitchFamily="34" charset="0"/>
                <a:cs typeface="Calibri" panose="020F0502020204030204" pitchFamily="34" charset="0"/>
              </a:rPr>
              <a:t>T</a:t>
            </a:r>
            <a:r>
              <a:rPr lang="en-US" sz="2400" b="0" i="0" dirty="0">
                <a:effectLst/>
                <a:latin typeface="Calibri" panose="020F0502020204030204" pitchFamily="34" charset="0"/>
                <a:cs typeface="Calibri" panose="020F0502020204030204" pitchFamily="34" charset="0"/>
              </a:rPr>
              <a:t>he root cell wall is directly in contact with metals in the soil solution, adsorption onto the cell wall must be of limited capacity and thus have a limited effect on metal activity at the surface of the plasma membrane.</a:t>
            </a:r>
          </a:p>
          <a:p>
            <a:pPr marL="342900" indent="-342900">
              <a:buFont typeface="Wingdings" panose="05000000000000000000" pitchFamily="2" charset="2"/>
              <a:buChar char="v"/>
            </a:pPr>
            <a:endParaRPr lang="en-US" sz="2400"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v"/>
            </a:pPr>
            <a:r>
              <a:rPr lang="en-US" sz="2400" b="0" i="0" dirty="0">
                <a:effectLst/>
                <a:latin typeface="Calibri" panose="020F0502020204030204" pitchFamily="34" charset="0"/>
                <a:cs typeface="Calibri" panose="020F0502020204030204" pitchFamily="34" charset="0"/>
              </a:rPr>
              <a:t>Root exudates have a variety of roles including that of metal chelators that may enhance the uptake of certain metals. </a:t>
            </a:r>
          </a:p>
          <a:p>
            <a:pPr marL="342900" indent="-342900">
              <a:buFont typeface="Wingdings" panose="05000000000000000000" pitchFamily="2" charset="2"/>
              <a:buChar char="v"/>
            </a:pPr>
            <a:endParaRPr lang="en-US" sz="2400"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v"/>
            </a:pPr>
            <a:r>
              <a:rPr lang="en-US" sz="2400" b="0" i="0" dirty="0">
                <a:effectLst/>
                <a:latin typeface="Calibri" panose="020F0502020204030204" pitchFamily="34" charset="0"/>
                <a:cs typeface="Calibri" panose="020F0502020204030204" pitchFamily="34" charset="0"/>
              </a:rPr>
              <a:t>The role of Ni‐chelating exudates in Ni hyperaccumulating plants, it was observed that the Ni‐chelating histidine and citrate accumulated in the root exudates of non‐hyperaccumulating plants, and thus could help to reduce Ni uptake and so play a role in a Ni‐detoxification strategy.</a:t>
            </a: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xmlns="" val="20021483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04B2B936-77E6-47BB-8910-B77B7B421E99}"/>
              </a:ext>
            </a:extLst>
          </p:cNvPr>
          <p:cNvSpPr txBox="1"/>
          <p:nvPr/>
        </p:nvSpPr>
        <p:spPr>
          <a:xfrm>
            <a:off x="3862387" y="685800"/>
            <a:ext cx="5514975" cy="707886"/>
          </a:xfrm>
          <a:prstGeom prst="rect">
            <a:avLst/>
          </a:prstGeom>
          <a:noFill/>
        </p:spPr>
        <p:txBody>
          <a:bodyPr wrap="square" rtlCol="0">
            <a:spAutoFit/>
          </a:bodyPr>
          <a:lstStyle/>
          <a:p>
            <a:r>
              <a:rPr lang="en-US" sz="4000" dirty="0">
                <a:latin typeface="Segoe UI Semibold" panose="020B0702040204020203" pitchFamily="34" charset="0"/>
                <a:cs typeface="Segoe UI Semibold" panose="020B0702040204020203" pitchFamily="34" charset="0"/>
              </a:rPr>
              <a:t>Plasma Membrane</a:t>
            </a:r>
          </a:p>
        </p:txBody>
      </p:sp>
      <p:sp>
        <p:nvSpPr>
          <p:cNvPr id="3" name="TextBox 2">
            <a:extLst>
              <a:ext uri="{FF2B5EF4-FFF2-40B4-BE49-F238E27FC236}">
                <a16:creationId xmlns:a16="http://schemas.microsoft.com/office/drawing/2014/main" xmlns="" id="{8FE79745-7B34-4035-BC23-692141E812FC}"/>
              </a:ext>
            </a:extLst>
          </p:cNvPr>
          <p:cNvSpPr txBox="1"/>
          <p:nvPr/>
        </p:nvSpPr>
        <p:spPr>
          <a:xfrm>
            <a:off x="1383506" y="2071688"/>
            <a:ext cx="9424988" cy="3416320"/>
          </a:xfrm>
          <a:prstGeom prst="rect">
            <a:avLst/>
          </a:prstGeom>
          <a:noFill/>
        </p:spPr>
        <p:txBody>
          <a:bodyPr wrap="square" rtlCol="0">
            <a:spAutoFit/>
          </a:bodyPr>
          <a:lstStyle/>
          <a:p>
            <a:pPr marL="342900" indent="-342900">
              <a:buFont typeface="Wingdings" panose="05000000000000000000" pitchFamily="2" charset="2"/>
              <a:buChar char="v"/>
            </a:pPr>
            <a:r>
              <a:rPr lang="en-US" sz="2400" b="0" i="0" dirty="0">
                <a:effectLst/>
                <a:latin typeface="Merriweather"/>
              </a:rPr>
              <a:t>The plant plasma membrane may be regarded as the first ‘living’ structure that is a target for heavy metal toxicity. </a:t>
            </a:r>
          </a:p>
          <a:p>
            <a:pPr marL="342900" indent="-342900">
              <a:buFont typeface="Wingdings" panose="05000000000000000000" pitchFamily="2" charset="2"/>
              <a:buChar char="v"/>
            </a:pPr>
            <a:endParaRPr lang="en-US" sz="2400" dirty="0">
              <a:latin typeface="Merriweather"/>
            </a:endParaRPr>
          </a:p>
          <a:p>
            <a:pPr marL="342900" indent="-342900">
              <a:buFont typeface="Wingdings" panose="05000000000000000000" pitchFamily="2" charset="2"/>
              <a:buChar char="v"/>
            </a:pPr>
            <a:r>
              <a:rPr lang="en-US" sz="2400" b="0" i="0" dirty="0">
                <a:effectLst/>
                <a:latin typeface="Merriweather"/>
              </a:rPr>
              <a:t>Plasma membrane function may be rapidly affected by heavy metals as seen by an increased leakage from cells in the presence of high concentrations of metals, particularly of Cu. </a:t>
            </a:r>
          </a:p>
          <a:p>
            <a:pPr marL="342900" indent="-342900">
              <a:buFont typeface="Wingdings" panose="05000000000000000000" pitchFamily="2" charset="2"/>
              <a:buChar char="v"/>
            </a:pPr>
            <a:endParaRPr lang="en-US" sz="2400" dirty="0">
              <a:latin typeface="Merriweather"/>
            </a:endParaRPr>
          </a:p>
          <a:p>
            <a:pPr marL="342900" indent="-342900">
              <a:buFont typeface="Wingdings" panose="05000000000000000000" pitchFamily="2" charset="2"/>
              <a:buChar char="v"/>
            </a:pPr>
            <a:r>
              <a:rPr lang="en-US" sz="2400" b="0" i="0" dirty="0">
                <a:effectLst/>
                <a:latin typeface="Merriweather"/>
              </a:rPr>
              <a:t>For example, it was shown that Cu, but not Zn, caused increased K</a:t>
            </a:r>
            <a:r>
              <a:rPr lang="en-US" sz="2400" b="0" i="0" baseline="30000" dirty="0">
                <a:effectLst/>
                <a:latin typeface="Source Sans Pro" panose="020B0503030403020204" pitchFamily="34" charset="0"/>
              </a:rPr>
              <a:t>+</a:t>
            </a:r>
            <a:r>
              <a:rPr lang="en-US" sz="2400" b="0" i="0" dirty="0">
                <a:effectLst/>
                <a:latin typeface="Merriweather"/>
              </a:rPr>
              <a:t> efflux from excised roots of </a:t>
            </a:r>
            <a:r>
              <a:rPr lang="en-US" sz="2400" b="0" i="1" dirty="0">
                <a:effectLst/>
                <a:latin typeface="Merriweather"/>
              </a:rPr>
              <a:t>Agrostis capillaris.</a:t>
            </a:r>
            <a:endParaRPr lang="en-US" sz="2400" b="0" i="0" dirty="0">
              <a:effectLst/>
              <a:latin typeface="Merriweather"/>
            </a:endParaRPr>
          </a:p>
        </p:txBody>
      </p:sp>
    </p:spTree>
    <p:extLst>
      <p:ext uri="{BB962C8B-B14F-4D97-AF65-F5344CB8AC3E}">
        <p14:creationId xmlns:p14="http://schemas.microsoft.com/office/powerpoint/2010/main" xmlns="" val="3742836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04B2B936-77E6-47BB-8910-B77B7B421E99}"/>
              </a:ext>
            </a:extLst>
          </p:cNvPr>
          <p:cNvSpPr txBox="1"/>
          <p:nvPr/>
        </p:nvSpPr>
        <p:spPr>
          <a:xfrm>
            <a:off x="3862387" y="685800"/>
            <a:ext cx="5514975" cy="707886"/>
          </a:xfrm>
          <a:prstGeom prst="rect">
            <a:avLst/>
          </a:prstGeom>
          <a:noFill/>
        </p:spPr>
        <p:txBody>
          <a:bodyPr wrap="square" rtlCol="0">
            <a:spAutoFit/>
          </a:bodyPr>
          <a:lstStyle/>
          <a:p>
            <a:r>
              <a:rPr lang="en-US" sz="4000" dirty="0">
                <a:latin typeface="Segoe UI Semibold" panose="020B0702040204020203" pitchFamily="34" charset="0"/>
                <a:cs typeface="Segoe UI Semibold" panose="020B0702040204020203" pitchFamily="34" charset="0"/>
              </a:rPr>
              <a:t>Heat </a:t>
            </a:r>
            <a:r>
              <a:rPr lang="en-US" sz="4000">
                <a:latin typeface="Segoe UI Semibold" panose="020B0702040204020203" pitchFamily="34" charset="0"/>
                <a:cs typeface="Segoe UI Semibold" panose="020B0702040204020203" pitchFamily="34" charset="0"/>
              </a:rPr>
              <a:t>Shock Proteins</a:t>
            </a:r>
            <a:endParaRPr lang="en-US" sz="4000" dirty="0">
              <a:latin typeface="Segoe UI Semibold" panose="020B0702040204020203" pitchFamily="34" charset="0"/>
              <a:cs typeface="Segoe UI Semibold" panose="020B0702040204020203" pitchFamily="34" charset="0"/>
            </a:endParaRPr>
          </a:p>
        </p:txBody>
      </p:sp>
      <p:sp>
        <p:nvSpPr>
          <p:cNvPr id="3" name="TextBox 2">
            <a:extLst>
              <a:ext uri="{FF2B5EF4-FFF2-40B4-BE49-F238E27FC236}">
                <a16:creationId xmlns:a16="http://schemas.microsoft.com/office/drawing/2014/main" xmlns="" id="{8FE79745-7B34-4035-BC23-692141E812FC}"/>
              </a:ext>
            </a:extLst>
          </p:cNvPr>
          <p:cNvSpPr txBox="1"/>
          <p:nvPr/>
        </p:nvSpPr>
        <p:spPr>
          <a:xfrm>
            <a:off x="1514476" y="1800226"/>
            <a:ext cx="8658226" cy="4154984"/>
          </a:xfrm>
          <a:prstGeom prst="rect">
            <a:avLst/>
          </a:prstGeom>
          <a:noFill/>
        </p:spPr>
        <p:txBody>
          <a:bodyPr wrap="square" rtlCol="0">
            <a:spAutoFit/>
          </a:bodyPr>
          <a:lstStyle/>
          <a:p>
            <a:pPr marL="342900" indent="-342900">
              <a:buFont typeface="Wingdings" panose="05000000000000000000" pitchFamily="2" charset="2"/>
              <a:buChar char="v"/>
            </a:pPr>
            <a:r>
              <a:rPr lang="en-US" sz="2400" i="0" dirty="0">
                <a:effectLst/>
                <a:latin typeface="Calibri Light" panose="020F0302020204030204" pitchFamily="34" charset="0"/>
                <a:cs typeface="Calibri Light" panose="020F0302020204030204" pitchFamily="34" charset="0"/>
              </a:rPr>
              <a:t>The heat shock proteins (HSPs) are a family of proteins contributing to cellular protection, protein homeostasis and cell survival against a variety of environmental and metabolic stresses.</a:t>
            </a:r>
          </a:p>
          <a:p>
            <a:pPr marL="342900" indent="-342900">
              <a:buFont typeface="Wingdings" panose="05000000000000000000" pitchFamily="2" charset="2"/>
              <a:buChar char="v"/>
            </a:pPr>
            <a:endParaRPr lang="en-US" sz="2400" dirty="0">
              <a:latin typeface="Calibri Light" panose="020F0302020204030204" pitchFamily="34" charset="0"/>
              <a:cs typeface="Calibri Light" panose="020F0302020204030204" pitchFamily="34" charset="0"/>
            </a:endParaRPr>
          </a:p>
          <a:p>
            <a:pPr marL="342900" indent="-342900">
              <a:buFont typeface="Wingdings" panose="05000000000000000000" pitchFamily="2" charset="2"/>
              <a:buChar char="v"/>
            </a:pPr>
            <a:r>
              <a:rPr lang="en-US" sz="2400" dirty="0">
                <a:latin typeface="Calibri Light" panose="020F0302020204030204" pitchFamily="34" charset="0"/>
                <a:cs typeface="Calibri Light" panose="020F0302020204030204" pitchFamily="34" charset="0"/>
              </a:rPr>
              <a:t>T</a:t>
            </a:r>
            <a:r>
              <a:rPr lang="en-US" sz="2400" i="0" dirty="0">
                <a:effectLst/>
                <a:latin typeface="Calibri Light" panose="020F0302020204030204" pitchFamily="34" charset="0"/>
                <a:cs typeface="Calibri Light" panose="020F0302020204030204" pitchFamily="34" charset="0"/>
              </a:rPr>
              <a:t>hey act as molecular chaperones in normal protein folding and assembly but may also function in the protection and repair of proteins under stress conditions.</a:t>
            </a:r>
          </a:p>
          <a:p>
            <a:pPr marL="342900" indent="-342900">
              <a:buFont typeface="Wingdings" panose="05000000000000000000" pitchFamily="2" charset="2"/>
              <a:buChar char="v"/>
            </a:pPr>
            <a:endParaRPr lang="en-US" sz="2400" i="0" dirty="0">
              <a:effectLst/>
              <a:latin typeface="Calibri Light" panose="020F0302020204030204" pitchFamily="34" charset="0"/>
              <a:cs typeface="Calibri Light" panose="020F0302020204030204" pitchFamily="34" charset="0"/>
            </a:endParaRPr>
          </a:p>
          <a:p>
            <a:pPr marL="342900" indent="-342900">
              <a:buFont typeface="Wingdings" panose="05000000000000000000" pitchFamily="2" charset="2"/>
              <a:buChar char="v"/>
            </a:pPr>
            <a:r>
              <a:rPr lang="en-US" sz="2400" b="0" i="0" dirty="0">
                <a:effectLst/>
                <a:latin typeface="Calibri Light" panose="020F0302020204030204" pitchFamily="34" charset="0"/>
                <a:cs typeface="Calibri Light" panose="020F0302020204030204" pitchFamily="34" charset="0"/>
              </a:rPr>
              <a:t>HSP17 responds to  roots of </a:t>
            </a:r>
            <a:r>
              <a:rPr lang="en-US" sz="2400" b="0" i="1" dirty="0">
                <a:effectLst/>
                <a:latin typeface="Calibri Light" panose="020F0302020204030204" pitchFamily="34" charset="0"/>
                <a:cs typeface="Calibri Light" panose="020F0302020204030204" pitchFamily="34" charset="0"/>
              </a:rPr>
              <a:t>Armeria maritima</a:t>
            </a:r>
            <a:r>
              <a:rPr lang="en-US" sz="2400" b="0" i="0" dirty="0">
                <a:effectLst/>
                <a:latin typeface="Calibri Light" panose="020F0302020204030204" pitchFamily="34" charset="0"/>
                <a:cs typeface="Calibri Light" panose="020F0302020204030204" pitchFamily="34" charset="0"/>
              </a:rPr>
              <a:t> plants grown on Cu‐rich soil and HSP70 responds to Cd stress in the seaweed  </a:t>
            </a:r>
            <a:r>
              <a:rPr lang="en-US" sz="2400" b="0" i="1" dirty="0">
                <a:effectLst/>
                <a:latin typeface="Calibri Light" panose="020F0302020204030204" pitchFamily="34" charset="0"/>
                <a:cs typeface="Calibri Light" panose="020F0302020204030204" pitchFamily="34" charset="0"/>
              </a:rPr>
              <a:t>Enteromorpha intestinalis.</a:t>
            </a:r>
            <a:endParaRPr lang="en-US" sz="2400" i="0" dirty="0">
              <a:effectLst/>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xmlns="" val="1534247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66034873-D934-4C8E-B0E3-16672170602D}"/>
              </a:ext>
            </a:extLst>
          </p:cNvPr>
          <p:cNvSpPr txBox="1"/>
          <p:nvPr/>
        </p:nvSpPr>
        <p:spPr>
          <a:xfrm>
            <a:off x="3443288" y="614363"/>
            <a:ext cx="7372350" cy="923330"/>
          </a:xfrm>
          <a:prstGeom prst="rect">
            <a:avLst/>
          </a:prstGeom>
          <a:noFill/>
        </p:spPr>
        <p:txBody>
          <a:bodyPr wrap="square" rtlCol="0">
            <a:spAutoFit/>
          </a:bodyPr>
          <a:lstStyle/>
          <a:p>
            <a:r>
              <a:rPr lang="en-US" sz="5400" dirty="0"/>
              <a:t>Detoxification</a:t>
            </a:r>
          </a:p>
        </p:txBody>
      </p:sp>
      <p:sp>
        <p:nvSpPr>
          <p:cNvPr id="3" name="TextBox 2">
            <a:extLst>
              <a:ext uri="{FF2B5EF4-FFF2-40B4-BE49-F238E27FC236}">
                <a16:creationId xmlns:a16="http://schemas.microsoft.com/office/drawing/2014/main" xmlns="" id="{296C7FCF-046D-4175-83F5-8BB0E2F648C2}"/>
              </a:ext>
            </a:extLst>
          </p:cNvPr>
          <p:cNvSpPr txBox="1"/>
          <p:nvPr/>
        </p:nvSpPr>
        <p:spPr>
          <a:xfrm>
            <a:off x="1271588" y="2586038"/>
            <a:ext cx="9058275" cy="3539430"/>
          </a:xfrm>
          <a:prstGeom prst="rect">
            <a:avLst/>
          </a:prstGeom>
          <a:noFill/>
        </p:spPr>
        <p:txBody>
          <a:bodyPr wrap="square" rtlCol="0">
            <a:spAutoFit/>
          </a:bodyPr>
          <a:lstStyle/>
          <a:p>
            <a:pPr marL="457200" indent="-457200">
              <a:buFont typeface="Wingdings" panose="05000000000000000000" pitchFamily="2" charset="2"/>
              <a:buChar char="v"/>
            </a:pPr>
            <a:r>
              <a:rPr lang="en-US" sz="2800" b="0" i="0" dirty="0">
                <a:effectLst/>
                <a:latin typeface="Calibri Light" panose="020F0302020204030204" pitchFamily="34" charset="0"/>
                <a:cs typeface="Calibri Light" panose="020F0302020204030204" pitchFamily="34" charset="0"/>
              </a:rPr>
              <a:t>A series of biochemical reactions occurring in body to convert foreign (often toxic) compounds to nontoxic or less toxic and more easily excretable forms is called detoxification.</a:t>
            </a:r>
          </a:p>
          <a:p>
            <a:pPr marL="457200" indent="-457200">
              <a:buFont typeface="Wingdings" panose="05000000000000000000" pitchFamily="2" charset="2"/>
              <a:buChar char="v"/>
            </a:pPr>
            <a:endParaRPr lang="en-US" sz="2800" b="0" i="0" dirty="0">
              <a:effectLst/>
              <a:latin typeface="Calibri Light" panose="020F0302020204030204" pitchFamily="34" charset="0"/>
              <a:cs typeface="Calibri Light" panose="020F0302020204030204" pitchFamily="34" charset="0"/>
            </a:endParaRPr>
          </a:p>
          <a:p>
            <a:pPr marL="457200" indent="-457200">
              <a:buFont typeface="Wingdings" panose="05000000000000000000" pitchFamily="2" charset="2"/>
              <a:buChar char="v"/>
            </a:pPr>
            <a:r>
              <a:rPr lang="en-US" sz="2800" dirty="0">
                <a:latin typeface="Calibri Light" panose="020F0302020204030204" pitchFamily="34" charset="0"/>
                <a:cs typeface="Calibri Light" panose="020F0302020204030204" pitchFamily="34" charset="0"/>
              </a:rPr>
              <a:t>It covers all the biochemical changes proceeding in the body, which convert foreign molecule into less toxic and more soluble that they can be easily excreted.</a:t>
            </a:r>
          </a:p>
        </p:txBody>
      </p:sp>
      <p:sp>
        <p:nvSpPr>
          <p:cNvPr id="4" name="TextBox 3">
            <a:extLst>
              <a:ext uri="{FF2B5EF4-FFF2-40B4-BE49-F238E27FC236}">
                <a16:creationId xmlns:a16="http://schemas.microsoft.com/office/drawing/2014/main" xmlns="" id="{FCD7CCEB-3F42-403B-ABDD-1B58BBE750C5}"/>
              </a:ext>
            </a:extLst>
          </p:cNvPr>
          <p:cNvSpPr txBox="1"/>
          <p:nvPr/>
        </p:nvSpPr>
        <p:spPr>
          <a:xfrm>
            <a:off x="1143000" y="1882557"/>
            <a:ext cx="3043238" cy="646331"/>
          </a:xfrm>
          <a:prstGeom prst="rect">
            <a:avLst/>
          </a:prstGeom>
          <a:noFill/>
        </p:spPr>
        <p:txBody>
          <a:bodyPr wrap="square" rtlCol="0">
            <a:spAutoFit/>
          </a:bodyPr>
          <a:lstStyle/>
          <a:p>
            <a:r>
              <a:rPr lang="en-US" sz="3600" b="1" dirty="0">
                <a:latin typeface="Segoe UI Historic" panose="020B0502040204020203" pitchFamily="34" charset="0"/>
                <a:ea typeface="Segoe UI Historic" panose="020B0502040204020203" pitchFamily="34" charset="0"/>
                <a:cs typeface="Segoe UI Historic" panose="020B0502040204020203" pitchFamily="34" charset="0"/>
              </a:rPr>
              <a:t>Definition:</a:t>
            </a:r>
          </a:p>
        </p:txBody>
      </p:sp>
    </p:spTree>
    <p:extLst>
      <p:ext uri="{BB962C8B-B14F-4D97-AF65-F5344CB8AC3E}">
        <p14:creationId xmlns:p14="http://schemas.microsoft.com/office/powerpoint/2010/main" xmlns="" val="23871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D2CBAED9-6029-40AA-87C0-FE9758DF232E}"/>
              </a:ext>
            </a:extLst>
          </p:cNvPr>
          <p:cNvSpPr txBox="1"/>
          <p:nvPr/>
        </p:nvSpPr>
        <p:spPr>
          <a:xfrm>
            <a:off x="4071938" y="728663"/>
            <a:ext cx="6815138" cy="707886"/>
          </a:xfrm>
          <a:prstGeom prst="rect">
            <a:avLst/>
          </a:prstGeom>
          <a:noFill/>
        </p:spPr>
        <p:txBody>
          <a:bodyPr wrap="square" rtlCol="0">
            <a:spAutoFit/>
          </a:bodyPr>
          <a:lstStyle/>
          <a:p>
            <a:r>
              <a:rPr lang="en-US" sz="4000" dirty="0">
                <a:latin typeface="Segoe UI Semibold" panose="020B0702040204020203" pitchFamily="34" charset="0"/>
                <a:cs typeface="Segoe UI Semibold" panose="020B0702040204020203" pitchFamily="34" charset="0"/>
              </a:rPr>
              <a:t>Phytochelatins</a:t>
            </a:r>
          </a:p>
        </p:txBody>
      </p:sp>
      <p:sp>
        <p:nvSpPr>
          <p:cNvPr id="3" name="TextBox 2">
            <a:extLst>
              <a:ext uri="{FF2B5EF4-FFF2-40B4-BE49-F238E27FC236}">
                <a16:creationId xmlns:a16="http://schemas.microsoft.com/office/drawing/2014/main" xmlns="" id="{4E9B1CAE-8739-42CB-A5ED-E40C5D4D4011}"/>
              </a:ext>
            </a:extLst>
          </p:cNvPr>
          <p:cNvSpPr txBox="1"/>
          <p:nvPr/>
        </p:nvSpPr>
        <p:spPr>
          <a:xfrm>
            <a:off x="1373981" y="2100263"/>
            <a:ext cx="9444038" cy="5262979"/>
          </a:xfrm>
          <a:prstGeom prst="rect">
            <a:avLst/>
          </a:prstGeom>
          <a:noFill/>
        </p:spPr>
        <p:txBody>
          <a:bodyPr wrap="square" rtlCol="0">
            <a:spAutoFit/>
          </a:bodyPr>
          <a:lstStyle/>
          <a:p>
            <a:pPr marL="342900" indent="-342900">
              <a:buFont typeface="Wingdings" panose="05000000000000000000" pitchFamily="2" charset="2"/>
              <a:buChar char="v"/>
            </a:pPr>
            <a:r>
              <a:rPr lang="en-US" sz="2400" b="0" i="0" dirty="0">
                <a:effectLst/>
                <a:latin typeface="Merriweather"/>
              </a:rPr>
              <a:t>Chelation of metals in the cytosol by high‐affinity ligands is potentially a very important mechanism of heavy‐metal detoxification</a:t>
            </a:r>
          </a:p>
          <a:p>
            <a:pPr marL="342900" indent="-342900">
              <a:buFont typeface="Wingdings" panose="05000000000000000000" pitchFamily="2" charset="2"/>
              <a:buChar char="v"/>
            </a:pPr>
            <a:endParaRPr lang="en-US" sz="2400" dirty="0">
              <a:latin typeface="Merriweather"/>
            </a:endParaRPr>
          </a:p>
          <a:p>
            <a:pPr marL="342900" indent="-342900">
              <a:buFont typeface="Wingdings" panose="05000000000000000000" pitchFamily="2" charset="2"/>
              <a:buChar char="v"/>
            </a:pPr>
            <a:r>
              <a:rPr lang="en-US" sz="2400" b="0" i="0" dirty="0">
                <a:effectLst/>
                <a:latin typeface="Merriweather"/>
              </a:rPr>
              <a:t>The phytochelatins (PCs) are a family of metal‐complexing peptides that have a general structure (γ‐Glu Cys)</a:t>
            </a:r>
            <a:r>
              <a:rPr lang="en-US" sz="2400" b="0" i="0" baseline="-25000" dirty="0">
                <a:effectLst/>
                <a:latin typeface="Merriweather"/>
              </a:rPr>
              <a:t>n</a:t>
            </a:r>
            <a:r>
              <a:rPr lang="en-US" sz="2400" b="0" i="0" dirty="0">
                <a:effectLst/>
                <a:latin typeface="Merriweather"/>
              </a:rPr>
              <a:t>‐Gly where </a:t>
            </a:r>
            <a:r>
              <a:rPr lang="en-US" sz="2400" b="0" i="1" dirty="0">
                <a:effectLst/>
                <a:latin typeface="Merriweather"/>
              </a:rPr>
              <a:t>n</a:t>
            </a:r>
            <a:r>
              <a:rPr lang="en-US" sz="2400" b="0" i="0" dirty="0">
                <a:effectLst/>
                <a:latin typeface="Merriweather"/>
              </a:rPr>
              <a:t>=2–11 and are rapidly induced in plants by heavy metal treatments.</a:t>
            </a:r>
          </a:p>
          <a:p>
            <a:pPr marL="342900" indent="-342900">
              <a:buFont typeface="Wingdings" panose="05000000000000000000" pitchFamily="2" charset="2"/>
              <a:buChar char="v"/>
            </a:pPr>
            <a:endParaRPr lang="en-US" sz="2400" dirty="0">
              <a:latin typeface="Merriweather"/>
            </a:endParaRPr>
          </a:p>
          <a:p>
            <a:pPr marL="342900" indent="-342900">
              <a:buFont typeface="Wingdings" panose="05000000000000000000" pitchFamily="2" charset="2"/>
              <a:buChar char="v"/>
            </a:pPr>
            <a:r>
              <a:rPr lang="en-US" sz="2400" b="0" i="0" dirty="0">
                <a:effectLst/>
                <a:latin typeface="Merriweather"/>
              </a:rPr>
              <a:t>The genes for PC synthase have now been identified in </a:t>
            </a:r>
            <a:r>
              <a:rPr lang="en-US" sz="2400" b="0" i="1" dirty="0">
                <a:effectLst/>
                <a:latin typeface="Merriweather"/>
              </a:rPr>
              <a:t>Arabidopsis</a:t>
            </a:r>
            <a:r>
              <a:rPr lang="en-US" sz="2400" b="0" i="0" dirty="0">
                <a:effectLst/>
                <a:latin typeface="Merriweather"/>
              </a:rPr>
              <a:t> and yeast and they have key role in Cd detoxification.</a:t>
            </a:r>
          </a:p>
          <a:p>
            <a:endParaRPr lang="en-US" sz="2400" dirty="0">
              <a:latin typeface="Merriweather"/>
            </a:endParaRPr>
          </a:p>
          <a:p>
            <a:endParaRPr lang="en-US" sz="2400" b="0" i="0" dirty="0">
              <a:effectLst/>
              <a:latin typeface="Merriweather"/>
            </a:endParaRPr>
          </a:p>
          <a:p>
            <a:endParaRPr lang="en-US" sz="2400" dirty="0">
              <a:latin typeface="Merriweather"/>
            </a:endParaRPr>
          </a:p>
          <a:p>
            <a:endParaRPr lang="en-US" sz="2400" dirty="0">
              <a:latin typeface="Merriweather"/>
            </a:endParaRPr>
          </a:p>
          <a:p>
            <a:endParaRPr lang="en-US" sz="2400" dirty="0"/>
          </a:p>
        </p:txBody>
      </p:sp>
    </p:spTree>
    <p:extLst>
      <p:ext uri="{BB962C8B-B14F-4D97-AF65-F5344CB8AC3E}">
        <p14:creationId xmlns:p14="http://schemas.microsoft.com/office/powerpoint/2010/main" xmlns="" val="2024100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D2CBAED9-6029-40AA-87C0-FE9758DF232E}"/>
              </a:ext>
            </a:extLst>
          </p:cNvPr>
          <p:cNvSpPr txBox="1"/>
          <p:nvPr/>
        </p:nvSpPr>
        <p:spPr>
          <a:xfrm>
            <a:off x="3714751" y="757238"/>
            <a:ext cx="6815138" cy="707886"/>
          </a:xfrm>
          <a:prstGeom prst="rect">
            <a:avLst/>
          </a:prstGeom>
          <a:noFill/>
        </p:spPr>
        <p:txBody>
          <a:bodyPr wrap="square" rtlCol="0">
            <a:spAutoFit/>
          </a:bodyPr>
          <a:lstStyle/>
          <a:p>
            <a:r>
              <a:rPr lang="en-US" sz="4000" dirty="0">
                <a:latin typeface="Segoe UI Semibold" panose="020B0702040204020203" pitchFamily="34" charset="0"/>
                <a:cs typeface="Segoe UI Semibold" panose="020B0702040204020203" pitchFamily="34" charset="0"/>
              </a:rPr>
              <a:t>Metallothioneins</a:t>
            </a:r>
          </a:p>
        </p:txBody>
      </p:sp>
      <p:sp>
        <p:nvSpPr>
          <p:cNvPr id="3" name="TextBox 2">
            <a:extLst>
              <a:ext uri="{FF2B5EF4-FFF2-40B4-BE49-F238E27FC236}">
                <a16:creationId xmlns:a16="http://schemas.microsoft.com/office/drawing/2014/main" xmlns="" id="{DF8FAF0D-F220-4B08-813D-C83DD7FD49D5}"/>
              </a:ext>
            </a:extLst>
          </p:cNvPr>
          <p:cNvSpPr txBox="1"/>
          <p:nvPr/>
        </p:nvSpPr>
        <p:spPr>
          <a:xfrm>
            <a:off x="1466850" y="1774328"/>
            <a:ext cx="9063040" cy="4524315"/>
          </a:xfrm>
          <a:prstGeom prst="rect">
            <a:avLst/>
          </a:prstGeom>
          <a:noFill/>
        </p:spPr>
        <p:txBody>
          <a:bodyPr wrap="square" rtlCol="0">
            <a:spAutoFit/>
          </a:bodyPr>
          <a:lstStyle/>
          <a:p>
            <a:pPr marL="342900" indent="-342900">
              <a:buFont typeface="Wingdings" panose="05000000000000000000" pitchFamily="2" charset="2"/>
              <a:buChar char="v"/>
            </a:pPr>
            <a:r>
              <a:rPr lang="en-US" sz="2400" i="0" dirty="0">
                <a:effectLst/>
                <a:latin typeface="Calibri" panose="020F0502020204030204" pitchFamily="34" charset="0"/>
                <a:cs typeface="Calibri" panose="020F0502020204030204" pitchFamily="34" charset="0"/>
              </a:rPr>
              <a:t>Metallothioneins (MTs) are a family of small, highly conserved, cysteine-rich metal-binding proteins that are important for zinc and copper homeostasis, protection against oxidative stress, and buffering against toxic heavy metals.</a:t>
            </a:r>
          </a:p>
          <a:p>
            <a:pPr marL="342900" indent="-342900">
              <a:buFont typeface="Wingdings" panose="05000000000000000000" pitchFamily="2" charset="2"/>
              <a:buChar char="v"/>
            </a:pPr>
            <a:endParaRPr lang="en-US" sz="2400"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v"/>
            </a:pPr>
            <a:r>
              <a:rPr lang="en-US" sz="2400" b="0" i="0" dirty="0">
                <a:effectLst/>
                <a:latin typeface="Calibri" panose="020F0502020204030204" pitchFamily="34" charset="0"/>
                <a:cs typeface="Calibri" panose="020F0502020204030204" pitchFamily="34" charset="0"/>
              </a:rPr>
              <a:t>MTs are gene‐encoded polypeptides that are usually classified into two groups. Class 1 MTs possess cysteine residues that align with a mammalian (equine) renal MT; Class 2 MTs also possess similar cysteine clusters but these cannot be easily aligned with Class 1 MTs.</a:t>
            </a:r>
          </a:p>
          <a:p>
            <a:pPr marL="342900" indent="-342900">
              <a:buFont typeface="Wingdings" panose="05000000000000000000" pitchFamily="2" charset="2"/>
              <a:buChar char="v"/>
            </a:pPr>
            <a:endParaRPr lang="en-US" sz="2400" b="0" i="0" dirty="0">
              <a:effectLst/>
              <a:latin typeface="Calibri" panose="020F0502020204030204" pitchFamily="34" charset="0"/>
              <a:cs typeface="Calibri" panose="020F0502020204030204" pitchFamily="34" charset="0"/>
            </a:endParaRPr>
          </a:p>
          <a:p>
            <a:pPr marL="342900" indent="-342900">
              <a:buFont typeface="Wingdings" panose="05000000000000000000" pitchFamily="2" charset="2"/>
              <a:buChar char="v"/>
            </a:pPr>
            <a:r>
              <a:rPr lang="en-US" sz="2400" b="0" i="0" dirty="0">
                <a:effectLst/>
                <a:latin typeface="Calibri" panose="020F0502020204030204" pitchFamily="34" charset="0"/>
                <a:cs typeface="Calibri" panose="020F0502020204030204" pitchFamily="34" charset="0"/>
              </a:rPr>
              <a:t>MT genes have now been identified in a range of higher plants including </a:t>
            </a:r>
            <a:r>
              <a:rPr lang="en-US" sz="2400" b="0" i="1" dirty="0">
                <a:effectLst/>
                <a:latin typeface="Calibri" panose="020F0502020204030204" pitchFamily="34" charset="0"/>
                <a:cs typeface="Calibri" panose="020F0502020204030204" pitchFamily="34" charset="0"/>
              </a:rPr>
              <a:t>Arabidopsis.</a:t>
            </a: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xmlns="" val="617086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D2CBAED9-6029-40AA-87C0-FE9758DF232E}"/>
              </a:ext>
            </a:extLst>
          </p:cNvPr>
          <p:cNvSpPr txBox="1"/>
          <p:nvPr/>
        </p:nvSpPr>
        <p:spPr>
          <a:xfrm>
            <a:off x="2714626" y="728663"/>
            <a:ext cx="7243762" cy="707886"/>
          </a:xfrm>
          <a:prstGeom prst="rect">
            <a:avLst/>
          </a:prstGeom>
          <a:noFill/>
        </p:spPr>
        <p:txBody>
          <a:bodyPr wrap="square" rtlCol="0">
            <a:spAutoFit/>
          </a:bodyPr>
          <a:lstStyle/>
          <a:p>
            <a:r>
              <a:rPr lang="en-US" sz="4000" dirty="0">
                <a:latin typeface="Segoe UI Semibold" panose="020B0702040204020203" pitchFamily="34" charset="0"/>
                <a:cs typeface="Segoe UI Semibold" panose="020B0702040204020203" pitchFamily="34" charset="0"/>
              </a:rPr>
              <a:t>Organic Acids &amp; Amino Acids</a:t>
            </a:r>
          </a:p>
        </p:txBody>
      </p:sp>
      <p:sp>
        <p:nvSpPr>
          <p:cNvPr id="3" name="TextBox 2">
            <a:extLst>
              <a:ext uri="{FF2B5EF4-FFF2-40B4-BE49-F238E27FC236}">
                <a16:creationId xmlns:a16="http://schemas.microsoft.com/office/drawing/2014/main" xmlns="" id="{D8F468D8-2AF0-4705-B644-D8BA95449984}"/>
              </a:ext>
            </a:extLst>
          </p:cNvPr>
          <p:cNvSpPr txBox="1"/>
          <p:nvPr/>
        </p:nvSpPr>
        <p:spPr>
          <a:xfrm>
            <a:off x="1485900" y="1943100"/>
            <a:ext cx="9372600" cy="4154984"/>
          </a:xfrm>
          <a:prstGeom prst="rect">
            <a:avLst/>
          </a:prstGeom>
          <a:noFill/>
        </p:spPr>
        <p:txBody>
          <a:bodyPr wrap="square" rtlCol="0">
            <a:spAutoFit/>
          </a:bodyPr>
          <a:lstStyle/>
          <a:p>
            <a:pPr marL="342900" indent="-342900">
              <a:buFont typeface="Wingdings" panose="05000000000000000000" pitchFamily="2" charset="2"/>
              <a:buChar char="v"/>
            </a:pPr>
            <a:r>
              <a:rPr lang="en-US" sz="2400" b="0" i="0" dirty="0">
                <a:effectLst/>
                <a:latin typeface="Calibri" panose="020F0502020204030204" pitchFamily="34" charset="0"/>
                <a:cs typeface="Calibri" panose="020F0502020204030204" pitchFamily="34" charset="0"/>
              </a:rPr>
              <a:t>Carboxylic acids and amino acids such as citric, malic and histidine are potential ligands for heavy metals and so play a role in tolerance and detoxification.</a:t>
            </a:r>
          </a:p>
          <a:p>
            <a:pPr marL="342900" indent="-342900">
              <a:buFont typeface="Wingdings" panose="05000000000000000000" pitchFamily="2" charset="2"/>
              <a:buChar char="v"/>
            </a:pPr>
            <a:endParaRPr lang="en-US" sz="2400"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v"/>
            </a:pPr>
            <a:r>
              <a:rPr lang="en-US" sz="2400" b="0" i="0" dirty="0">
                <a:effectLst/>
                <a:latin typeface="Calibri" panose="020F0502020204030204" pitchFamily="34" charset="0"/>
                <a:cs typeface="Calibri" panose="020F0502020204030204" pitchFamily="34" charset="0"/>
              </a:rPr>
              <a:t>For example, a 36‐fold increase was reported in the histidine content of the xylem sap on exposure to Ni in the Ni‐hyperaccumulating plant </a:t>
            </a:r>
            <a:r>
              <a:rPr lang="en-US" sz="2400" b="0" i="1" dirty="0">
                <a:effectLst/>
                <a:latin typeface="Calibri" panose="020F0502020204030204" pitchFamily="34" charset="0"/>
                <a:cs typeface="Calibri" panose="020F0502020204030204" pitchFamily="34" charset="0"/>
              </a:rPr>
              <a:t>Alyssum lesbiacum</a:t>
            </a:r>
            <a:r>
              <a:rPr lang="en-US" sz="2400" b="0" i="0" dirty="0">
                <a:effectLst/>
                <a:latin typeface="Calibri" panose="020F0502020204030204" pitchFamily="34" charset="0"/>
                <a:cs typeface="Calibri" panose="020F0502020204030204" pitchFamily="34" charset="0"/>
              </a:rPr>
              <a:t>. </a:t>
            </a:r>
          </a:p>
          <a:p>
            <a:pPr marL="342900" indent="-342900">
              <a:buFont typeface="Wingdings" panose="05000000000000000000" pitchFamily="2" charset="2"/>
              <a:buChar char="v"/>
            </a:pPr>
            <a:endParaRPr lang="en-US" sz="2400" b="0" i="0" dirty="0">
              <a:effectLst/>
              <a:latin typeface="Calibri" panose="020F0502020204030204" pitchFamily="34" charset="0"/>
              <a:cs typeface="Calibri" panose="020F0502020204030204" pitchFamily="34" charset="0"/>
            </a:endParaRPr>
          </a:p>
          <a:p>
            <a:pPr marL="342900" indent="-342900">
              <a:buFont typeface="Wingdings" panose="05000000000000000000" pitchFamily="2" charset="2"/>
              <a:buChar char="v"/>
            </a:pPr>
            <a:r>
              <a:rPr lang="en-US" sz="2400" b="0" i="0" dirty="0">
                <a:effectLst/>
                <a:latin typeface="Calibri" panose="020F0502020204030204" pitchFamily="34" charset="0"/>
                <a:cs typeface="Calibri" panose="020F0502020204030204" pitchFamily="34" charset="0"/>
              </a:rPr>
              <a:t>In addition, supplying histidine to a non‐accumulating species greatly increased both its Ni tolerance and the capacity for Ni transport to the shoot.</a:t>
            </a: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xmlns="" val="1329300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9A926BDB-98EF-43B0-A66B-1A6EF8FB283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xmlns="" id="{A722A754-56A5-43DA-ADE3-C2704FABA2DC}"/>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xmlns="" val="0"/>
              </a:ext>
            </a:extLst>
          </a:blip>
          <a:stretch>
            <a:fillRect/>
          </a:stretch>
        </p:blipFill>
        <p:spPr>
          <a:xfrm>
            <a:off x="1067" y="0"/>
            <a:ext cx="12189867" cy="6858000"/>
          </a:xfrm>
          <a:prstGeom prst="rect">
            <a:avLst/>
          </a:prstGeom>
        </p:spPr>
      </p:pic>
      <p:sp>
        <p:nvSpPr>
          <p:cNvPr id="11" name="Rectangle 10">
            <a:extLst>
              <a:ext uri="{FF2B5EF4-FFF2-40B4-BE49-F238E27FC236}">
                <a16:creationId xmlns:a16="http://schemas.microsoft.com/office/drawing/2014/main" xmlns="" id="{90FADDEF-2C10-4B0B-868E-6A655B671D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77012" y="480060"/>
            <a:ext cx="11237976" cy="5897880"/>
          </a:xfrm>
          <a:prstGeom prst="rect">
            <a:avLst/>
          </a:prstGeom>
          <a:solidFill>
            <a:srgbClr val="FFFFFF"/>
          </a:solidFill>
          <a:ln w="22225">
            <a:solidFill>
              <a:schemeClr val="accent1"/>
            </a:solidFill>
            <a:miter lim="800000"/>
          </a:ln>
          <a:effectLst>
            <a:outerShdw blurRad="762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le 1">
            <a:extLst>
              <a:ext uri="{FF2B5EF4-FFF2-40B4-BE49-F238E27FC236}">
                <a16:creationId xmlns:a16="http://schemas.microsoft.com/office/drawing/2014/main" xmlns="" id="{418C411B-DBBC-4612-AE3D-5EA048BD02EB}"/>
              </a:ext>
            </a:extLst>
          </p:cNvPr>
          <p:cNvGraphicFramePr>
            <a:graphicFrameLocks noGrp="1"/>
          </p:cNvGraphicFramePr>
          <p:nvPr>
            <p:extLst>
              <p:ext uri="{D42A27DB-BD31-4B8C-83A1-F6EECF244321}">
                <p14:modId xmlns:p14="http://schemas.microsoft.com/office/powerpoint/2010/main" xmlns="" val="2172105136"/>
              </p:ext>
            </p:extLst>
          </p:nvPr>
        </p:nvGraphicFramePr>
        <p:xfrm>
          <a:off x="643467" y="893093"/>
          <a:ext cx="10905067" cy="5071820"/>
        </p:xfrm>
        <a:graphic>
          <a:graphicData uri="http://schemas.openxmlformats.org/drawingml/2006/table">
            <a:tbl>
              <a:tblPr firstRow="1" bandRow="1">
                <a:tableStyleId>{8EC20E35-A176-4012-BC5E-935CFFF8708E}</a:tableStyleId>
              </a:tblPr>
              <a:tblGrid>
                <a:gridCol w="3563486">
                  <a:extLst>
                    <a:ext uri="{9D8B030D-6E8A-4147-A177-3AD203B41FA5}">
                      <a16:colId xmlns:a16="http://schemas.microsoft.com/office/drawing/2014/main" xmlns="" val="3081271799"/>
                    </a:ext>
                  </a:extLst>
                </a:gridCol>
                <a:gridCol w="3596115">
                  <a:extLst>
                    <a:ext uri="{9D8B030D-6E8A-4147-A177-3AD203B41FA5}">
                      <a16:colId xmlns:a16="http://schemas.microsoft.com/office/drawing/2014/main" xmlns="" val="1324719996"/>
                    </a:ext>
                  </a:extLst>
                </a:gridCol>
                <a:gridCol w="3745466">
                  <a:extLst>
                    <a:ext uri="{9D8B030D-6E8A-4147-A177-3AD203B41FA5}">
                      <a16:colId xmlns:a16="http://schemas.microsoft.com/office/drawing/2014/main" xmlns="" val="2004671693"/>
                    </a:ext>
                  </a:extLst>
                </a:gridCol>
              </a:tblGrid>
              <a:tr h="390140">
                <a:tc>
                  <a:txBody>
                    <a:bodyPr/>
                    <a:lstStyle/>
                    <a:p>
                      <a:pPr algn="l" fontAlgn="t"/>
                      <a:r>
                        <a:rPr lang="en-US" sz="1600">
                          <a:effectLst/>
                        </a:rPr>
                        <a:t>Mechanism </a:t>
                      </a:r>
                      <a:endParaRPr lang="en-US" sz="1600">
                        <a:effectLst/>
                        <a:latin typeface="inherit"/>
                      </a:endParaRPr>
                    </a:p>
                  </a:txBody>
                  <a:tcPr marL="85255" marR="85255" marT="42627" marB="42627"/>
                </a:tc>
                <a:tc>
                  <a:txBody>
                    <a:bodyPr/>
                    <a:lstStyle/>
                    <a:p>
                      <a:pPr algn="l" fontAlgn="t"/>
                      <a:r>
                        <a:rPr lang="en-US" sz="1600">
                          <a:effectLst/>
                        </a:rPr>
                        <a:t>Metal </a:t>
                      </a:r>
                      <a:endParaRPr lang="en-US" sz="1600">
                        <a:effectLst/>
                        <a:latin typeface="inherit"/>
                      </a:endParaRPr>
                    </a:p>
                  </a:txBody>
                  <a:tcPr marL="85255" marR="85255" marT="42627" marB="42627"/>
                </a:tc>
                <a:tc>
                  <a:txBody>
                    <a:bodyPr/>
                    <a:lstStyle/>
                    <a:p>
                      <a:pPr algn="l" fontAlgn="t"/>
                      <a:r>
                        <a:rPr lang="en-US" sz="1600">
                          <a:effectLst/>
                        </a:rPr>
                        <a:t>Key reference </a:t>
                      </a:r>
                      <a:endParaRPr lang="en-US" sz="1600">
                        <a:effectLst/>
                        <a:latin typeface="inherit"/>
                      </a:endParaRPr>
                    </a:p>
                  </a:txBody>
                  <a:tcPr marL="85255" marR="85255" marT="42627" marB="42627"/>
                </a:tc>
                <a:extLst>
                  <a:ext uri="{0D108BD9-81ED-4DB2-BD59-A6C34878D82A}">
                    <a16:rowId xmlns:a16="http://schemas.microsoft.com/office/drawing/2014/main" xmlns="" val="1254695854"/>
                  </a:ext>
                </a:extLst>
              </a:tr>
              <a:tr h="390140">
                <a:tc>
                  <a:txBody>
                    <a:bodyPr/>
                    <a:lstStyle/>
                    <a:p>
                      <a:pPr algn="l" fontAlgn="t"/>
                      <a:r>
                        <a:rPr lang="en-US" sz="1600">
                          <a:effectLst/>
                        </a:rPr>
                        <a:t>Mycorrhizas </a:t>
                      </a:r>
                      <a:endParaRPr lang="en-US" sz="1600">
                        <a:effectLst/>
                        <a:latin typeface="inherit"/>
                      </a:endParaRPr>
                    </a:p>
                  </a:txBody>
                  <a:tcPr marL="85255" marR="85255" marT="42627" marB="42627"/>
                </a:tc>
                <a:tc>
                  <a:txBody>
                    <a:bodyPr/>
                    <a:lstStyle/>
                    <a:p>
                      <a:pPr algn="l" fontAlgn="t"/>
                      <a:r>
                        <a:rPr lang="en-US" sz="1600">
                          <a:effectLst/>
                        </a:rPr>
                        <a:t>Zn, Cu, Cd </a:t>
                      </a:r>
                      <a:endParaRPr lang="en-US" sz="1600">
                        <a:effectLst/>
                        <a:latin typeface="inherit"/>
                      </a:endParaRPr>
                    </a:p>
                  </a:txBody>
                  <a:tcPr marL="85255" marR="85255" marT="42627" marB="42627"/>
                </a:tc>
                <a:tc>
                  <a:txBody>
                    <a:bodyPr/>
                    <a:lstStyle/>
                    <a:p>
                      <a:pPr algn="l" fontAlgn="base"/>
                      <a:r>
                        <a:rPr lang="en-US" sz="1600">
                          <a:effectLst/>
                        </a:rPr>
                        <a:t>Jentschke and Godbold (2000) </a:t>
                      </a:r>
                      <a:endParaRPr lang="en-US" sz="1600">
                        <a:effectLst/>
                        <a:latin typeface="inherit"/>
                      </a:endParaRPr>
                    </a:p>
                  </a:txBody>
                  <a:tcPr marL="85255" marR="85255" marT="42627" marB="42627"/>
                </a:tc>
                <a:extLst>
                  <a:ext uri="{0D108BD9-81ED-4DB2-BD59-A6C34878D82A}">
                    <a16:rowId xmlns:a16="http://schemas.microsoft.com/office/drawing/2014/main" xmlns="" val="1583443569"/>
                  </a:ext>
                </a:extLst>
              </a:tr>
              <a:tr h="390140">
                <a:tc>
                  <a:txBody>
                    <a:bodyPr/>
                    <a:lstStyle/>
                    <a:p>
                      <a:pPr algn="l" fontAlgn="t"/>
                      <a:r>
                        <a:rPr lang="en-US" sz="1600">
                          <a:effectLst/>
                        </a:rPr>
                        <a:t>Cell wall, exudates </a:t>
                      </a:r>
                      <a:endParaRPr lang="en-US" sz="1600">
                        <a:effectLst/>
                        <a:latin typeface="inherit"/>
                      </a:endParaRPr>
                    </a:p>
                  </a:txBody>
                  <a:tcPr marL="85255" marR="85255" marT="42627" marB="42627"/>
                </a:tc>
                <a:tc>
                  <a:txBody>
                    <a:bodyPr/>
                    <a:lstStyle/>
                    <a:p>
                      <a:pPr algn="l" fontAlgn="t"/>
                      <a:r>
                        <a:rPr lang="en-US" sz="1600">
                          <a:effectLst/>
                        </a:rPr>
                        <a:t>Various, including Ni, Al </a:t>
                      </a:r>
                      <a:endParaRPr lang="en-US" sz="1600">
                        <a:effectLst/>
                        <a:latin typeface="inherit"/>
                      </a:endParaRPr>
                    </a:p>
                  </a:txBody>
                  <a:tcPr marL="85255" marR="85255" marT="42627" marB="42627"/>
                </a:tc>
                <a:tc>
                  <a:txBody>
                    <a:bodyPr/>
                    <a:lstStyle/>
                    <a:p>
                      <a:pPr algn="l" fontAlgn="base"/>
                      <a:r>
                        <a:rPr lang="en-US" sz="1600" u="none" strike="noStrike">
                          <a:solidFill>
                            <a:srgbClr val="006FB7"/>
                          </a:solidFill>
                          <a:effectLst/>
                        </a:rPr>
                        <a:t>Salt et al. (2000)</a:t>
                      </a:r>
                      <a:r>
                        <a:rPr lang="en-US" sz="1600">
                          <a:effectLst/>
                        </a:rPr>
                        <a:t>; </a:t>
                      </a:r>
                      <a:r>
                        <a:rPr lang="en-US" sz="1600" u="none" strike="noStrike">
                          <a:solidFill>
                            <a:srgbClr val="006FB7"/>
                          </a:solidFill>
                          <a:effectLst/>
                        </a:rPr>
                        <a:t>Ma et al. (1997)</a:t>
                      </a:r>
                      <a:r>
                        <a:rPr lang="en-US" sz="1600">
                          <a:effectLst/>
                        </a:rPr>
                        <a:t> </a:t>
                      </a:r>
                      <a:endParaRPr lang="en-US" sz="1600">
                        <a:effectLst/>
                        <a:latin typeface="inherit"/>
                      </a:endParaRPr>
                    </a:p>
                  </a:txBody>
                  <a:tcPr marL="85255" marR="85255" marT="42627" marB="42627"/>
                </a:tc>
                <a:extLst>
                  <a:ext uri="{0D108BD9-81ED-4DB2-BD59-A6C34878D82A}">
                    <a16:rowId xmlns:a16="http://schemas.microsoft.com/office/drawing/2014/main" xmlns="" val="2170137087"/>
                  </a:ext>
                </a:extLst>
              </a:tr>
              <a:tr h="390140">
                <a:tc>
                  <a:txBody>
                    <a:bodyPr/>
                    <a:lstStyle/>
                    <a:p>
                      <a:pPr algn="l" fontAlgn="t"/>
                      <a:r>
                        <a:rPr lang="en-US" sz="1600">
                          <a:effectLst/>
                        </a:rPr>
                        <a:t>Plasma membrane </a:t>
                      </a:r>
                      <a:endParaRPr lang="en-US" sz="1600">
                        <a:effectLst/>
                        <a:latin typeface="inherit"/>
                      </a:endParaRPr>
                    </a:p>
                  </a:txBody>
                  <a:tcPr marL="85255" marR="85255" marT="42627" marB="42627"/>
                </a:tc>
                <a:tc>
                  <a:txBody>
                    <a:bodyPr/>
                    <a:lstStyle/>
                    <a:p>
                      <a:pPr algn="l" fontAlgn="t"/>
                      <a:r>
                        <a:rPr lang="en-US" sz="1600">
                          <a:effectLst/>
                        </a:rPr>
                        <a:t> </a:t>
                      </a:r>
                      <a:endParaRPr lang="en-US" sz="1600">
                        <a:effectLst/>
                        <a:latin typeface="inherit"/>
                      </a:endParaRPr>
                    </a:p>
                  </a:txBody>
                  <a:tcPr marL="85255" marR="85255" marT="42627" marB="42627"/>
                </a:tc>
                <a:tc>
                  <a:txBody>
                    <a:bodyPr/>
                    <a:lstStyle/>
                    <a:p>
                      <a:pPr algn="l" fontAlgn="t"/>
                      <a:r>
                        <a:rPr lang="en-US" sz="1600">
                          <a:effectLst/>
                        </a:rPr>
                        <a:t> </a:t>
                      </a:r>
                      <a:endParaRPr lang="en-US" sz="1600">
                        <a:effectLst/>
                        <a:latin typeface="inherit"/>
                      </a:endParaRPr>
                    </a:p>
                  </a:txBody>
                  <a:tcPr marL="85255" marR="85255" marT="42627" marB="42627"/>
                </a:tc>
                <a:extLst>
                  <a:ext uri="{0D108BD9-81ED-4DB2-BD59-A6C34878D82A}">
                    <a16:rowId xmlns:a16="http://schemas.microsoft.com/office/drawing/2014/main" xmlns="" val="778706689"/>
                  </a:ext>
                </a:extLst>
              </a:tr>
              <a:tr h="390140">
                <a:tc>
                  <a:txBody>
                    <a:bodyPr/>
                    <a:lstStyle/>
                    <a:p>
                      <a:pPr algn="l" fontAlgn="t"/>
                      <a:r>
                        <a:rPr lang="en-US" sz="1600">
                          <a:effectLst/>
                        </a:rPr>
                        <a:t>   Reduced uptake </a:t>
                      </a:r>
                      <a:endParaRPr lang="en-US" sz="1600">
                        <a:effectLst/>
                        <a:latin typeface="inherit"/>
                      </a:endParaRPr>
                    </a:p>
                  </a:txBody>
                  <a:tcPr marL="85255" marR="85255" marT="42627" marB="42627"/>
                </a:tc>
                <a:tc>
                  <a:txBody>
                    <a:bodyPr/>
                    <a:lstStyle/>
                    <a:p>
                      <a:pPr algn="l" fontAlgn="t"/>
                      <a:r>
                        <a:rPr lang="en-US" sz="1600">
                          <a:effectLst/>
                        </a:rPr>
                        <a:t>Arsenate </a:t>
                      </a:r>
                      <a:endParaRPr lang="en-US" sz="1600">
                        <a:effectLst/>
                        <a:latin typeface="inherit"/>
                      </a:endParaRPr>
                    </a:p>
                  </a:txBody>
                  <a:tcPr marL="85255" marR="85255" marT="42627" marB="42627"/>
                </a:tc>
                <a:tc>
                  <a:txBody>
                    <a:bodyPr/>
                    <a:lstStyle/>
                    <a:p>
                      <a:pPr algn="l" fontAlgn="base"/>
                      <a:r>
                        <a:rPr lang="en-US" sz="1600">
                          <a:effectLst/>
                        </a:rPr>
                        <a:t>Meharg and Macnair (1992) </a:t>
                      </a:r>
                      <a:endParaRPr lang="en-US" sz="1600">
                        <a:effectLst/>
                        <a:latin typeface="inherit"/>
                      </a:endParaRPr>
                    </a:p>
                  </a:txBody>
                  <a:tcPr marL="85255" marR="85255" marT="42627" marB="42627"/>
                </a:tc>
                <a:extLst>
                  <a:ext uri="{0D108BD9-81ED-4DB2-BD59-A6C34878D82A}">
                    <a16:rowId xmlns:a16="http://schemas.microsoft.com/office/drawing/2014/main" xmlns="" val="773706396"/>
                  </a:ext>
                </a:extLst>
              </a:tr>
              <a:tr h="390140">
                <a:tc>
                  <a:txBody>
                    <a:bodyPr/>
                    <a:lstStyle/>
                    <a:p>
                      <a:pPr algn="l" fontAlgn="t"/>
                      <a:r>
                        <a:rPr lang="en-US" sz="1600">
                          <a:effectLst/>
                        </a:rPr>
                        <a:t> </a:t>
                      </a:r>
                      <a:endParaRPr lang="en-US" sz="1600">
                        <a:effectLst/>
                        <a:latin typeface="inherit"/>
                      </a:endParaRPr>
                    </a:p>
                  </a:txBody>
                  <a:tcPr marL="85255" marR="85255" marT="42627" marB="42627"/>
                </a:tc>
                <a:tc>
                  <a:txBody>
                    <a:bodyPr/>
                    <a:lstStyle/>
                    <a:p>
                      <a:pPr algn="l" fontAlgn="t"/>
                      <a:r>
                        <a:rPr lang="en-US" sz="1600">
                          <a:effectLst/>
                        </a:rPr>
                        <a:t>Ni </a:t>
                      </a:r>
                      <a:endParaRPr lang="en-US" sz="1600">
                        <a:effectLst/>
                        <a:latin typeface="inherit"/>
                      </a:endParaRPr>
                    </a:p>
                  </a:txBody>
                  <a:tcPr marL="85255" marR="85255" marT="42627" marB="42627"/>
                </a:tc>
                <a:tc>
                  <a:txBody>
                    <a:bodyPr/>
                    <a:lstStyle/>
                    <a:p>
                      <a:pPr algn="l" fontAlgn="base"/>
                      <a:r>
                        <a:rPr lang="en-US" sz="1600" u="none" strike="noStrike">
                          <a:solidFill>
                            <a:srgbClr val="006FB7"/>
                          </a:solidFill>
                          <a:effectLst/>
                        </a:rPr>
                        <a:t>Arazi et al. (1999)</a:t>
                      </a:r>
                      <a:r>
                        <a:rPr lang="en-US" sz="1600">
                          <a:effectLst/>
                        </a:rPr>
                        <a:t> </a:t>
                      </a:r>
                      <a:endParaRPr lang="en-US" sz="1600">
                        <a:effectLst/>
                        <a:latin typeface="inherit"/>
                      </a:endParaRPr>
                    </a:p>
                  </a:txBody>
                  <a:tcPr marL="85255" marR="85255" marT="42627" marB="42627"/>
                </a:tc>
                <a:extLst>
                  <a:ext uri="{0D108BD9-81ED-4DB2-BD59-A6C34878D82A}">
                    <a16:rowId xmlns:a16="http://schemas.microsoft.com/office/drawing/2014/main" xmlns="" val="754987214"/>
                  </a:ext>
                </a:extLst>
              </a:tr>
              <a:tr h="390140">
                <a:tc>
                  <a:txBody>
                    <a:bodyPr/>
                    <a:lstStyle/>
                    <a:p>
                      <a:pPr algn="l" fontAlgn="t"/>
                      <a:r>
                        <a:rPr lang="en-US" sz="1600">
                          <a:effectLst/>
                        </a:rPr>
                        <a:t>   Active efflux </a:t>
                      </a:r>
                      <a:endParaRPr lang="en-US" sz="1600">
                        <a:effectLst/>
                        <a:latin typeface="inherit"/>
                      </a:endParaRPr>
                    </a:p>
                  </a:txBody>
                  <a:tcPr marL="85255" marR="85255" marT="42627" marB="42627"/>
                </a:tc>
                <a:tc>
                  <a:txBody>
                    <a:bodyPr/>
                    <a:lstStyle/>
                    <a:p>
                      <a:pPr algn="l" fontAlgn="t"/>
                      <a:r>
                        <a:rPr lang="en-US" sz="1600">
                          <a:effectLst/>
                        </a:rPr>
                        <a:t>Various, including Zn </a:t>
                      </a:r>
                      <a:endParaRPr lang="en-US" sz="1600">
                        <a:effectLst/>
                        <a:latin typeface="inherit"/>
                      </a:endParaRPr>
                    </a:p>
                  </a:txBody>
                  <a:tcPr marL="85255" marR="85255" marT="42627" marB="42627"/>
                </a:tc>
                <a:tc>
                  <a:txBody>
                    <a:bodyPr/>
                    <a:lstStyle/>
                    <a:p>
                      <a:pPr algn="l" fontAlgn="base"/>
                      <a:r>
                        <a:rPr lang="en-US" sz="1600">
                          <a:effectLst/>
                        </a:rPr>
                        <a:t>Silver (1996) </a:t>
                      </a:r>
                      <a:endParaRPr lang="en-US" sz="1600">
                        <a:effectLst/>
                        <a:latin typeface="inherit"/>
                      </a:endParaRPr>
                    </a:p>
                  </a:txBody>
                  <a:tcPr marL="85255" marR="85255" marT="42627" marB="42627"/>
                </a:tc>
                <a:extLst>
                  <a:ext uri="{0D108BD9-81ED-4DB2-BD59-A6C34878D82A}">
                    <a16:rowId xmlns:a16="http://schemas.microsoft.com/office/drawing/2014/main" xmlns="" val="2040647349"/>
                  </a:ext>
                </a:extLst>
              </a:tr>
              <a:tr h="390140">
                <a:tc>
                  <a:txBody>
                    <a:bodyPr/>
                    <a:lstStyle/>
                    <a:p>
                      <a:pPr algn="l" fontAlgn="t"/>
                      <a:r>
                        <a:rPr lang="en-US" sz="1600">
                          <a:effectLst/>
                        </a:rPr>
                        <a:t> </a:t>
                      </a:r>
                      <a:endParaRPr lang="en-US" sz="1600">
                        <a:effectLst/>
                        <a:latin typeface="inherit"/>
                      </a:endParaRPr>
                    </a:p>
                  </a:txBody>
                  <a:tcPr marL="85255" marR="85255" marT="42627" marB="42627"/>
                </a:tc>
                <a:tc>
                  <a:txBody>
                    <a:bodyPr/>
                    <a:lstStyle/>
                    <a:p>
                      <a:pPr algn="l" fontAlgn="t"/>
                      <a:r>
                        <a:rPr lang="en-US" sz="1600">
                          <a:effectLst/>
                        </a:rPr>
                        <a:t>(evidence not for plants) </a:t>
                      </a:r>
                      <a:endParaRPr lang="en-US" sz="1600">
                        <a:effectLst/>
                        <a:latin typeface="inherit"/>
                      </a:endParaRPr>
                    </a:p>
                  </a:txBody>
                  <a:tcPr marL="85255" marR="85255" marT="42627" marB="42627"/>
                </a:tc>
                <a:tc>
                  <a:txBody>
                    <a:bodyPr/>
                    <a:lstStyle/>
                    <a:p>
                      <a:pPr algn="l" fontAlgn="base"/>
                      <a:r>
                        <a:rPr lang="en-US" sz="1600">
                          <a:effectLst/>
                        </a:rPr>
                        <a:t>Palmiter and Findley (1995) </a:t>
                      </a:r>
                      <a:endParaRPr lang="en-US" sz="1600">
                        <a:effectLst/>
                        <a:latin typeface="inherit"/>
                      </a:endParaRPr>
                    </a:p>
                  </a:txBody>
                  <a:tcPr marL="85255" marR="85255" marT="42627" marB="42627"/>
                </a:tc>
                <a:extLst>
                  <a:ext uri="{0D108BD9-81ED-4DB2-BD59-A6C34878D82A}">
                    <a16:rowId xmlns:a16="http://schemas.microsoft.com/office/drawing/2014/main" xmlns="" val="255300603"/>
                  </a:ext>
                </a:extLst>
              </a:tr>
              <a:tr h="390140">
                <a:tc>
                  <a:txBody>
                    <a:bodyPr/>
                    <a:lstStyle/>
                    <a:p>
                      <a:pPr algn="l" fontAlgn="t"/>
                      <a:r>
                        <a:rPr lang="en-US" sz="1600">
                          <a:effectLst/>
                        </a:rPr>
                        <a:t>Phytochelatins </a:t>
                      </a:r>
                      <a:endParaRPr lang="en-US" sz="1600">
                        <a:effectLst/>
                        <a:latin typeface="inherit"/>
                      </a:endParaRPr>
                    </a:p>
                  </a:txBody>
                  <a:tcPr marL="85255" marR="85255" marT="42627" marB="42627"/>
                </a:tc>
                <a:tc>
                  <a:txBody>
                    <a:bodyPr/>
                    <a:lstStyle/>
                    <a:p>
                      <a:pPr algn="l" fontAlgn="t"/>
                      <a:r>
                        <a:rPr lang="en-US" sz="1600">
                          <a:effectLst/>
                        </a:rPr>
                        <a:t>Cd </a:t>
                      </a:r>
                      <a:endParaRPr lang="en-US" sz="1600">
                        <a:effectLst/>
                        <a:latin typeface="inherit"/>
                      </a:endParaRPr>
                    </a:p>
                  </a:txBody>
                  <a:tcPr marL="85255" marR="85255" marT="42627" marB="42627"/>
                </a:tc>
                <a:tc>
                  <a:txBody>
                    <a:bodyPr/>
                    <a:lstStyle/>
                    <a:p>
                      <a:pPr algn="l" fontAlgn="base"/>
                      <a:r>
                        <a:rPr lang="en-US" sz="1600">
                          <a:effectLst/>
                        </a:rPr>
                        <a:t>Cobbett (2000) </a:t>
                      </a:r>
                      <a:endParaRPr lang="en-US" sz="1600">
                        <a:effectLst/>
                        <a:latin typeface="inherit"/>
                      </a:endParaRPr>
                    </a:p>
                  </a:txBody>
                  <a:tcPr marL="85255" marR="85255" marT="42627" marB="42627"/>
                </a:tc>
                <a:extLst>
                  <a:ext uri="{0D108BD9-81ED-4DB2-BD59-A6C34878D82A}">
                    <a16:rowId xmlns:a16="http://schemas.microsoft.com/office/drawing/2014/main" xmlns="" val="1690578919"/>
                  </a:ext>
                </a:extLst>
              </a:tr>
              <a:tr h="390140">
                <a:tc>
                  <a:txBody>
                    <a:bodyPr/>
                    <a:lstStyle/>
                    <a:p>
                      <a:pPr algn="l" fontAlgn="t"/>
                      <a:r>
                        <a:rPr lang="en-US" sz="1600">
                          <a:effectLst/>
                        </a:rPr>
                        <a:t>Metallothioneins </a:t>
                      </a:r>
                      <a:endParaRPr lang="en-US" sz="1600">
                        <a:effectLst/>
                        <a:latin typeface="inherit"/>
                      </a:endParaRPr>
                    </a:p>
                  </a:txBody>
                  <a:tcPr marL="85255" marR="85255" marT="42627" marB="42627"/>
                </a:tc>
                <a:tc>
                  <a:txBody>
                    <a:bodyPr/>
                    <a:lstStyle/>
                    <a:p>
                      <a:pPr algn="l" fontAlgn="t"/>
                      <a:r>
                        <a:rPr lang="en-US" sz="1600">
                          <a:effectLst/>
                        </a:rPr>
                        <a:t>Cu </a:t>
                      </a:r>
                      <a:endParaRPr lang="en-US" sz="1600">
                        <a:effectLst/>
                        <a:latin typeface="inherit"/>
                      </a:endParaRPr>
                    </a:p>
                  </a:txBody>
                  <a:tcPr marL="85255" marR="85255" marT="42627" marB="42627"/>
                </a:tc>
                <a:tc>
                  <a:txBody>
                    <a:bodyPr/>
                    <a:lstStyle/>
                    <a:p>
                      <a:pPr algn="l" fontAlgn="t"/>
                      <a:r>
                        <a:rPr lang="en-US" sz="1600">
                          <a:effectLst/>
                        </a:rPr>
                        <a:t>Murphy and Taiz (1995) </a:t>
                      </a:r>
                      <a:endParaRPr lang="en-US" sz="1600">
                        <a:effectLst/>
                        <a:latin typeface="inherit"/>
                      </a:endParaRPr>
                    </a:p>
                  </a:txBody>
                  <a:tcPr marL="85255" marR="85255" marT="42627" marB="42627"/>
                </a:tc>
                <a:extLst>
                  <a:ext uri="{0D108BD9-81ED-4DB2-BD59-A6C34878D82A}">
                    <a16:rowId xmlns:a16="http://schemas.microsoft.com/office/drawing/2014/main" xmlns="" val="2597112900"/>
                  </a:ext>
                </a:extLst>
              </a:tr>
              <a:tr h="390140">
                <a:tc>
                  <a:txBody>
                    <a:bodyPr/>
                    <a:lstStyle/>
                    <a:p>
                      <a:pPr algn="l" fontAlgn="t"/>
                      <a:r>
                        <a:rPr lang="en-US" sz="1600">
                          <a:effectLst/>
                        </a:rPr>
                        <a:t>Organic acids, amino acids </a:t>
                      </a:r>
                      <a:endParaRPr lang="en-US" sz="1600">
                        <a:effectLst/>
                        <a:latin typeface="inherit"/>
                      </a:endParaRPr>
                    </a:p>
                  </a:txBody>
                  <a:tcPr marL="85255" marR="85255" marT="42627" marB="42627"/>
                </a:tc>
                <a:tc>
                  <a:txBody>
                    <a:bodyPr/>
                    <a:lstStyle/>
                    <a:p>
                      <a:pPr algn="l" fontAlgn="t"/>
                      <a:r>
                        <a:rPr lang="en-US" sz="1600">
                          <a:effectLst/>
                        </a:rPr>
                        <a:t>Various </a:t>
                      </a:r>
                      <a:endParaRPr lang="en-US" sz="1600">
                        <a:effectLst/>
                        <a:latin typeface="inherit"/>
                      </a:endParaRPr>
                    </a:p>
                  </a:txBody>
                  <a:tcPr marL="85255" marR="85255" marT="42627" marB="42627"/>
                </a:tc>
                <a:tc>
                  <a:txBody>
                    <a:bodyPr/>
                    <a:lstStyle/>
                    <a:p>
                      <a:pPr algn="l" fontAlgn="base"/>
                      <a:r>
                        <a:rPr lang="en-US" sz="1600">
                          <a:effectLst/>
                        </a:rPr>
                        <a:t>Rauser (1999) </a:t>
                      </a:r>
                      <a:endParaRPr lang="en-US" sz="1600">
                        <a:effectLst/>
                        <a:latin typeface="inherit"/>
                      </a:endParaRPr>
                    </a:p>
                  </a:txBody>
                  <a:tcPr marL="85255" marR="85255" marT="42627" marB="42627"/>
                </a:tc>
                <a:extLst>
                  <a:ext uri="{0D108BD9-81ED-4DB2-BD59-A6C34878D82A}">
                    <a16:rowId xmlns:a16="http://schemas.microsoft.com/office/drawing/2014/main" xmlns="" val="3216640437"/>
                  </a:ext>
                </a:extLst>
              </a:tr>
              <a:tr h="390140">
                <a:tc>
                  <a:txBody>
                    <a:bodyPr/>
                    <a:lstStyle/>
                    <a:p>
                      <a:pPr algn="l" fontAlgn="t"/>
                      <a:r>
                        <a:rPr lang="en-US" sz="1600">
                          <a:effectLst/>
                        </a:rPr>
                        <a:t>Heat shock proteins </a:t>
                      </a:r>
                      <a:endParaRPr lang="en-US" sz="1600">
                        <a:effectLst/>
                        <a:latin typeface="inherit"/>
                      </a:endParaRPr>
                    </a:p>
                  </a:txBody>
                  <a:tcPr marL="85255" marR="85255" marT="42627" marB="42627"/>
                </a:tc>
                <a:tc>
                  <a:txBody>
                    <a:bodyPr/>
                    <a:lstStyle/>
                    <a:p>
                      <a:pPr algn="l" fontAlgn="t"/>
                      <a:r>
                        <a:rPr lang="en-US" sz="1600">
                          <a:effectLst/>
                        </a:rPr>
                        <a:t>Various, including Cd </a:t>
                      </a:r>
                      <a:endParaRPr lang="en-US" sz="1600">
                        <a:effectLst/>
                        <a:latin typeface="inherit"/>
                      </a:endParaRPr>
                    </a:p>
                  </a:txBody>
                  <a:tcPr marL="85255" marR="85255" marT="42627" marB="42627"/>
                </a:tc>
                <a:tc>
                  <a:txBody>
                    <a:bodyPr/>
                    <a:lstStyle/>
                    <a:p>
                      <a:pPr algn="l" fontAlgn="base"/>
                      <a:r>
                        <a:rPr lang="en-US" sz="1600" u="none" strike="noStrike">
                          <a:solidFill>
                            <a:srgbClr val="006FB7"/>
                          </a:solidFill>
                          <a:effectLst/>
                        </a:rPr>
                        <a:t>Neumann et al. (1994)</a:t>
                      </a:r>
                      <a:r>
                        <a:rPr lang="en-US" sz="1600">
                          <a:effectLst/>
                        </a:rPr>
                        <a:t> </a:t>
                      </a:r>
                      <a:endParaRPr lang="en-US" sz="1600">
                        <a:effectLst/>
                        <a:latin typeface="inherit"/>
                      </a:endParaRPr>
                    </a:p>
                  </a:txBody>
                  <a:tcPr marL="85255" marR="85255" marT="42627" marB="42627"/>
                </a:tc>
                <a:extLst>
                  <a:ext uri="{0D108BD9-81ED-4DB2-BD59-A6C34878D82A}">
                    <a16:rowId xmlns:a16="http://schemas.microsoft.com/office/drawing/2014/main" xmlns="" val="2472390161"/>
                  </a:ext>
                </a:extLst>
              </a:tr>
              <a:tr h="390140">
                <a:tc>
                  <a:txBody>
                    <a:bodyPr/>
                    <a:lstStyle/>
                    <a:p>
                      <a:pPr algn="l" fontAlgn="t"/>
                      <a:r>
                        <a:rPr lang="en-US" sz="1600">
                          <a:effectLst/>
                        </a:rPr>
                        <a:t>Vacuolar compartmentation </a:t>
                      </a:r>
                      <a:endParaRPr lang="en-US" sz="1600">
                        <a:effectLst/>
                        <a:latin typeface="inherit"/>
                      </a:endParaRPr>
                    </a:p>
                  </a:txBody>
                  <a:tcPr marL="85255" marR="85255" marT="42627" marB="42627"/>
                </a:tc>
                <a:tc>
                  <a:txBody>
                    <a:bodyPr/>
                    <a:lstStyle/>
                    <a:p>
                      <a:pPr algn="l" fontAlgn="t"/>
                      <a:r>
                        <a:rPr lang="en-US" sz="1600">
                          <a:effectLst/>
                        </a:rPr>
                        <a:t>Zn </a:t>
                      </a:r>
                      <a:endParaRPr lang="en-US" sz="1600">
                        <a:effectLst/>
                        <a:latin typeface="inherit"/>
                      </a:endParaRPr>
                    </a:p>
                  </a:txBody>
                  <a:tcPr marL="85255" marR="85255" marT="42627" marB="42627"/>
                </a:tc>
                <a:tc>
                  <a:txBody>
                    <a:bodyPr/>
                    <a:lstStyle/>
                    <a:p>
                      <a:endParaRPr lang="en-US" sz="1600"/>
                    </a:p>
                  </a:txBody>
                  <a:tcPr marL="85255" marR="85255" marT="42627" marB="42627"/>
                </a:tc>
                <a:extLst>
                  <a:ext uri="{0D108BD9-81ED-4DB2-BD59-A6C34878D82A}">
                    <a16:rowId xmlns:a16="http://schemas.microsoft.com/office/drawing/2014/main" xmlns="" val="609310122"/>
                  </a:ext>
                </a:extLst>
              </a:tr>
            </a:tbl>
          </a:graphicData>
        </a:graphic>
      </p:graphicFrame>
    </p:spTree>
    <p:extLst>
      <p:ext uri="{BB962C8B-B14F-4D97-AF65-F5344CB8AC3E}">
        <p14:creationId xmlns:p14="http://schemas.microsoft.com/office/powerpoint/2010/main" xmlns="" val="7572144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82CC5D0D-E8A0-4289-BA68-04CFA363D204}"/>
              </a:ext>
            </a:extLst>
          </p:cNvPr>
          <p:cNvSpPr txBox="1"/>
          <p:nvPr/>
        </p:nvSpPr>
        <p:spPr>
          <a:xfrm>
            <a:off x="2027583" y="662609"/>
            <a:ext cx="8057321" cy="707886"/>
          </a:xfrm>
          <a:prstGeom prst="rect">
            <a:avLst/>
          </a:prstGeom>
          <a:noFill/>
        </p:spPr>
        <p:txBody>
          <a:bodyPr wrap="square" rtlCol="0">
            <a:spAutoFit/>
          </a:bodyPr>
          <a:lstStyle/>
          <a:p>
            <a:r>
              <a:rPr lang="en-US" sz="4000" dirty="0"/>
              <a:t>Detoxification Through Abscission</a:t>
            </a:r>
          </a:p>
        </p:txBody>
      </p:sp>
      <p:sp>
        <p:nvSpPr>
          <p:cNvPr id="3" name="TextBox 2">
            <a:extLst>
              <a:ext uri="{FF2B5EF4-FFF2-40B4-BE49-F238E27FC236}">
                <a16:creationId xmlns:a16="http://schemas.microsoft.com/office/drawing/2014/main" xmlns="" id="{9BB87D64-74B5-429F-8002-948F465F5D07}"/>
              </a:ext>
            </a:extLst>
          </p:cNvPr>
          <p:cNvSpPr txBox="1"/>
          <p:nvPr/>
        </p:nvSpPr>
        <p:spPr>
          <a:xfrm>
            <a:off x="1550504" y="2093843"/>
            <a:ext cx="9369287" cy="3785652"/>
          </a:xfrm>
          <a:prstGeom prst="rect">
            <a:avLst/>
          </a:prstGeom>
          <a:noFill/>
        </p:spPr>
        <p:txBody>
          <a:bodyPr wrap="square" rtlCol="0">
            <a:spAutoFit/>
          </a:bodyPr>
          <a:lstStyle/>
          <a:p>
            <a:pPr marL="342900" indent="-342900">
              <a:buFont typeface="Wingdings" panose="05000000000000000000" pitchFamily="2" charset="2"/>
              <a:buChar char="v"/>
            </a:pPr>
            <a:r>
              <a:rPr lang="en-US" sz="2400" dirty="0">
                <a:latin typeface="-apple-system"/>
              </a:rPr>
              <a:t>The physical</a:t>
            </a:r>
            <a:r>
              <a:rPr lang="en-US" sz="2400" b="0" i="0" dirty="0">
                <a:effectLst/>
                <a:latin typeface="-apple-system"/>
              </a:rPr>
              <a:t> method to excrete toxic substances is 'abscission' where plants shed old leaves (and flower structures) periodically. </a:t>
            </a:r>
          </a:p>
          <a:p>
            <a:pPr marL="342900" indent="-342900">
              <a:buFont typeface="Wingdings" panose="05000000000000000000" pitchFamily="2" charset="2"/>
              <a:buChar char="v"/>
            </a:pPr>
            <a:r>
              <a:rPr lang="en-US" sz="2400" b="0" i="0" dirty="0">
                <a:effectLst/>
                <a:latin typeface="-apple-system"/>
              </a:rPr>
              <a:t>Many plants do not lose their leaves at all.</a:t>
            </a:r>
          </a:p>
          <a:p>
            <a:pPr marL="342900" indent="-342900">
              <a:buFont typeface="Wingdings" panose="05000000000000000000" pitchFamily="2" charset="2"/>
              <a:buChar char="v"/>
            </a:pPr>
            <a:r>
              <a:rPr lang="en-US" sz="2400" b="0" i="0" dirty="0">
                <a:effectLst/>
                <a:latin typeface="Times New Roman" panose="02020603050405020304" pitchFamily="18" charset="0"/>
              </a:rPr>
              <a:t>Thus, the evergreens, have leaves that are anatomically adapted to survive the extremes of winter.</a:t>
            </a:r>
          </a:p>
          <a:p>
            <a:pPr marL="342900" indent="-342900">
              <a:buFont typeface="Wingdings" panose="05000000000000000000" pitchFamily="2" charset="2"/>
              <a:buChar char="v"/>
            </a:pPr>
            <a:r>
              <a:rPr lang="en-US" sz="2400" dirty="0">
                <a:latin typeface="Times New Roman" panose="02020603050405020304" pitchFamily="18" charset="0"/>
              </a:rPr>
              <a:t>These</a:t>
            </a:r>
            <a:r>
              <a:rPr lang="en-US" sz="2400" b="0" i="0" dirty="0">
                <a:effectLst/>
                <a:latin typeface="Times New Roman" panose="02020603050405020304" pitchFamily="18" charset="0"/>
              </a:rPr>
              <a:t> evergreens do lose their leaves: it is just that they drop them at different times of the year.</a:t>
            </a:r>
            <a:endParaRPr lang="en-US" sz="2400" b="0" i="0" dirty="0">
              <a:effectLst/>
              <a:latin typeface="-apple-system"/>
            </a:endParaRPr>
          </a:p>
          <a:p>
            <a:pPr marL="342900" indent="-342900">
              <a:buFont typeface="Wingdings" panose="05000000000000000000" pitchFamily="2" charset="2"/>
              <a:buChar char="v"/>
            </a:pPr>
            <a:r>
              <a:rPr lang="en-US" sz="2400" b="0" i="0" dirty="0">
                <a:effectLst/>
                <a:latin typeface="-apple-system"/>
              </a:rPr>
              <a:t>The most obvious example is leaf senescence in deciduous trees in autumn, but even tropical and non-deciduous plants shed leaves periodically.</a:t>
            </a:r>
            <a:r>
              <a:rPr lang="en-US" b="0" i="0" dirty="0">
                <a:solidFill>
                  <a:srgbClr val="282829"/>
                </a:solidFill>
                <a:effectLst/>
                <a:latin typeface="-apple-system"/>
              </a:rPr>
              <a:t>.</a:t>
            </a:r>
            <a:endParaRPr lang="en-US" dirty="0"/>
          </a:p>
        </p:txBody>
      </p:sp>
    </p:spTree>
    <p:extLst>
      <p:ext uri="{BB962C8B-B14F-4D97-AF65-F5344CB8AC3E}">
        <p14:creationId xmlns:p14="http://schemas.microsoft.com/office/powerpoint/2010/main" xmlns="" val="23491972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xmlns="" id="{3A3B8AB5-6B66-4C40-A601-686AD1DFB263}"/>
              </a:ext>
            </a:extLst>
          </p:cNvPr>
          <p:cNvSpPr/>
          <p:nvPr/>
        </p:nvSpPr>
        <p:spPr>
          <a:xfrm>
            <a:off x="3350419" y="2700337"/>
            <a:ext cx="5491162" cy="145732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6000" dirty="0"/>
              <a:t>THANK YOU</a:t>
            </a:r>
          </a:p>
        </p:txBody>
      </p:sp>
    </p:spTree>
    <p:extLst>
      <p:ext uri="{BB962C8B-B14F-4D97-AF65-F5344CB8AC3E}">
        <p14:creationId xmlns:p14="http://schemas.microsoft.com/office/powerpoint/2010/main" xmlns="" val="2261207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3BAB6DA5-9BBA-4A7D-B6D6-F92043FF89F1}"/>
              </a:ext>
            </a:extLst>
          </p:cNvPr>
          <p:cNvSpPr txBox="1"/>
          <p:nvPr/>
        </p:nvSpPr>
        <p:spPr>
          <a:xfrm>
            <a:off x="1778792" y="854392"/>
            <a:ext cx="9701212" cy="769441"/>
          </a:xfrm>
          <a:prstGeom prst="rect">
            <a:avLst/>
          </a:prstGeom>
          <a:noFill/>
        </p:spPr>
        <p:txBody>
          <a:bodyPr wrap="square" rtlCol="0">
            <a:spAutoFit/>
          </a:bodyPr>
          <a:lstStyle/>
          <a:p>
            <a:r>
              <a:rPr lang="en-US" sz="4400" dirty="0">
                <a:latin typeface="Segoe UI Semibold" panose="020B0702040204020203" pitchFamily="34" charset="0"/>
                <a:cs typeface="Segoe UI Semibold" panose="020B0702040204020203" pitchFamily="34" charset="0"/>
              </a:rPr>
              <a:t>Classification of Toxic Substances</a:t>
            </a:r>
          </a:p>
        </p:txBody>
      </p:sp>
      <p:sp>
        <p:nvSpPr>
          <p:cNvPr id="3" name="TextBox 2">
            <a:extLst>
              <a:ext uri="{FF2B5EF4-FFF2-40B4-BE49-F238E27FC236}">
                <a16:creationId xmlns:a16="http://schemas.microsoft.com/office/drawing/2014/main" xmlns="" id="{1A92B220-975B-4E5A-97FD-5754465D29DB}"/>
              </a:ext>
            </a:extLst>
          </p:cNvPr>
          <p:cNvSpPr txBox="1"/>
          <p:nvPr/>
        </p:nvSpPr>
        <p:spPr>
          <a:xfrm>
            <a:off x="1778792" y="2521059"/>
            <a:ext cx="9058275" cy="1815882"/>
          </a:xfrm>
          <a:prstGeom prst="rect">
            <a:avLst/>
          </a:prstGeom>
          <a:noFill/>
        </p:spPr>
        <p:txBody>
          <a:bodyPr wrap="square" rtlCol="0">
            <a:spAutoFit/>
          </a:bodyPr>
          <a:lstStyle/>
          <a:p>
            <a:r>
              <a:rPr lang="en-US" sz="2800" dirty="0">
                <a:latin typeface="Calibri Light" panose="020F0302020204030204" pitchFamily="34" charset="0"/>
                <a:cs typeface="Calibri Light" panose="020F0302020204030204" pitchFamily="34" charset="0"/>
              </a:rPr>
              <a:t>Toxic Substances can be classified into two types. </a:t>
            </a:r>
          </a:p>
          <a:p>
            <a:endParaRPr lang="en-US" sz="2800" b="0" i="0" dirty="0">
              <a:effectLst/>
              <a:latin typeface="Calibri Light" panose="020F0302020204030204" pitchFamily="34" charset="0"/>
              <a:cs typeface="Calibri Light" panose="020F0302020204030204" pitchFamily="34" charset="0"/>
            </a:endParaRPr>
          </a:p>
          <a:p>
            <a:pPr marL="457200" indent="-457200">
              <a:buFont typeface="Wingdings" panose="05000000000000000000" pitchFamily="2" charset="2"/>
              <a:buChar char="q"/>
            </a:pPr>
            <a:r>
              <a:rPr lang="en-US" sz="2800" dirty="0">
                <a:latin typeface="Calibri Light" panose="020F0302020204030204" pitchFamily="34" charset="0"/>
                <a:cs typeface="Calibri Light" panose="020F0302020204030204" pitchFamily="34" charset="0"/>
              </a:rPr>
              <a:t>Endogenous Toxins</a:t>
            </a:r>
          </a:p>
          <a:p>
            <a:pPr marL="457200" indent="-457200">
              <a:buFont typeface="Wingdings" panose="05000000000000000000" pitchFamily="2" charset="2"/>
              <a:buChar char="q"/>
            </a:pPr>
            <a:r>
              <a:rPr lang="en-US" sz="2800" b="0" i="0" dirty="0">
                <a:effectLst/>
                <a:latin typeface="Calibri Light" panose="020F0302020204030204" pitchFamily="34" charset="0"/>
                <a:cs typeface="Calibri Light" panose="020F0302020204030204" pitchFamily="34" charset="0"/>
              </a:rPr>
              <a:t>Exogenous Toxins</a:t>
            </a:r>
          </a:p>
        </p:txBody>
      </p:sp>
    </p:spTree>
    <p:extLst>
      <p:ext uri="{BB962C8B-B14F-4D97-AF65-F5344CB8AC3E}">
        <p14:creationId xmlns:p14="http://schemas.microsoft.com/office/powerpoint/2010/main" xmlns="" val="3080889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EC484C2B-0462-42DD-A03B-061FC7ED827A}"/>
              </a:ext>
            </a:extLst>
          </p:cNvPr>
          <p:cNvSpPr txBox="1"/>
          <p:nvPr/>
        </p:nvSpPr>
        <p:spPr>
          <a:xfrm>
            <a:off x="1821657" y="2078146"/>
            <a:ext cx="7793832" cy="3724096"/>
          </a:xfrm>
          <a:prstGeom prst="rect">
            <a:avLst/>
          </a:prstGeom>
          <a:noFill/>
        </p:spPr>
        <p:txBody>
          <a:bodyPr wrap="square" rtlCol="0">
            <a:spAutoFit/>
          </a:bodyPr>
          <a:lstStyle/>
          <a:p>
            <a:pPr marL="457200" indent="-457200">
              <a:buFont typeface="Wingdings" panose="05000000000000000000" pitchFamily="2" charset="2"/>
              <a:buChar char="v"/>
            </a:pPr>
            <a:r>
              <a:rPr lang="en-US" sz="2800" dirty="0">
                <a:latin typeface="Calibri Light" panose="020F0302020204030204" pitchFamily="34" charset="0"/>
                <a:cs typeface="Calibri Light" panose="020F0302020204030204" pitchFamily="34" charset="0"/>
              </a:rPr>
              <a:t>Toxins that are not ordinarily ingested or utilized by the organism.</a:t>
            </a:r>
          </a:p>
          <a:p>
            <a:pPr marL="457200" indent="-457200">
              <a:buFont typeface="Wingdings" panose="05000000000000000000" pitchFamily="2" charset="2"/>
              <a:buChar char="v"/>
            </a:pPr>
            <a:r>
              <a:rPr lang="en-US" sz="2800" dirty="0">
                <a:latin typeface="Calibri Light" panose="020F0302020204030204" pitchFamily="34" charset="0"/>
                <a:cs typeface="Calibri Light" panose="020F0302020204030204" pitchFamily="34" charset="0"/>
              </a:rPr>
              <a:t>They may enter the body through dietary food stuff, by certain medicine or drug which are administered to the body.</a:t>
            </a:r>
          </a:p>
          <a:p>
            <a:r>
              <a:rPr lang="en-US" sz="3200" b="1" dirty="0">
                <a:solidFill>
                  <a:schemeClr val="accent1">
                    <a:lumMod val="60000"/>
                    <a:lumOff val="40000"/>
                  </a:schemeClr>
                </a:solidFill>
                <a:latin typeface="Calibri Light" panose="020F0302020204030204" pitchFamily="34" charset="0"/>
                <a:cs typeface="Calibri Light" panose="020F0302020204030204" pitchFamily="34" charset="0"/>
              </a:rPr>
              <a:t>Example:</a:t>
            </a:r>
          </a:p>
          <a:p>
            <a:r>
              <a:rPr lang="en-US" sz="2800" dirty="0">
                <a:latin typeface="Calibri Light" panose="020F0302020204030204" pitchFamily="34" charset="0"/>
                <a:cs typeface="Calibri Light" panose="020F0302020204030204" pitchFamily="34" charset="0"/>
              </a:rPr>
              <a:t>                  Tobacco, Coffee, Pesticides, Heavy metal, Alcohol, Smog etc.</a:t>
            </a:r>
          </a:p>
        </p:txBody>
      </p:sp>
      <p:sp>
        <p:nvSpPr>
          <p:cNvPr id="3" name="TextBox 2">
            <a:extLst>
              <a:ext uri="{FF2B5EF4-FFF2-40B4-BE49-F238E27FC236}">
                <a16:creationId xmlns:a16="http://schemas.microsoft.com/office/drawing/2014/main" xmlns="" id="{6CDDB983-C1C7-47BE-9113-12B007C76073}"/>
              </a:ext>
            </a:extLst>
          </p:cNvPr>
          <p:cNvSpPr txBox="1"/>
          <p:nvPr/>
        </p:nvSpPr>
        <p:spPr>
          <a:xfrm>
            <a:off x="3343274" y="854392"/>
            <a:ext cx="9701212" cy="707886"/>
          </a:xfrm>
          <a:prstGeom prst="rect">
            <a:avLst/>
          </a:prstGeom>
          <a:noFill/>
        </p:spPr>
        <p:txBody>
          <a:bodyPr wrap="square" rtlCol="0">
            <a:spAutoFit/>
          </a:bodyPr>
          <a:lstStyle/>
          <a:p>
            <a:r>
              <a:rPr lang="en-US" sz="4000" dirty="0"/>
              <a:t>Exogenous Toxins</a:t>
            </a:r>
          </a:p>
        </p:txBody>
      </p:sp>
    </p:spTree>
    <p:extLst>
      <p:ext uri="{BB962C8B-B14F-4D97-AF65-F5344CB8AC3E}">
        <p14:creationId xmlns:p14="http://schemas.microsoft.com/office/powerpoint/2010/main" xmlns="" val="3301780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27364F6-851A-4A28-9DC5-D88DBD939D27}"/>
              </a:ext>
            </a:extLst>
          </p:cNvPr>
          <p:cNvSpPr txBox="1"/>
          <p:nvPr/>
        </p:nvSpPr>
        <p:spPr>
          <a:xfrm>
            <a:off x="2171701" y="2133779"/>
            <a:ext cx="7554515" cy="3354765"/>
          </a:xfrm>
          <a:prstGeom prst="rect">
            <a:avLst/>
          </a:prstGeom>
          <a:noFill/>
        </p:spPr>
        <p:txBody>
          <a:bodyPr wrap="square">
            <a:spAutoFit/>
          </a:bodyPr>
          <a:lstStyle/>
          <a:p>
            <a:pPr marL="457200" indent="-457200">
              <a:buFont typeface="Wingdings" panose="05000000000000000000" pitchFamily="2" charset="2"/>
              <a:buChar char="v"/>
            </a:pPr>
            <a:r>
              <a:rPr lang="en-US" sz="2800" dirty="0">
                <a:latin typeface="Calibri Light" panose="020F0302020204030204" pitchFamily="34" charset="0"/>
                <a:cs typeface="Calibri Light" panose="020F0302020204030204" pitchFamily="34" charset="0"/>
              </a:rPr>
              <a:t>Toxins that are produced in the body by the synthesis or as metabolites of various processes in the body.</a:t>
            </a:r>
          </a:p>
          <a:p>
            <a:pPr marL="457200" indent="-457200">
              <a:buFont typeface="Wingdings" panose="05000000000000000000" pitchFamily="2" charset="2"/>
              <a:buChar char="v"/>
            </a:pPr>
            <a:endParaRPr lang="en-US" sz="3200" dirty="0">
              <a:latin typeface="Calibri Light" panose="020F0302020204030204" pitchFamily="34" charset="0"/>
              <a:cs typeface="Calibri Light" panose="020F0302020204030204" pitchFamily="34" charset="0"/>
            </a:endParaRPr>
          </a:p>
          <a:p>
            <a:r>
              <a:rPr lang="en-US" sz="3200" b="1" dirty="0">
                <a:solidFill>
                  <a:schemeClr val="accent1">
                    <a:lumMod val="60000"/>
                    <a:lumOff val="40000"/>
                  </a:schemeClr>
                </a:solidFill>
                <a:latin typeface="Calibri Light" panose="020F0302020204030204" pitchFamily="34" charset="0"/>
                <a:cs typeface="Calibri Light" panose="020F0302020204030204" pitchFamily="34" charset="0"/>
              </a:rPr>
              <a:t>Example: </a:t>
            </a:r>
          </a:p>
          <a:p>
            <a:r>
              <a:rPr lang="en-US" sz="3200" dirty="0">
                <a:latin typeface="Calibri Light" panose="020F0302020204030204" pitchFamily="34" charset="0"/>
                <a:cs typeface="Calibri Light" panose="020F0302020204030204" pitchFamily="34" charset="0"/>
              </a:rPr>
              <a:t>                 Bilirubin, Bile acids, steroids and certain fatty acids.</a:t>
            </a:r>
          </a:p>
        </p:txBody>
      </p:sp>
      <p:sp>
        <p:nvSpPr>
          <p:cNvPr id="4" name="TextBox 3">
            <a:extLst>
              <a:ext uri="{FF2B5EF4-FFF2-40B4-BE49-F238E27FC236}">
                <a16:creationId xmlns:a16="http://schemas.microsoft.com/office/drawing/2014/main" xmlns="" id="{8B26FB0B-B045-4133-9DFB-FBDBDFF12849}"/>
              </a:ext>
            </a:extLst>
          </p:cNvPr>
          <p:cNvSpPr txBox="1"/>
          <p:nvPr/>
        </p:nvSpPr>
        <p:spPr>
          <a:xfrm>
            <a:off x="3743324" y="768667"/>
            <a:ext cx="9701212" cy="707886"/>
          </a:xfrm>
          <a:prstGeom prst="rect">
            <a:avLst/>
          </a:prstGeom>
          <a:noFill/>
        </p:spPr>
        <p:txBody>
          <a:bodyPr wrap="square" rtlCol="0">
            <a:spAutoFit/>
          </a:bodyPr>
          <a:lstStyle/>
          <a:p>
            <a:r>
              <a:rPr lang="en-US" sz="4000" dirty="0"/>
              <a:t>Endogenous Toxins</a:t>
            </a:r>
          </a:p>
        </p:txBody>
      </p:sp>
    </p:spTree>
    <p:extLst>
      <p:ext uri="{BB962C8B-B14F-4D97-AF65-F5344CB8AC3E}">
        <p14:creationId xmlns:p14="http://schemas.microsoft.com/office/powerpoint/2010/main" xmlns="" val="3029576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DAA47161-99AD-4173-8349-8483808212E7}"/>
              </a:ext>
            </a:extLst>
          </p:cNvPr>
          <p:cNvSpPr txBox="1"/>
          <p:nvPr/>
        </p:nvSpPr>
        <p:spPr>
          <a:xfrm>
            <a:off x="1314450" y="582067"/>
            <a:ext cx="9244012" cy="6124754"/>
          </a:xfrm>
          <a:prstGeom prst="rect">
            <a:avLst/>
          </a:prstGeom>
          <a:noFill/>
        </p:spPr>
        <p:txBody>
          <a:bodyPr wrap="square">
            <a:spAutoFit/>
          </a:bodyPr>
          <a:lstStyle/>
          <a:p>
            <a:pPr marL="457200" indent="-457200">
              <a:buFont typeface="Wingdings" panose="05000000000000000000" pitchFamily="2" charset="2"/>
              <a:buChar char="v"/>
            </a:pPr>
            <a:r>
              <a:rPr lang="en-US" sz="2800" dirty="0">
                <a:latin typeface="Calibri Light" panose="020F0302020204030204" pitchFamily="34" charset="0"/>
                <a:cs typeface="Calibri Light" panose="020F0302020204030204" pitchFamily="34" charset="0"/>
              </a:rPr>
              <a:t>The term Detoxification recently has been replaced by </a:t>
            </a:r>
            <a:r>
              <a:rPr lang="en-US" sz="2800" b="1" dirty="0">
                <a:latin typeface="Calibri Light" panose="020F0302020204030204" pitchFamily="34" charset="0"/>
                <a:cs typeface="Calibri Light" panose="020F0302020204030204" pitchFamily="34" charset="0"/>
              </a:rPr>
              <a:t>Biotransformation or Metabolism of Xenobiotics.</a:t>
            </a:r>
          </a:p>
          <a:p>
            <a:pPr marL="457200" indent="-457200">
              <a:buFont typeface="Wingdings" panose="05000000000000000000" pitchFamily="2" charset="2"/>
              <a:buChar char="v"/>
            </a:pPr>
            <a:endParaRPr lang="en-US" sz="2800" b="1" i="0" dirty="0">
              <a:effectLst/>
              <a:latin typeface="Calibri Light" panose="020F0302020204030204" pitchFamily="34" charset="0"/>
              <a:cs typeface="Calibri Light" panose="020F0302020204030204" pitchFamily="34" charset="0"/>
            </a:endParaRPr>
          </a:p>
          <a:p>
            <a:r>
              <a:rPr lang="en-US" sz="2800" b="1" dirty="0">
                <a:solidFill>
                  <a:schemeClr val="accent1">
                    <a:lumMod val="60000"/>
                    <a:lumOff val="40000"/>
                  </a:schemeClr>
                </a:solidFill>
                <a:latin typeface="Calibri Light" panose="020F0302020204030204" pitchFamily="34" charset="0"/>
                <a:cs typeface="Calibri Light" panose="020F0302020204030204" pitchFamily="34" charset="0"/>
              </a:rPr>
              <a:t>Xenobiotics:</a:t>
            </a:r>
          </a:p>
          <a:p>
            <a:pPr marL="457200" indent="-457200">
              <a:buFont typeface="Wingdings" panose="05000000000000000000" pitchFamily="2" charset="2"/>
              <a:buChar char="v"/>
            </a:pPr>
            <a:r>
              <a:rPr lang="en-US" sz="2800" dirty="0">
                <a:latin typeface="Calibri Light" panose="020F0302020204030204" pitchFamily="34" charset="0"/>
                <a:cs typeface="Calibri Light" panose="020F0302020204030204" pitchFamily="34" charset="0"/>
              </a:rPr>
              <a:t>Foreign molecules, which enter the body are called xenobiotics.</a:t>
            </a:r>
          </a:p>
          <a:p>
            <a:pPr marL="457200" indent="-457200">
              <a:buFont typeface="Wingdings" panose="05000000000000000000" pitchFamily="2" charset="2"/>
              <a:buChar char="v"/>
            </a:pPr>
            <a:r>
              <a:rPr lang="en-US" sz="2800" dirty="0">
                <a:latin typeface="Calibri Light" panose="020F0302020204030204" pitchFamily="34" charset="0"/>
                <a:cs typeface="Calibri Light" panose="020F0302020204030204" pitchFamily="34" charset="0"/>
              </a:rPr>
              <a:t>Human are now subjected increasingly to exposure to various foreign chemical whether they may be drugs, food additives, pollutants or carcinogen.</a:t>
            </a:r>
          </a:p>
          <a:p>
            <a:pPr marL="457200" indent="-457200">
              <a:buFont typeface="Wingdings" panose="05000000000000000000" pitchFamily="2" charset="2"/>
              <a:buChar char="v"/>
            </a:pPr>
            <a:endParaRPr lang="en-US" sz="2800" dirty="0">
              <a:latin typeface="Calibri Light" panose="020F0302020204030204" pitchFamily="34" charset="0"/>
              <a:cs typeface="Calibri Light" panose="020F0302020204030204" pitchFamily="34" charset="0"/>
            </a:endParaRPr>
          </a:p>
          <a:p>
            <a:r>
              <a:rPr lang="en-US" sz="2800" b="1" dirty="0">
                <a:solidFill>
                  <a:schemeClr val="accent1">
                    <a:lumMod val="60000"/>
                    <a:lumOff val="40000"/>
                  </a:schemeClr>
                </a:solidFill>
                <a:latin typeface="Calibri Light" panose="020F0302020204030204" pitchFamily="34" charset="0"/>
                <a:cs typeface="Calibri Light" panose="020F0302020204030204" pitchFamily="34" charset="0"/>
              </a:rPr>
              <a:t>Biotransformation:</a:t>
            </a:r>
          </a:p>
          <a:p>
            <a:pPr marL="457200" indent="-457200">
              <a:buFont typeface="Wingdings" panose="05000000000000000000" pitchFamily="2" charset="2"/>
              <a:buChar char="v"/>
            </a:pPr>
            <a:r>
              <a:rPr lang="en-US" sz="2800" dirty="0">
                <a:latin typeface="Calibri Light" panose="020F0302020204030204" pitchFamily="34" charset="0"/>
                <a:cs typeface="Calibri Light" panose="020F0302020204030204" pitchFamily="34" charset="0"/>
              </a:rPr>
              <a:t>It is the process by which a substance is changed from one chemical form to another chemical form through chemical reaction.</a:t>
            </a:r>
          </a:p>
        </p:txBody>
      </p:sp>
    </p:spTree>
    <p:extLst>
      <p:ext uri="{BB962C8B-B14F-4D97-AF65-F5344CB8AC3E}">
        <p14:creationId xmlns:p14="http://schemas.microsoft.com/office/powerpoint/2010/main" xmlns="" val="870955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7CADEF4-6B3A-4951-8C4A-F90E7F40FA5D}"/>
              </a:ext>
            </a:extLst>
          </p:cNvPr>
          <p:cNvSpPr txBox="1"/>
          <p:nvPr/>
        </p:nvSpPr>
        <p:spPr>
          <a:xfrm>
            <a:off x="2464904" y="675861"/>
            <a:ext cx="6347792" cy="769441"/>
          </a:xfrm>
          <a:prstGeom prst="rect">
            <a:avLst/>
          </a:prstGeom>
          <a:noFill/>
        </p:spPr>
        <p:txBody>
          <a:bodyPr wrap="square" rtlCol="0">
            <a:spAutoFit/>
          </a:bodyPr>
          <a:lstStyle/>
          <a:p>
            <a:r>
              <a:rPr lang="en-US" sz="4400" dirty="0">
                <a:latin typeface="Segoe UI Semibold" panose="020B0702040204020203" pitchFamily="34" charset="0"/>
                <a:cs typeface="Segoe UI Semibold" panose="020B0702040204020203" pitchFamily="34" charset="0"/>
              </a:rPr>
              <a:t>Detoxification in Plants</a:t>
            </a:r>
          </a:p>
        </p:txBody>
      </p:sp>
      <p:sp>
        <p:nvSpPr>
          <p:cNvPr id="4" name="TextBox 3">
            <a:extLst>
              <a:ext uri="{FF2B5EF4-FFF2-40B4-BE49-F238E27FC236}">
                <a16:creationId xmlns:a16="http://schemas.microsoft.com/office/drawing/2014/main" xmlns="" id="{2A711AFB-D795-4A1F-BD7A-140B4C2CCDE7}"/>
              </a:ext>
            </a:extLst>
          </p:cNvPr>
          <p:cNvSpPr txBox="1"/>
          <p:nvPr/>
        </p:nvSpPr>
        <p:spPr>
          <a:xfrm>
            <a:off x="1517374" y="1771255"/>
            <a:ext cx="9157252" cy="4154984"/>
          </a:xfrm>
          <a:prstGeom prst="rect">
            <a:avLst/>
          </a:prstGeom>
          <a:noFill/>
        </p:spPr>
        <p:txBody>
          <a:bodyPr wrap="square" rtlCol="0">
            <a:spAutoFit/>
          </a:bodyPr>
          <a:lstStyle/>
          <a:p>
            <a:pPr marL="342900" indent="-342900">
              <a:buFont typeface="Wingdings" panose="05000000000000000000" pitchFamily="2" charset="2"/>
              <a:buChar char="v"/>
            </a:pPr>
            <a:r>
              <a:rPr lang="en-US" sz="2400" b="0" i="0" dirty="0">
                <a:effectLst/>
                <a:latin typeface="Calibri Light" panose="020F0302020204030204" pitchFamily="34" charset="0"/>
                <a:cs typeface="Calibri Light" panose="020F0302020204030204" pitchFamily="34" charset="0"/>
              </a:rPr>
              <a:t>Plants don’t have a hepatic or renal system to eliminate toxins, so they tend to concentrate and sequester them within their cells instead. </a:t>
            </a:r>
          </a:p>
          <a:p>
            <a:pPr marL="342900" indent="-342900">
              <a:buFont typeface="Wingdings" panose="05000000000000000000" pitchFamily="2" charset="2"/>
              <a:buChar char="v"/>
            </a:pPr>
            <a:r>
              <a:rPr lang="en-US" sz="2400" b="0" i="0" dirty="0">
                <a:effectLst/>
                <a:latin typeface="Calibri Light" panose="020F0302020204030204" pitchFamily="34" charset="0"/>
                <a:cs typeface="Calibri Light" panose="020F0302020204030204" pitchFamily="34" charset="0"/>
              </a:rPr>
              <a:t>It depends on the toxin. </a:t>
            </a:r>
          </a:p>
          <a:p>
            <a:pPr marL="342900" indent="-342900">
              <a:buFont typeface="Wingdings" panose="05000000000000000000" pitchFamily="2" charset="2"/>
              <a:buChar char="v"/>
            </a:pPr>
            <a:r>
              <a:rPr lang="en-US" sz="2400" b="0" i="0" dirty="0">
                <a:effectLst/>
                <a:latin typeface="Calibri Light" panose="020F0302020204030204" pitchFamily="34" charset="0"/>
                <a:cs typeface="Calibri Light" panose="020F0302020204030204" pitchFamily="34" charset="0"/>
              </a:rPr>
              <a:t>Mangrove plants, for example, excrete excess salt through the roots or through glands in their leaves as an adaptation to the saltwater environments they prefer.</a:t>
            </a:r>
          </a:p>
          <a:p>
            <a:pPr marL="342900" indent="-342900">
              <a:buFont typeface="Wingdings" panose="05000000000000000000" pitchFamily="2" charset="2"/>
              <a:buChar char="v"/>
            </a:pPr>
            <a:r>
              <a:rPr lang="en-US" sz="2400" dirty="0">
                <a:latin typeface="Calibri Light" panose="020F0302020204030204" pitchFamily="34" charset="0"/>
                <a:cs typeface="Calibri Light" panose="020F0302020204030204" pitchFamily="34" charset="0"/>
              </a:rPr>
              <a:t>Plants detoxify themselves by three ways:</a:t>
            </a:r>
          </a:p>
          <a:p>
            <a:pPr marL="342900" indent="-342900">
              <a:buFont typeface="Wingdings" panose="05000000000000000000" pitchFamily="2" charset="2"/>
              <a:buChar char="v"/>
            </a:pPr>
            <a:endParaRPr lang="en-US" sz="2400" dirty="0">
              <a:latin typeface="Calibri Light" panose="020F0302020204030204" pitchFamily="34" charset="0"/>
              <a:cs typeface="Calibri Light" panose="020F0302020204030204" pitchFamily="34" charset="0"/>
            </a:endParaRPr>
          </a:p>
          <a:p>
            <a:r>
              <a:rPr lang="en-US" sz="2400" dirty="0">
                <a:latin typeface="Calibri Light" panose="020F0302020204030204" pitchFamily="34" charset="0"/>
                <a:cs typeface="Calibri Light" panose="020F0302020204030204" pitchFamily="34" charset="0"/>
              </a:rPr>
              <a:t>            1.Herbicides Detoxification</a:t>
            </a:r>
          </a:p>
          <a:p>
            <a:r>
              <a:rPr lang="en-US" sz="2400" dirty="0">
                <a:latin typeface="Calibri Light" panose="020F0302020204030204" pitchFamily="34" charset="0"/>
                <a:cs typeface="Calibri Light" panose="020F0302020204030204" pitchFamily="34" charset="0"/>
              </a:rPr>
              <a:t>            2.Heavy Metal Detoxification</a:t>
            </a:r>
          </a:p>
          <a:p>
            <a:r>
              <a:rPr lang="en-US" sz="2400" dirty="0">
                <a:latin typeface="Calibri Light" panose="020F0302020204030204" pitchFamily="34" charset="0"/>
                <a:cs typeface="Calibri Light" panose="020F0302020204030204" pitchFamily="34" charset="0"/>
              </a:rPr>
              <a:t>            3.Detoxification Through Abscission</a:t>
            </a:r>
          </a:p>
        </p:txBody>
      </p:sp>
    </p:spTree>
    <p:extLst>
      <p:ext uri="{BB962C8B-B14F-4D97-AF65-F5344CB8AC3E}">
        <p14:creationId xmlns:p14="http://schemas.microsoft.com/office/powerpoint/2010/main" xmlns="" val="1309830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4A34622-AD8E-43D9-829F-76C6794D47BE}"/>
              </a:ext>
            </a:extLst>
          </p:cNvPr>
          <p:cNvSpPr txBox="1"/>
          <p:nvPr/>
        </p:nvSpPr>
        <p:spPr>
          <a:xfrm>
            <a:off x="3014870" y="616227"/>
            <a:ext cx="5903843" cy="707886"/>
          </a:xfrm>
          <a:prstGeom prst="rect">
            <a:avLst/>
          </a:prstGeom>
          <a:noFill/>
        </p:spPr>
        <p:txBody>
          <a:bodyPr wrap="square" rtlCol="0">
            <a:spAutoFit/>
          </a:bodyPr>
          <a:lstStyle/>
          <a:p>
            <a:r>
              <a:rPr lang="en-US" sz="4000" dirty="0"/>
              <a:t>Herbicides Detoxification</a:t>
            </a:r>
          </a:p>
        </p:txBody>
      </p:sp>
      <p:sp>
        <p:nvSpPr>
          <p:cNvPr id="3" name="TextBox 2">
            <a:extLst>
              <a:ext uri="{FF2B5EF4-FFF2-40B4-BE49-F238E27FC236}">
                <a16:creationId xmlns:a16="http://schemas.microsoft.com/office/drawing/2014/main" xmlns="" id="{A7DD5AF6-E732-4351-BC83-FEAF1BC801E9}"/>
              </a:ext>
            </a:extLst>
          </p:cNvPr>
          <p:cNvSpPr txBox="1"/>
          <p:nvPr/>
        </p:nvSpPr>
        <p:spPr>
          <a:xfrm>
            <a:off x="1060174" y="2329898"/>
            <a:ext cx="9912626" cy="4585252"/>
          </a:xfrm>
          <a:prstGeom prst="rect">
            <a:avLst/>
          </a:prstGeom>
          <a:noFill/>
        </p:spPr>
        <p:txBody>
          <a:bodyPr wrap="square" rtlCol="0">
            <a:spAutoFit/>
          </a:bodyPr>
          <a:lstStyle/>
          <a:p>
            <a:endParaRPr lang="en-US"/>
          </a:p>
        </p:txBody>
      </p:sp>
      <p:sp>
        <p:nvSpPr>
          <p:cNvPr id="4" name="TextBox 3">
            <a:extLst>
              <a:ext uri="{FF2B5EF4-FFF2-40B4-BE49-F238E27FC236}">
                <a16:creationId xmlns:a16="http://schemas.microsoft.com/office/drawing/2014/main" xmlns="" id="{C4450DCC-0DD8-463B-B495-4113B9D4EFEB}"/>
              </a:ext>
            </a:extLst>
          </p:cNvPr>
          <p:cNvSpPr txBox="1"/>
          <p:nvPr/>
        </p:nvSpPr>
        <p:spPr>
          <a:xfrm>
            <a:off x="1332568" y="1985963"/>
            <a:ext cx="9367838" cy="3785652"/>
          </a:xfrm>
          <a:prstGeom prst="rect">
            <a:avLst/>
          </a:prstGeom>
          <a:noFill/>
        </p:spPr>
        <p:txBody>
          <a:bodyPr wrap="square" rtlCol="0">
            <a:spAutoFit/>
          </a:bodyPr>
          <a:lstStyle/>
          <a:p>
            <a:pPr marL="342900" indent="-342900">
              <a:buFont typeface="Wingdings" panose="05000000000000000000" pitchFamily="2" charset="2"/>
              <a:buChar char="v"/>
            </a:pPr>
            <a:r>
              <a:rPr lang="en-US" sz="2400" b="0" i="0" dirty="0">
                <a:effectLst/>
                <a:latin typeface="Calibri Light" panose="020F0302020204030204" pitchFamily="34" charset="0"/>
                <a:cs typeface="Calibri Light" panose="020F0302020204030204" pitchFamily="34" charset="0"/>
              </a:rPr>
              <a:t>Several enzymatic systems can detoxify herbicides in plants.</a:t>
            </a:r>
          </a:p>
          <a:p>
            <a:pPr marL="342900" indent="-342900">
              <a:buFont typeface="Wingdings" panose="05000000000000000000" pitchFamily="2" charset="2"/>
              <a:buChar char="v"/>
            </a:pPr>
            <a:endParaRPr lang="en-US" sz="2400" dirty="0">
              <a:latin typeface="Calibri Light" panose="020F0302020204030204" pitchFamily="34" charset="0"/>
              <a:cs typeface="Calibri Light" panose="020F0302020204030204" pitchFamily="34" charset="0"/>
            </a:endParaRPr>
          </a:p>
          <a:p>
            <a:pPr marL="342900" indent="-342900">
              <a:buFont typeface="Wingdings" panose="05000000000000000000" pitchFamily="2" charset="2"/>
              <a:buChar char="v"/>
            </a:pPr>
            <a:r>
              <a:rPr lang="en-US" sz="2400" b="0" i="0" dirty="0">
                <a:effectLst/>
                <a:latin typeface="Calibri Light" panose="020F0302020204030204" pitchFamily="34" charset="0"/>
                <a:cs typeface="Calibri Light" panose="020F0302020204030204" pitchFamily="34" charset="0"/>
              </a:rPr>
              <a:t>These include aryl acyl amidases that cleave propanil, glutathione reductases that add the tripeptide glutathione to herbicides and cytochrome P450 monooxygenases that hydroxylate herbicides.</a:t>
            </a:r>
          </a:p>
          <a:p>
            <a:pPr marL="342900" indent="-342900">
              <a:buFont typeface="Wingdings" panose="05000000000000000000" pitchFamily="2" charset="2"/>
              <a:buChar char="v"/>
            </a:pPr>
            <a:endParaRPr lang="en-US" sz="2400" dirty="0">
              <a:latin typeface="Calibri Light" panose="020F0302020204030204" pitchFamily="34" charset="0"/>
              <a:cs typeface="Calibri Light" panose="020F0302020204030204" pitchFamily="34" charset="0"/>
            </a:endParaRPr>
          </a:p>
          <a:p>
            <a:pPr marL="342900" indent="-342900">
              <a:buFont typeface="Wingdings" panose="05000000000000000000" pitchFamily="2" charset="2"/>
              <a:buChar char="v"/>
            </a:pPr>
            <a:r>
              <a:rPr lang="en-US" sz="2400" b="0" i="0" dirty="0">
                <a:effectLst/>
                <a:latin typeface="Calibri Light" panose="020F0302020204030204" pitchFamily="34" charset="0"/>
                <a:cs typeface="Calibri Light" panose="020F0302020204030204" pitchFamily="34" charset="0"/>
              </a:rPr>
              <a:t>Edwards considered the metabolic processes of herbicide detoxification in plants as the 'Xenome', or the biosystem responsible for detection, transport and biotransformation of xenobiotics in the cell.</a:t>
            </a:r>
            <a:endParaRPr lang="en-US" sz="2400" dirty="0">
              <a:latin typeface="Calibri Light" panose="020F0302020204030204" pitchFamily="34" charset="0"/>
              <a:cs typeface="Calibri Light" panose="020F0302020204030204" pitchFamily="34" charset="0"/>
            </a:endParaRPr>
          </a:p>
          <a:p>
            <a:endParaRPr lang="en-US" sz="24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xmlns="" val="1158599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5F634331-2323-4F52-8682-0D78C951D8BB}"/>
              </a:ext>
            </a:extLst>
          </p:cNvPr>
          <p:cNvSpPr txBox="1"/>
          <p:nvPr/>
        </p:nvSpPr>
        <p:spPr>
          <a:xfrm>
            <a:off x="2319338" y="455058"/>
            <a:ext cx="8386762" cy="769441"/>
          </a:xfrm>
          <a:prstGeom prst="rect">
            <a:avLst/>
          </a:prstGeom>
          <a:noFill/>
        </p:spPr>
        <p:txBody>
          <a:bodyPr wrap="square" rtlCol="0">
            <a:spAutoFit/>
          </a:bodyPr>
          <a:lstStyle/>
          <a:p>
            <a:r>
              <a:rPr lang="en-US" sz="4400" dirty="0"/>
              <a:t>Mechanism of Detoxification</a:t>
            </a:r>
          </a:p>
        </p:txBody>
      </p:sp>
      <p:sp>
        <p:nvSpPr>
          <p:cNvPr id="3" name="TextBox 2">
            <a:extLst>
              <a:ext uri="{FF2B5EF4-FFF2-40B4-BE49-F238E27FC236}">
                <a16:creationId xmlns:a16="http://schemas.microsoft.com/office/drawing/2014/main" xmlns="" id="{2EC9AD4E-8724-4F27-8AA0-5C3876607930}"/>
              </a:ext>
            </a:extLst>
          </p:cNvPr>
          <p:cNvSpPr txBox="1"/>
          <p:nvPr/>
        </p:nvSpPr>
        <p:spPr>
          <a:xfrm>
            <a:off x="1743075" y="2109371"/>
            <a:ext cx="9539288" cy="3785652"/>
          </a:xfrm>
          <a:prstGeom prst="rect">
            <a:avLst/>
          </a:prstGeom>
          <a:noFill/>
        </p:spPr>
        <p:txBody>
          <a:bodyPr wrap="square" rtlCol="0">
            <a:spAutoFit/>
          </a:bodyPr>
          <a:lstStyle/>
          <a:p>
            <a:r>
              <a:rPr lang="en-US" sz="2400" dirty="0">
                <a:latin typeface="Calibri Light" panose="020F0302020204030204" pitchFamily="34" charset="0"/>
                <a:cs typeface="Calibri Light" panose="020F0302020204030204" pitchFamily="34" charset="0"/>
              </a:rPr>
              <a:t>Mechanism of Herbicides Detoxification occurs in four phases:</a:t>
            </a:r>
          </a:p>
          <a:p>
            <a:endParaRPr lang="en-US" sz="2400" dirty="0">
              <a:latin typeface="Calibri Light" panose="020F0302020204030204" pitchFamily="34" charset="0"/>
              <a:cs typeface="Calibri Light" panose="020F0302020204030204" pitchFamily="34" charset="0"/>
            </a:endParaRPr>
          </a:p>
          <a:p>
            <a:pPr marL="457200" indent="-457200">
              <a:buFont typeface="Wingdings" panose="05000000000000000000" pitchFamily="2" charset="2"/>
              <a:buChar char="q"/>
            </a:pPr>
            <a:r>
              <a:rPr lang="en-US" sz="2400" dirty="0">
                <a:latin typeface="Calibri Light" panose="020F0302020204030204" pitchFamily="34" charset="0"/>
                <a:cs typeface="Calibri Light" panose="020F0302020204030204" pitchFamily="34" charset="0"/>
              </a:rPr>
              <a:t>Phase I (Conversion)</a:t>
            </a:r>
          </a:p>
          <a:p>
            <a:pPr marL="457200" indent="-457200">
              <a:buFont typeface="Wingdings" panose="05000000000000000000" pitchFamily="2" charset="2"/>
              <a:buChar char="q"/>
            </a:pPr>
            <a:endParaRPr lang="en-US" sz="2400" dirty="0">
              <a:latin typeface="Calibri Light" panose="020F0302020204030204" pitchFamily="34" charset="0"/>
              <a:cs typeface="Calibri Light" panose="020F0302020204030204" pitchFamily="34" charset="0"/>
            </a:endParaRPr>
          </a:p>
          <a:p>
            <a:pPr marL="457200" indent="-457200">
              <a:buFont typeface="Wingdings" panose="05000000000000000000" pitchFamily="2" charset="2"/>
              <a:buChar char="q"/>
            </a:pPr>
            <a:r>
              <a:rPr lang="en-US" sz="2400" dirty="0">
                <a:latin typeface="Calibri Light" panose="020F0302020204030204" pitchFamily="34" charset="0"/>
                <a:cs typeface="Calibri Light" panose="020F0302020204030204" pitchFamily="34" charset="0"/>
              </a:rPr>
              <a:t>Phase II (Conjugation)</a:t>
            </a:r>
          </a:p>
          <a:p>
            <a:pPr marL="457200" indent="-457200">
              <a:buFont typeface="Wingdings" panose="05000000000000000000" pitchFamily="2" charset="2"/>
              <a:buChar char="q"/>
            </a:pPr>
            <a:endParaRPr lang="en-US" sz="2400" dirty="0">
              <a:latin typeface="Calibri Light" panose="020F0302020204030204" pitchFamily="34" charset="0"/>
              <a:cs typeface="Calibri Light" panose="020F0302020204030204" pitchFamily="34" charset="0"/>
            </a:endParaRPr>
          </a:p>
          <a:p>
            <a:pPr marL="457200" indent="-457200">
              <a:buFont typeface="Wingdings" panose="05000000000000000000" pitchFamily="2" charset="2"/>
              <a:buChar char="q"/>
            </a:pPr>
            <a:r>
              <a:rPr lang="en-US" sz="2400" dirty="0">
                <a:latin typeface="Calibri Light" panose="020F0302020204030204" pitchFamily="34" charset="0"/>
                <a:cs typeface="Calibri Light" panose="020F0302020204030204" pitchFamily="34" charset="0"/>
              </a:rPr>
              <a:t>Phase III (Secondary Conversion)</a:t>
            </a:r>
          </a:p>
          <a:p>
            <a:pPr marL="457200" indent="-457200">
              <a:buFont typeface="Wingdings" panose="05000000000000000000" pitchFamily="2" charset="2"/>
              <a:buChar char="q"/>
            </a:pPr>
            <a:endParaRPr lang="en-US" sz="2400" dirty="0">
              <a:latin typeface="Calibri Light" panose="020F0302020204030204" pitchFamily="34" charset="0"/>
              <a:cs typeface="Calibri Light" panose="020F0302020204030204" pitchFamily="34" charset="0"/>
            </a:endParaRPr>
          </a:p>
          <a:p>
            <a:pPr marL="457200" indent="-457200">
              <a:buFont typeface="Wingdings" panose="05000000000000000000" pitchFamily="2" charset="2"/>
              <a:buChar char="q"/>
            </a:pPr>
            <a:r>
              <a:rPr lang="en-US" sz="2400" dirty="0">
                <a:latin typeface="Calibri Light" panose="020F0302020204030204" pitchFamily="34" charset="0"/>
                <a:cs typeface="Calibri Light" panose="020F0302020204030204" pitchFamily="34" charset="0"/>
              </a:rPr>
              <a:t>Phase IV ( Final Metabolites)</a:t>
            </a:r>
          </a:p>
          <a:p>
            <a:pPr marL="457200" indent="-457200">
              <a:buFont typeface="Wingdings" panose="05000000000000000000" pitchFamily="2" charset="2"/>
              <a:buChar char="q"/>
            </a:pPr>
            <a:endParaRPr lang="en-US" sz="24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xmlns="" val="33940189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xmlns=""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TM16401375[[fn=Madison]]</Template>
  <TotalTime>606</TotalTime>
  <Words>1286</Words>
  <Application>Microsoft Office PowerPoint</Application>
  <PresentationFormat>Custom</PresentationFormat>
  <Paragraphs>176</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Madison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TAYYABA ZAREEN</dc:creator>
  <cp:lastModifiedBy>KAWISH COMPUTERS</cp:lastModifiedBy>
  <cp:revision>48</cp:revision>
  <dcterms:created xsi:type="dcterms:W3CDTF">2021-03-06T17:41:29Z</dcterms:created>
  <dcterms:modified xsi:type="dcterms:W3CDTF">2021-04-23T06:33:16Z</dcterms:modified>
</cp:coreProperties>
</file>