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8" r:id="rId2"/>
    <p:sldId id="259" r:id="rId3"/>
    <p:sldId id="261" r:id="rId4"/>
    <p:sldId id="260" r:id="rId5"/>
    <p:sldId id="262" r:id="rId6"/>
    <p:sldId id="263" r:id="rId7"/>
    <p:sldId id="264" r:id="rId8"/>
    <p:sldId id="265" r:id="rId9"/>
    <p:sldId id="266" r:id="rId10"/>
    <p:sldId id="267" r:id="rId11"/>
    <p:sldId id="256" r:id="rId12"/>
    <p:sldId id="25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E1F475-CC80-4141-AAFC-3644BB90F6FB}" type="datetimeFigureOut">
              <a:rPr lang="en-US" smtClean="0"/>
              <a:pPr/>
              <a:t>11/21/2020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EAAA15-60DF-4C07-B680-7EBBC5E660C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 Increases in the standard of living in China and India have been a major source of global demand in the 21st century.</a:t>
            </a:r>
            <a:endParaRPr lang="en-US" dirty="0"/>
          </a:p>
        </p:txBody>
      </p:sp>
      <p:sp>
        <p:nvSpPr>
          <p:cNvPr id="4" name="Slide Number Placeholder 3"/>
          <p:cNvSpPr>
            <a:spLocks noGrp="1"/>
          </p:cNvSpPr>
          <p:nvPr>
            <p:ph type="sldNum" sz="quarter" idx="10"/>
          </p:nvPr>
        </p:nvSpPr>
        <p:spPr/>
        <p:txBody>
          <a:bodyPr/>
          <a:lstStyle/>
          <a:p>
            <a:fld id="{41EAAA15-60DF-4C07-B680-7EBBC5E660CA}"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 futures contract is a standardized legal agreement to buy or sell </a:t>
            </a:r>
            <a:endParaRPr lang="en-US" dirty="0"/>
          </a:p>
        </p:txBody>
      </p:sp>
      <p:sp>
        <p:nvSpPr>
          <p:cNvPr id="4" name="Slide Number Placeholder 3"/>
          <p:cNvSpPr>
            <a:spLocks noGrp="1"/>
          </p:cNvSpPr>
          <p:nvPr>
            <p:ph type="sldNum" sz="quarter" idx="10"/>
          </p:nvPr>
        </p:nvSpPr>
        <p:spPr/>
        <p:txBody>
          <a:bodyPr/>
          <a:lstStyle/>
          <a:p>
            <a:fld id="{41EAAA15-60DF-4C07-B680-7EBBC5E660C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120876-0E59-4004-AD2B-D32E92188641}" type="datetimeFigureOut">
              <a:rPr lang="en-US" smtClean="0"/>
              <a:pPr/>
              <a:t>11/21/2020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A8594E-1143-4232-8C6C-4FF6AB8C58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120876-0E59-4004-AD2B-D32E92188641}" type="datetimeFigureOut">
              <a:rPr lang="en-US" smtClean="0"/>
              <a:pPr/>
              <a:t>11/21/2020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A8594E-1143-4232-8C6C-4FF6AB8C58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73362"/>
          </a:xfrm>
        </p:spPr>
        <p:txBody>
          <a:bodyPr/>
          <a:lstStyle/>
          <a:p>
            <a:r>
              <a:rPr lang="en-US" dirty="0" smtClean="0"/>
              <a:t>Forecasting Oil </a:t>
            </a:r>
            <a:r>
              <a:rPr lang="en-US" dirty="0"/>
              <a:t>prices and speculation</a:t>
            </a:r>
          </a:p>
        </p:txBody>
      </p:sp>
      <p:sp>
        <p:nvSpPr>
          <p:cNvPr id="3" name="Content Placeholder 2"/>
          <p:cNvSpPr>
            <a:spLocks noGrp="1"/>
          </p:cNvSpPr>
          <p:nvPr>
            <p:ph idx="1"/>
          </p:nvPr>
        </p:nvSpPr>
        <p:spPr>
          <a:xfrm>
            <a:off x="457200" y="2819400"/>
            <a:ext cx="8229600" cy="3306763"/>
          </a:xfrm>
        </p:spPr>
        <p:txBody>
          <a:bodyPr>
            <a:normAutofit/>
          </a:bodyPr>
          <a:lstStyle/>
          <a:p>
            <a:pPr algn="ctr">
              <a:buNone/>
            </a:pPr>
            <a:endParaRPr lang="en-US" dirty="0" smtClean="0"/>
          </a:p>
          <a:p>
            <a:pPr algn="ctr">
              <a:buNone/>
            </a:pPr>
            <a:endParaRPr lang="en-US" dirty="0"/>
          </a:p>
          <a:p>
            <a:pPr algn="ctr">
              <a:buNone/>
            </a:pPr>
            <a:r>
              <a:rPr lang="en-US" dirty="0" smtClean="0"/>
              <a:t>BS 5</a:t>
            </a:r>
            <a:r>
              <a:rPr lang="en-US" baseline="30000" dirty="0" smtClean="0"/>
              <a:t>th</a:t>
            </a:r>
            <a:r>
              <a:rPr lang="en-US" dirty="0" smtClean="0"/>
              <a:t>(Regular &amp; self support)</a:t>
            </a:r>
          </a:p>
          <a:p>
            <a:pPr algn="ctr">
              <a:buNone/>
            </a:pPr>
            <a:r>
              <a:rPr lang="en-US" dirty="0" smtClean="0"/>
              <a:t>By Madam </a:t>
            </a:r>
            <a:r>
              <a:rPr lang="en-US" dirty="0" err="1" smtClean="0"/>
              <a:t>Sabeen</a:t>
            </a:r>
            <a:r>
              <a:rPr lang="en-US" dirty="0" smtClean="0"/>
              <a:t> </a:t>
            </a:r>
            <a:r>
              <a:rPr lang="en-US" dirty="0" err="1" smtClean="0"/>
              <a:t>Saif</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2000" cy="228600"/>
          </a:xfrm>
        </p:spPr>
        <p:txBody>
          <a:bodyPr>
            <a:normAutofit/>
          </a:bodyPr>
          <a:lstStyle/>
          <a:p>
            <a:endParaRPr lang="en-US" sz="800" dirty="0"/>
          </a:p>
        </p:txBody>
      </p:sp>
      <p:sp>
        <p:nvSpPr>
          <p:cNvPr id="3" name="Content Placeholder 2"/>
          <p:cNvSpPr>
            <a:spLocks noGrp="1"/>
          </p:cNvSpPr>
          <p:nvPr>
            <p:ph idx="1"/>
          </p:nvPr>
        </p:nvSpPr>
        <p:spPr>
          <a:xfrm>
            <a:off x="228600" y="304800"/>
            <a:ext cx="8686800" cy="6324600"/>
          </a:xfrm>
        </p:spPr>
        <p:txBody>
          <a:bodyPr/>
          <a:lstStyle/>
          <a:p>
            <a:r>
              <a:rPr lang="en-US" dirty="0" smtClean="0"/>
              <a:t>https://www.investopedia.com/articles/investing/101215/how-do-companies-forecast-oil-prices.asp</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oil </a:t>
            </a:r>
            <a:r>
              <a:rPr lang="en-US" dirty="0"/>
              <a:t>demand and supply</a:t>
            </a:r>
          </a:p>
        </p:txBody>
      </p:sp>
      <p:sp>
        <p:nvSpPr>
          <p:cNvPr id="3" name="Subtitle 2"/>
          <p:cNvSpPr>
            <a:spLocks noGrp="1"/>
          </p:cNvSpPr>
          <p:nvPr>
            <p:ph type="subTitle" idx="1"/>
          </p:nvPr>
        </p:nvSpPr>
        <p:spPr/>
        <p:txBody>
          <a:bodyPr/>
          <a:lstStyle/>
          <a:p>
            <a:r>
              <a:rPr lang="en-US" dirty="0" smtClean="0"/>
              <a:t>BS 5</a:t>
            </a:r>
            <a:r>
              <a:rPr lang="en-US" baseline="30000" dirty="0" smtClean="0"/>
              <a:t>th</a:t>
            </a:r>
            <a:r>
              <a:rPr lang="en-US" dirty="0" smtClean="0"/>
              <a:t>(Regular &amp; self support)</a:t>
            </a:r>
          </a:p>
          <a:p>
            <a:r>
              <a:rPr lang="en-US" dirty="0" smtClean="0"/>
              <a:t>By Madam </a:t>
            </a:r>
            <a:r>
              <a:rPr lang="en-US" dirty="0" err="1" smtClean="0"/>
              <a:t>Sabeen</a:t>
            </a:r>
            <a:r>
              <a:rPr lang="en-US" dirty="0" smtClean="0"/>
              <a:t> </a:t>
            </a:r>
            <a:r>
              <a:rPr lang="en-US" dirty="0" err="1" smtClean="0"/>
              <a:t>Saif</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096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324600"/>
          </a:xfrm>
        </p:spPr>
        <p:txBody>
          <a:bodyPr>
            <a:normAutofit fontScale="92500" lnSpcReduction="20000"/>
          </a:bodyPr>
          <a:lstStyle/>
          <a:p>
            <a:r>
              <a:rPr lang="en-US" dirty="0"/>
              <a:t>The demand curve has three </a:t>
            </a:r>
            <a:r>
              <a:rPr lang="en-US" dirty="0" smtClean="0"/>
              <a:t>segments</a:t>
            </a:r>
          </a:p>
          <a:p>
            <a:r>
              <a:rPr lang="en-US" dirty="0" smtClean="0"/>
              <a:t>highly </a:t>
            </a:r>
            <a:r>
              <a:rPr lang="en-US" dirty="0"/>
              <a:t>inelastic for a wide range of </a:t>
            </a:r>
            <a:r>
              <a:rPr lang="en-US" dirty="0" smtClean="0"/>
              <a:t>prices</a:t>
            </a:r>
            <a:endParaRPr lang="en-US" dirty="0"/>
          </a:p>
          <a:p>
            <a:r>
              <a:rPr lang="en-US" dirty="0"/>
              <a:t>with some elastic segment at very low and very high prices (shown as D in the figure).</a:t>
            </a:r>
          </a:p>
          <a:p>
            <a:r>
              <a:rPr lang="en-US" dirty="0"/>
              <a:t>This arises due to capital intensive nature of the appliances used for consuming oil.</a:t>
            </a:r>
          </a:p>
          <a:p>
            <a:r>
              <a:rPr lang="en-US" dirty="0"/>
              <a:t>In the short-run, only some adjustments in the capacity utilization of the appliance </a:t>
            </a:r>
            <a:r>
              <a:rPr lang="en-US" dirty="0" smtClean="0"/>
              <a:t>is possible</a:t>
            </a:r>
            <a:r>
              <a:rPr lang="en-US" dirty="0"/>
              <a:t>, making the demand inelastic over a certain price range. </a:t>
            </a:r>
            <a:endParaRPr lang="en-US" dirty="0" smtClean="0"/>
          </a:p>
          <a:p>
            <a:r>
              <a:rPr lang="en-US" dirty="0" smtClean="0"/>
              <a:t>At </a:t>
            </a:r>
            <a:r>
              <a:rPr lang="en-US" dirty="0"/>
              <a:t>very high prices</a:t>
            </a:r>
            <a:r>
              <a:rPr lang="en-US" dirty="0" smtClean="0"/>
              <a:t>, substitutes will appear and make demand elastic</a:t>
            </a:r>
          </a:p>
          <a:p>
            <a:r>
              <a:rPr lang="en-US" dirty="0" smtClean="0"/>
              <a:t>at very low prices oil would replace other fuels and therefore would have a greater elasticity of demand.</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304800" cy="152400"/>
          </a:xfrm>
        </p:spPr>
        <p:txBody>
          <a:bodyPr>
            <a:normAutofit fontScale="90000"/>
          </a:bodyPr>
          <a:lstStyle/>
          <a:p>
            <a:endParaRPr lang="en-US" sz="8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685800" y="152400"/>
            <a:ext cx="8001000" cy="647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06362"/>
          </a:xfrm>
        </p:spPr>
        <p:txBody>
          <a:bodyPr>
            <a:normAutofit fontScale="90000"/>
          </a:bodyPr>
          <a:lstStyle/>
          <a:p>
            <a:endParaRPr lang="en-US" sz="800" dirty="0"/>
          </a:p>
        </p:txBody>
      </p:sp>
      <p:sp>
        <p:nvSpPr>
          <p:cNvPr id="3" name="Content Placeholder 2"/>
          <p:cNvSpPr>
            <a:spLocks noGrp="1"/>
          </p:cNvSpPr>
          <p:nvPr>
            <p:ph idx="1"/>
          </p:nvPr>
        </p:nvSpPr>
        <p:spPr>
          <a:xfrm>
            <a:off x="228600" y="152400"/>
            <a:ext cx="8686800" cy="6477000"/>
          </a:xfrm>
        </p:spPr>
        <p:txBody>
          <a:bodyPr>
            <a:normAutofit/>
          </a:bodyPr>
          <a:lstStyle/>
          <a:p>
            <a:pPr algn="just"/>
            <a:r>
              <a:rPr lang="en-US" dirty="0" smtClean="0"/>
              <a:t>the supply curve has a low cost segment, followed by an increasing cost segment. </a:t>
            </a:r>
          </a:p>
          <a:p>
            <a:pPr algn="just"/>
            <a:r>
              <a:rPr lang="en-US" dirty="0" smtClean="0"/>
              <a:t>The horizontal segment represents the low marginal cost of oil supply. </a:t>
            </a:r>
          </a:p>
          <a:p>
            <a:pPr algn="just"/>
            <a:r>
              <a:rPr lang="en-US" smtClean="0"/>
              <a:t>The </a:t>
            </a:r>
            <a:r>
              <a:rPr lang="en-US" dirty="0" smtClean="0"/>
              <a:t>vertical segment of the supply curve represents the change in the marginal cost due to the fixed capacity (or the capacity constraint) at any given time.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182562"/>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686800" cy="6324600"/>
          </a:xfrm>
        </p:spPr>
        <p:txBody>
          <a:bodyPr>
            <a:normAutofit lnSpcReduction="10000"/>
          </a:bodyPr>
          <a:lstStyle/>
          <a:p>
            <a:pPr algn="just"/>
            <a:r>
              <a:rPr lang="en-US" dirty="0" smtClean="0"/>
              <a:t>Two groups of suppliers are considered—base load and residual suppliers. </a:t>
            </a:r>
          </a:p>
          <a:p>
            <a:pPr algn="just"/>
            <a:r>
              <a:rPr lang="en-US" dirty="0" smtClean="0"/>
              <a:t>The base load suppliers are price takers and supply to capacity for a given price.</a:t>
            </a:r>
          </a:p>
          <a:p>
            <a:pPr algn="just"/>
            <a:r>
              <a:rPr lang="en-US" dirty="0" smtClean="0"/>
              <a:t>The residual suppliers are price makers and try to regulate the price by controlling their output</a:t>
            </a:r>
          </a:p>
          <a:p>
            <a:pPr algn="just"/>
            <a:r>
              <a:rPr lang="en-US" dirty="0" smtClean="0"/>
              <a:t>If the price regulation is not used, the supply and demand in the market will decide the price and the market clearing price will be the marginal cost-based.</a:t>
            </a:r>
          </a:p>
          <a:p>
            <a:pPr algn="just"/>
            <a:r>
              <a:rPr lang="en-US" dirty="0" smtClean="0"/>
              <a:t>For a target price, the residual producers are then striving to set a quota that yields the desired result.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 cy="106362"/>
          </a:xfrm>
        </p:spPr>
        <p:txBody>
          <a:bodyPr>
            <a:normAutofit fontScale="90000"/>
          </a:bodyPr>
          <a:lstStyle/>
          <a:p>
            <a:endParaRPr lang="en-US" sz="800" dirty="0"/>
          </a:p>
        </p:txBody>
      </p:sp>
      <p:sp>
        <p:nvSpPr>
          <p:cNvPr id="3" name="Content Placeholder 2"/>
          <p:cNvSpPr>
            <a:spLocks noGrp="1"/>
          </p:cNvSpPr>
          <p:nvPr>
            <p:ph idx="1"/>
          </p:nvPr>
        </p:nvSpPr>
        <p:spPr>
          <a:xfrm>
            <a:off x="152400" y="304800"/>
            <a:ext cx="8763000" cy="6324600"/>
          </a:xfrm>
        </p:spPr>
        <p:txBody>
          <a:bodyPr/>
          <a:lstStyle/>
          <a:p>
            <a:pPr algn="just"/>
            <a:r>
              <a:rPr lang="en-US" dirty="0" smtClean="0"/>
              <a:t>this act requires accurate information about the demand and supply. If the information is imperfect, between a wide range, any price could be regarded as an equilibrium price which cleared the market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06362"/>
          </a:xfrm>
        </p:spPr>
        <p:txBody>
          <a:bodyPr>
            <a:normAutofit fontScale="90000"/>
          </a:bodyPr>
          <a:lstStyle/>
          <a:p>
            <a:endParaRPr lang="en-US" sz="800" dirty="0"/>
          </a:p>
        </p:txBody>
      </p:sp>
      <p:sp>
        <p:nvSpPr>
          <p:cNvPr id="3" name="Content Placeholder 2"/>
          <p:cNvSpPr>
            <a:spLocks noGrp="1"/>
          </p:cNvSpPr>
          <p:nvPr>
            <p:ph idx="1"/>
          </p:nvPr>
        </p:nvSpPr>
        <p:spPr>
          <a:xfrm>
            <a:off x="304800" y="304800"/>
            <a:ext cx="8382000" cy="6400800"/>
          </a:xfrm>
        </p:spPr>
        <p:txBody>
          <a:bodyPr>
            <a:normAutofit fontScale="92500" lnSpcReduction="20000"/>
          </a:bodyPr>
          <a:lstStyle/>
          <a:p>
            <a:pPr indent="0" algn="just">
              <a:spcBef>
                <a:spcPts val="0"/>
              </a:spcBef>
              <a:buFont typeface="Wingdings" pitchFamily="2" charset="2"/>
              <a:buChar char="§"/>
            </a:pPr>
            <a:r>
              <a:rPr lang="en-US" dirty="0" smtClean="0"/>
              <a:t>Crude oil prices are considered one of the most important indicators in the global economy.</a:t>
            </a:r>
          </a:p>
          <a:p>
            <a:pPr indent="0" algn="just">
              <a:spcBef>
                <a:spcPts val="0"/>
              </a:spcBef>
              <a:buFont typeface="Wingdings" pitchFamily="2" charset="2"/>
              <a:buChar char="§"/>
            </a:pPr>
            <a:r>
              <a:rPr lang="en-US" dirty="0" smtClean="0"/>
              <a:t>Governments and businesses spend a lot of time and energy to figure out where oil prices are headed next.</a:t>
            </a:r>
          </a:p>
          <a:p>
            <a:pPr indent="0" algn="just">
              <a:spcBef>
                <a:spcPts val="0"/>
              </a:spcBef>
              <a:buFont typeface="Wingdings" pitchFamily="2" charset="2"/>
              <a:buChar char="§"/>
            </a:pPr>
            <a:r>
              <a:rPr lang="en-US" dirty="0"/>
              <a:t>Standard techniques are based on calculus (linear regressions and </a:t>
            </a:r>
            <a:r>
              <a:rPr lang="en-US" dirty="0" smtClean="0"/>
              <a:t>econometrics)</a:t>
            </a:r>
          </a:p>
          <a:p>
            <a:pPr indent="0" algn="just">
              <a:spcBef>
                <a:spcPts val="0"/>
              </a:spcBef>
              <a:buFont typeface="Wingdings" pitchFamily="2" charset="2"/>
              <a:buChar char="§"/>
            </a:pPr>
            <a:r>
              <a:rPr lang="en-US" dirty="0" smtClean="0"/>
              <a:t>alternatives </a:t>
            </a:r>
            <a:r>
              <a:rPr lang="en-US" dirty="0"/>
              <a:t>include structural models and computer-driven analytics</a:t>
            </a:r>
            <a:r>
              <a:rPr lang="en-US" dirty="0" smtClean="0"/>
              <a:t>.</a:t>
            </a:r>
          </a:p>
          <a:p>
            <a:pPr indent="0" algn="just">
              <a:spcBef>
                <a:spcPts val="0"/>
              </a:spcBef>
              <a:buFont typeface="Wingdings" pitchFamily="2" charset="2"/>
              <a:buChar char="§"/>
            </a:pPr>
            <a:r>
              <a:rPr lang="en-US" dirty="0" smtClean="0"/>
              <a:t> </a:t>
            </a:r>
            <a:r>
              <a:rPr lang="en-US" dirty="0"/>
              <a:t>There is no widely accepted consensus on the best way to forecast oil prices</a:t>
            </a:r>
            <a:r>
              <a:rPr lang="en-US" dirty="0" smtClean="0"/>
              <a:t>.</a:t>
            </a:r>
          </a:p>
          <a:p>
            <a:pPr indent="0" algn="just">
              <a:spcBef>
                <a:spcPts val="0"/>
              </a:spcBef>
              <a:buFont typeface="Wingdings" pitchFamily="2" charset="2"/>
              <a:buChar char="§"/>
            </a:pPr>
            <a:r>
              <a:rPr lang="en-US" dirty="0"/>
              <a:t>Companies also </a:t>
            </a:r>
            <a:r>
              <a:rPr lang="en-US" dirty="0" smtClean="0"/>
              <a:t>often </a:t>
            </a:r>
            <a:r>
              <a:rPr lang="en-US" dirty="0"/>
              <a:t>participate in </a:t>
            </a:r>
            <a:r>
              <a:rPr lang="en-US" dirty="0" smtClean="0"/>
              <a:t>oil </a:t>
            </a:r>
            <a:r>
              <a:rPr lang="en-US" dirty="0"/>
              <a:t>futures markets. </a:t>
            </a:r>
            <a:endParaRPr lang="en-US" dirty="0" smtClean="0"/>
          </a:p>
          <a:p>
            <a:pPr indent="0" algn="just">
              <a:spcBef>
                <a:spcPts val="0"/>
              </a:spcBef>
              <a:buFont typeface="Wingdings" pitchFamily="2" charset="2"/>
              <a:buChar char="§"/>
            </a:pPr>
            <a:r>
              <a:rPr lang="en-US" dirty="0" smtClean="0"/>
              <a:t>Crude </a:t>
            </a:r>
            <a:r>
              <a:rPr lang="en-US" dirty="0"/>
              <a:t>oil futures are traded on the New York Mercantile Exchange (NYMEX) and Tokyo Commodity Exchange (TOCOM)</a:t>
            </a:r>
            <a:endParaRPr lang="en-US" dirty="0" smtClean="0"/>
          </a:p>
          <a:p>
            <a:pPr indent="0" algn="just">
              <a:spcBef>
                <a:spcPts val="0"/>
              </a:spcBef>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dirty="0" smtClean="0"/>
              <a:t/>
            </a:r>
            <a:br>
              <a:rPr lang="en-US" dirty="0" smtClean="0"/>
            </a:br>
            <a:r>
              <a:rPr lang="en-US" sz="3100" dirty="0" smtClean="0"/>
              <a:t>Understanding </a:t>
            </a:r>
            <a:r>
              <a:rPr lang="en-US" sz="3100" dirty="0"/>
              <a:t>Crude Oil Prices</a:t>
            </a:r>
            <a:br>
              <a:rPr lang="en-US" sz="3100" dirty="0"/>
            </a:br>
            <a:endParaRPr lang="en-US" sz="3100" dirty="0"/>
          </a:p>
        </p:txBody>
      </p:sp>
      <p:sp>
        <p:nvSpPr>
          <p:cNvPr id="3" name="Content Placeholder 2"/>
          <p:cNvSpPr>
            <a:spLocks noGrp="1"/>
          </p:cNvSpPr>
          <p:nvPr>
            <p:ph idx="1"/>
          </p:nvPr>
        </p:nvSpPr>
        <p:spPr>
          <a:xfrm>
            <a:off x="228600" y="762000"/>
            <a:ext cx="8763000" cy="5943600"/>
          </a:xfrm>
        </p:spPr>
        <p:txBody>
          <a:bodyPr>
            <a:normAutofit fontScale="92500" lnSpcReduction="20000"/>
          </a:bodyPr>
          <a:lstStyle/>
          <a:p>
            <a:pPr algn="just"/>
            <a:r>
              <a:rPr lang="en-US" dirty="0"/>
              <a:t>Companies need to understand </a:t>
            </a:r>
            <a:r>
              <a:rPr lang="en-US" dirty="0" smtClean="0"/>
              <a:t>oil demand and supply factors </a:t>
            </a:r>
            <a:r>
              <a:rPr lang="en-US" dirty="0"/>
              <a:t>before making oil price </a:t>
            </a:r>
            <a:r>
              <a:rPr lang="en-US" dirty="0" smtClean="0"/>
              <a:t>forecasts.</a:t>
            </a:r>
          </a:p>
          <a:p>
            <a:pPr algn="just"/>
            <a:r>
              <a:rPr lang="en-US" dirty="0" smtClean="0"/>
              <a:t>The </a:t>
            </a:r>
            <a:r>
              <a:rPr lang="en-US" b="1" dirty="0"/>
              <a:t>supply of crude oil </a:t>
            </a:r>
            <a:r>
              <a:rPr lang="en-US" dirty="0"/>
              <a:t>is determined by the ability of oil companies to extract reserves from the ground and distribute them around the world. </a:t>
            </a:r>
            <a:endParaRPr lang="en-US" dirty="0" smtClean="0"/>
          </a:p>
          <a:p>
            <a:pPr algn="just"/>
            <a:r>
              <a:rPr lang="en-US" dirty="0" smtClean="0"/>
              <a:t>There </a:t>
            </a:r>
            <a:r>
              <a:rPr lang="en-US" dirty="0"/>
              <a:t>are three major supply </a:t>
            </a:r>
            <a:r>
              <a:rPr lang="en-US" dirty="0" smtClean="0"/>
              <a:t>variables </a:t>
            </a:r>
            <a:r>
              <a:rPr lang="en-US" dirty="0"/>
              <a:t>technological </a:t>
            </a:r>
            <a:r>
              <a:rPr lang="en-US" dirty="0" smtClean="0"/>
              <a:t>changes </a:t>
            </a:r>
          </a:p>
          <a:p>
            <a:pPr algn="just"/>
            <a:r>
              <a:rPr lang="en-US" dirty="0" smtClean="0"/>
              <a:t>environmental factors</a:t>
            </a:r>
          </a:p>
          <a:p>
            <a:pPr algn="just"/>
            <a:r>
              <a:rPr lang="en-US" dirty="0" smtClean="0"/>
              <a:t>the </a:t>
            </a:r>
            <a:r>
              <a:rPr lang="en-US" dirty="0"/>
              <a:t>ability of oil companies to accumulate and replenish capital. </a:t>
            </a:r>
            <a:endParaRPr lang="en-US" dirty="0" smtClean="0"/>
          </a:p>
          <a:p>
            <a:pPr algn="just"/>
            <a:r>
              <a:rPr lang="en-US" dirty="0"/>
              <a:t>Crude oil demand comes from individuals, companies and governments. </a:t>
            </a:r>
            <a:endParaRPr lang="en-US" dirty="0" smtClean="0"/>
          </a:p>
          <a:p>
            <a:pPr algn="just"/>
            <a:r>
              <a:rPr lang="en-US" dirty="0" smtClean="0"/>
              <a:t>oil </a:t>
            </a:r>
            <a:r>
              <a:rPr lang="en-US" dirty="0"/>
              <a:t>demand increases during good economic times, and it decreases during slower economic times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52400"/>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763000" cy="6400800"/>
          </a:xfrm>
        </p:spPr>
        <p:txBody>
          <a:bodyPr/>
          <a:lstStyle/>
          <a:p>
            <a:pPr algn="just"/>
            <a:r>
              <a:rPr lang="en-US" dirty="0"/>
              <a:t>non-market </a:t>
            </a:r>
            <a:r>
              <a:rPr lang="en-US" dirty="0" smtClean="0"/>
              <a:t>forces includes </a:t>
            </a:r>
            <a:r>
              <a:rPr lang="en-US" dirty="0"/>
              <a:t>the Organization of the Petroleum Exporting </a:t>
            </a:r>
            <a:r>
              <a:rPr lang="en-US" dirty="0" smtClean="0"/>
              <a:t>Countries(OPEC</a:t>
            </a:r>
            <a:r>
              <a:rPr lang="en-US" dirty="0"/>
              <a:t>), which effectively acts as a multinational oil cartel. </a:t>
            </a:r>
            <a:endParaRPr lang="en-US" dirty="0" smtClean="0"/>
          </a:p>
          <a:p>
            <a:pPr algn="just"/>
            <a:r>
              <a:rPr lang="en-US" dirty="0" smtClean="0"/>
              <a:t>OPEC </a:t>
            </a:r>
            <a:r>
              <a:rPr lang="en-US" dirty="0"/>
              <a:t>member nations make joint decisions about how much oil to release to world markets based on what is best for their </a:t>
            </a:r>
            <a:r>
              <a:rPr lang="en-US" dirty="0" smtClean="0"/>
              <a:t>governments.</a:t>
            </a:r>
            <a:endParaRPr lang="en-US" baseline="30000" dirty="0"/>
          </a:p>
          <a:p>
            <a:pPr algn="just"/>
            <a:r>
              <a:rPr lang="en-US" dirty="0" smtClean="0"/>
              <a:t>However</a:t>
            </a:r>
            <a:r>
              <a:rPr lang="en-US" dirty="0"/>
              <a:t>, the extreme swings in oil prices between 2005 and 2015 are an indication that OPEC influence is limited</a:t>
            </a:r>
            <a:r>
              <a:rPr lang="en-US" dirty="0" smtClean="0"/>
              <a:t>.</a:t>
            </a:r>
          </a:p>
          <a:p>
            <a:pPr algn="just"/>
            <a:r>
              <a:rPr lang="en-US" dirty="0"/>
              <a:t>Oil is also highly regulated in most countries. </a:t>
            </a:r>
            <a:endParaRPr lang="en-US" dirty="0" smtClean="0"/>
          </a:p>
          <a:p>
            <a:pPr algn="just"/>
            <a:r>
              <a:rPr lang="en-US" dirty="0" smtClean="0"/>
              <a:t>The </a:t>
            </a:r>
            <a:r>
              <a:rPr lang="en-US" dirty="0"/>
              <a:t>United States, like many nations in Europe, has strict restrictions on where oil can be drilled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dirty="0"/>
              <a:t/>
            </a:r>
            <a:br>
              <a:rPr lang="en-US" dirty="0"/>
            </a:br>
            <a:r>
              <a:rPr lang="en-US" sz="3100" dirty="0" smtClean="0"/>
              <a:t>Quantitative </a:t>
            </a:r>
            <a:r>
              <a:rPr lang="en-US" sz="3100" dirty="0"/>
              <a:t>Methods</a:t>
            </a:r>
            <a:br>
              <a:rPr lang="en-US" sz="3100" dirty="0"/>
            </a:br>
            <a:endParaRPr lang="en-US" sz="3100" dirty="0"/>
          </a:p>
        </p:txBody>
      </p:sp>
      <p:sp>
        <p:nvSpPr>
          <p:cNvPr id="3" name="Content Placeholder 2"/>
          <p:cNvSpPr>
            <a:spLocks noGrp="1"/>
          </p:cNvSpPr>
          <p:nvPr>
            <p:ph idx="1"/>
          </p:nvPr>
        </p:nvSpPr>
        <p:spPr>
          <a:xfrm>
            <a:off x="152400" y="838200"/>
            <a:ext cx="8839200" cy="5791200"/>
          </a:xfrm>
        </p:spPr>
        <p:txBody>
          <a:bodyPr/>
          <a:lstStyle/>
          <a:p>
            <a:pPr algn="just"/>
            <a:r>
              <a:rPr lang="en-US" dirty="0"/>
              <a:t>Companies hire econometricians and other market experts to make short- and medium-term predictions on the oil market</a:t>
            </a:r>
            <a:r>
              <a:rPr lang="en-US" dirty="0" smtClean="0"/>
              <a:t>.</a:t>
            </a:r>
          </a:p>
          <a:p>
            <a:pPr algn="just"/>
            <a:r>
              <a:rPr lang="en-US" dirty="0"/>
              <a:t>These professionals use highly complicated mathematical models, which either focus </a:t>
            </a:r>
            <a:r>
              <a:rPr lang="en-US" dirty="0" smtClean="0"/>
              <a:t>on</a:t>
            </a:r>
          </a:p>
          <a:p>
            <a:pPr algn="just"/>
            <a:r>
              <a:rPr lang="en-US" dirty="0" smtClean="0"/>
              <a:t>financials ,using</a:t>
            </a:r>
            <a:r>
              <a:rPr lang="en-US" dirty="0"/>
              <a:t> spot and future </a:t>
            </a:r>
            <a:r>
              <a:rPr lang="en-US" dirty="0" smtClean="0"/>
              <a:t>prices</a:t>
            </a:r>
          </a:p>
          <a:p>
            <a:pPr algn="just"/>
            <a:r>
              <a:rPr lang="en-US" dirty="0" smtClean="0"/>
              <a:t>supply </a:t>
            </a:r>
            <a:r>
              <a:rPr lang="en-US" dirty="0"/>
              <a:t>and demand considerations (quantifying variables and testing their explanatory power).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182562"/>
          </a:xfrm>
        </p:spPr>
        <p:txBody>
          <a:bodyPr>
            <a:normAutofit fontScale="90000"/>
          </a:bodyPr>
          <a:lstStyle/>
          <a:p>
            <a:endParaRPr lang="en-US" sz="800" dirty="0"/>
          </a:p>
        </p:txBody>
      </p:sp>
      <p:sp>
        <p:nvSpPr>
          <p:cNvPr id="3" name="Content Placeholder 2"/>
          <p:cNvSpPr>
            <a:spLocks noGrp="1"/>
          </p:cNvSpPr>
          <p:nvPr>
            <p:ph idx="1"/>
          </p:nvPr>
        </p:nvSpPr>
        <p:spPr>
          <a:xfrm>
            <a:off x="152400" y="152400"/>
            <a:ext cx="8839200" cy="6400800"/>
          </a:xfrm>
        </p:spPr>
        <p:txBody>
          <a:bodyPr>
            <a:normAutofit fontScale="92500" lnSpcReduction="10000"/>
          </a:bodyPr>
          <a:lstStyle/>
          <a:p>
            <a:pPr algn="just"/>
            <a:r>
              <a:rPr lang="en-US" dirty="0"/>
              <a:t>The basic concept is </a:t>
            </a:r>
            <a:r>
              <a:rPr lang="en-US" dirty="0" smtClean="0"/>
              <a:t>the </a:t>
            </a:r>
            <a:r>
              <a:rPr lang="en-US" dirty="0"/>
              <a:t>relationship between futures price fluctuations and spot price fluctuations </a:t>
            </a:r>
            <a:r>
              <a:rPr lang="en-US" dirty="0" smtClean="0"/>
              <a:t> </a:t>
            </a:r>
            <a:r>
              <a:rPr lang="en-US" dirty="0"/>
              <a:t>will point the way to tomorrow's oil prices</a:t>
            </a:r>
            <a:r>
              <a:rPr lang="en-US" dirty="0" smtClean="0"/>
              <a:t>.</a:t>
            </a:r>
          </a:p>
          <a:p>
            <a:pPr algn="just"/>
            <a:r>
              <a:rPr lang="en-US" dirty="0" smtClean="0"/>
              <a:t>Some researchers argued that future </a:t>
            </a:r>
            <a:r>
              <a:rPr lang="en-US" dirty="0"/>
              <a:t>oil </a:t>
            </a:r>
            <a:r>
              <a:rPr lang="en-US" dirty="0" smtClean="0"/>
              <a:t>prices </a:t>
            </a:r>
            <a:r>
              <a:rPr lang="en-US" dirty="0"/>
              <a:t>probably still better than any other </a:t>
            </a:r>
            <a:r>
              <a:rPr lang="en-US" dirty="0" smtClean="0"/>
              <a:t>indicators on the basis of error and correction models (ECMs), which </a:t>
            </a:r>
            <a:r>
              <a:rPr lang="en-US" dirty="0"/>
              <a:t>allow statisticians or econometricians to account for bias in futures data</a:t>
            </a:r>
            <a:r>
              <a:rPr lang="en-US" dirty="0" smtClean="0"/>
              <a:t>.</a:t>
            </a:r>
          </a:p>
          <a:p>
            <a:pPr algn="just"/>
            <a:r>
              <a:rPr lang="en-US" dirty="0" smtClean="0"/>
              <a:t>Others instead recommended a time-series random walk process; random walk theory suggests that stock price changes cannot be used to predict future movement. </a:t>
            </a:r>
          </a:p>
          <a:p>
            <a:pPr algn="just"/>
            <a:r>
              <a:rPr lang="en-US" dirty="0" smtClean="0"/>
              <a:t>time-series econometric modeling is the most common forecasting method for crude oil prices.</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763000" cy="6400800"/>
          </a:xfrm>
        </p:spPr>
        <p:txBody>
          <a:bodyPr>
            <a:normAutofit/>
          </a:bodyPr>
          <a:lstStyle/>
          <a:p>
            <a:pPr algn="just"/>
            <a:r>
              <a:rPr lang="en-US" dirty="0" smtClean="0"/>
              <a:t>Supply </a:t>
            </a:r>
            <a:r>
              <a:rPr lang="en-US" dirty="0"/>
              <a:t>and demand models focus on macroeconomic variables, such as OPEC production, income elasticity of demand for oil and real gross domestic product (GDP). </a:t>
            </a:r>
            <a:endParaRPr lang="en-US" dirty="0" smtClean="0"/>
          </a:p>
          <a:p>
            <a:pPr algn="just"/>
            <a:r>
              <a:rPr lang="en-US" dirty="0" smtClean="0"/>
              <a:t>most </a:t>
            </a:r>
            <a:r>
              <a:rPr lang="en-US" dirty="0"/>
              <a:t>companies or analytic services use proprietary calculations and change their formulas frequently. The goal is to find the most statistically significant variables, then find chart fluctuations in those variables and create rough estimates for future oil price ranges.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04800"/>
          </a:xfrm>
        </p:spPr>
        <p:txBody>
          <a:bodyPr>
            <a:normAutofit fontScale="90000"/>
          </a:bodyPr>
          <a:lstStyle/>
          <a:p>
            <a:r>
              <a:rPr lang="en-US" sz="3100" dirty="0" smtClean="0"/>
              <a:t/>
            </a:r>
            <a:br>
              <a:rPr lang="en-US" sz="3100" dirty="0" smtClean="0"/>
            </a:br>
            <a:r>
              <a:rPr lang="en-US" sz="3100" dirty="0" smtClean="0"/>
              <a:t>Qualitative </a:t>
            </a:r>
            <a:r>
              <a:rPr lang="en-US" sz="3100" dirty="0"/>
              <a:t>or Nonlinear Methods</a:t>
            </a:r>
            <a:r>
              <a:rPr lang="en-US" dirty="0"/>
              <a:t/>
            </a:r>
            <a:br>
              <a:rPr lang="en-US" dirty="0"/>
            </a:br>
            <a:endParaRPr lang="en-US" dirty="0"/>
          </a:p>
        </p:txBody>
      </p:sp>
      <p:sp>
        <p:nvSpPr>
          <p:cNvPr id="3" name="Content Placeholder 2"/>
          <p:cNvSpPr>
            <a:spLocks noGrp="1"/>
          </p:cNvSpPr>
          <p:nvPr>
            <p:ph idx="1"/>
          </p:nvPr>
        </p:nvSpPr>
        <p:spPr>
          <a:xfrm>
            <a:off x="228600" y="533400"/>
            <a:ext cx="8763000" cy="6096000"/>
          </a:xfrm>
        </p:spPr>
        <p:txBody>
          <a:bodyPr/>
          <a:lstStyle/>
          <a:p>
            <a:pPr algn="just"/>
            <a:r>
              <a:rPr lang="en-US" dirty="0"/>
              <a:t>The advocates of alternative approaches, which statisticians might call "non-standard" or "nonlinear" approaches, argue that future oil prices are too random and chaotic for any traditional processes. </a:t>
            </a:r>
            <a:endParaRPr lang="en-US" dirty="0" smtClean="0"/>
          </a:p>
          <a:p>
            <a:pPr algn="just"/>
            <a:r>
              <a:rPr lang="en-US" dirty="0" smtClean="0"/>
              <a:t>These </a:t>
            </a:r>
            <a:r>
              <a:rPr lang="en-US" dirty="0"/>
              <a:t>methods might still use some of the same data as standard models, but the computations are based on pattern recognition rather than linear models or econometric regressions.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152400" y="228600"/>
            <a:ext cx="8839200" cy="6477000"/>
          </a:xfrm>
        </p:spPr>
        <p:txBody>
          <a:bodyPr/>
          <a:lstStyle/>
          <a:p>
            <a:pPr algn="just"/>
            <a:r>
              <a:rPr lang="en-US" dirty="0"/>
              <a:t>Fundamental investors and analysts rely on aggregate business factors, such as inventory levels, production trends, natural disasters and the actions of speculators. </a:t>
            </a:r>
            <a:endParaRPr lang="en-US" dirty="0" smtClean="0"/>
          </a:p>
          <a:p>
            <a:pPr algn="just"/>
            <a:r>
              <a:rPr lang="en-US" dirty="0" smtClean="0"/>
              <a:t>these approaches are used because oil </a:t>
            </a:r>
            <a:r>
              <a:rPr lang="en-US" dirty="0"/>
              <a:t>prices are heavily affected by large, identifiable events. </a:t>
            </a:r>
            <a:endParaRPr lang="en-US" dirty="0" smtClean="0"/>
          </a:p>
          <a:p>
            <a:pPr algn="just"/>
            <a:r>
              <a:rPr lang="en-US" dirty="0" smtClean="0"/>
              <a:t>It </a:t>
            </a:r>
            <a:r>
              <a:rPr lang="en-US" dirty="0"/>
              <a:t>is commonplace for companies to employ market analysts who rely on information from other sources, such as the World Bank's Commodity </a:t>
            </a:r>
            <a:r>
              <a:rPr lang="en-US" dirty="0" smtClean="0"/>
              <a:t>Forecast</a:t>
            </a:r>
            <a:r>
              <a:rPr lang="en-US"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627</Words>
  <Application>Microsoft Office PowerPoint</Application>
  <PresentationFormat>On-screen Show (4:3)</PresentationFormat>
  <Paragraphs>66</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Forecasting Oil prices and speculation</vt:lpstr>
      <vt:lpstr>Slide 2</vt:lpstr>
      <vt:lpstr> Understanding Crude Oil Prices </vt:lpstr>
      <vt:lpstr>Slide 4</vt:lpstr>
      <vt:lpstr> Quantitative Methods </vt:lpstr>
      <vt:lpstr>Slide 6</vt:lpstr>
      <vt:lpstr>Slide 7</vt:lpstr>
      <vt:lpstr> Qualitative or Nonlinear Methods </vt:lpstr>
      <vt:lpstr>Slide 9</vt:lpstr>
      <vt:lpstr>Slide 10</vt:lpstr>
      <vt:lpstr>oil demand and supply</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oil demand and supply</dc:title>
  <dc:creator>dell</dc:creator>
  <cp:lastModifiedBy>dell</cp:lastModifiedBy>
  <cp:revision>30</cp:revision>
  <dcterms:created xsi:type="dcterms:W3CDTF">2020-11-21T19:32:55Z</dcterms:created>
  <dcterms:modified xsi:type="dcterms:W3CDTF">2020-11-21T19:06:30Z</dcterms:modified>
</cp:coreProperties>
</file>